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307" r:id="rId2"/>
    <p:sldId id="274" r:id="rId3"/>
    <p:sldId id="275" r:id="rId4"/>
    <p:sldId id="265" r:id="rId5"/>
    <p:sldId id="271" r:id="rId6"/>
    <p:sldId id="301" r:id="rId7"/>
    <p:sldId id="302" r:id="rId8"/>
    <p:sldId id="280" r:id="rId9"/>
    <p:sldId id="303" r:id="rId10"/>
    <p:sldId id="266" r:id="rId11"/>
    <p:sldId id="267" r:id="rId12"/>
    <p:sldId id="268" r:id="rId13"/>
    <p:sldId id="269" r:id="rId14"/>
    <p:sldId id="276" r:id="rId15"/>
    <p:sldId id="272" r:id="rId16"/>
    <p:sldId id="277" r:id="rId17"/>
    <p:sldId id="278" r:id="rId18"/>
    <p:sldId id="290" r:id="rId19"/>
    <p:sldId id="270" r:id="rId20"/>
    <p:sldId id="306" r:id="rId21"/>
    <p:sldId id="279" r:id="rId22"/>
    <p:sldId id="281" r:id="rId23"/>
    <p:sldId id="287" r:id="rId24"/>
    <p:sldId id="298" r:id="rId25"/>
    <p:sldId id="309" r:id="rId26"/>
    <p:sldId id="282" r:id="rId27"/>
    <p:sldId id="294" r:id="rId28"/>
    <p:sldId id="297" r:id="rId29"/>
    <p:sldId id="296" r:id="rId30"/>
    <p:sldId id="286" r:id="rId31"/>
    <p:sldId id="310" r:id="rId32"/>
    <p:sldId id="289"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6185B40-71B4-4E91-8230-B85E4EA809A8}" v="13" dt="2026-03-05T10:47:38.95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26" autoAdjust="0"/>
    <p:restoredTop sz="63248" autoAdjust="0"/>
  </p:normalViewPr>
  <p:slideViewPr>
    <p:cSldViewPr snapToGrid="0">
      <p:cViewPr varScale="1">
        <p:scale>
          <a:sx n="40" d="100"/>
          <a:sy n="40" d="100"/>
        </p:scale>
        <p:origin x="1680"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6/11/relationships/changesInfo" Target="changesInfos/changesInfo1.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40"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ul Stalker" userId="066dcb11-aee5-4f93-9fbd-2f5af7b6a1b4" providerId="ADAL" clId="{9A78A6CF-6488-413B-9880-68015DB51603}"/>
    <pc:docChg chg="undo custSel addSld delSld modSld sldOrd">
      <pc:chgData name="Paul Stalker" userId="066dcb11-aee5-4f93-9fbd-2f5af7b6a1b4" providerId="ADAL" clId="{9A78A6CF-6488-413B-9880-68015DB51603}" dt="2026-03-05T10:47:38.947" v="205"/>
      <pc:docMkLst>
        <pc:docMk/>
      </pc:docMkLst>
      <pc:sldChg chg="modNotesTx">
        <pc:chgData name="Paul Stalker" userId="066dcb11-aee5-4f93-9fbd-2f5af7b6a1b4" providerId="ADAL" clId="{9A78A6CF-6488-413B-9880-68015DB51603}" dt="2026-03-04T13:45:30.915" v="28" actId="20577"/>
        <pc:sldMkLst>
          <pc:docMk/>
          <pc:sldMk cId="1481616423" sldId="267"/>
        </pc:sldMkLst>
      </pc:sldChg>
      <pc:sldChg chg="modSp mod">
        <pc:chgData name="Paul Stalker" userId="066dcb11-aee5-4f93-9fbd-2f5af7b6a1b4" providerId="ADAL" clId="{9A78A6CF-6488-413B-9880-68015DB51603}" dt="2026-03-04T13:45:56.983" v="65" actId="20577"/>
        <pc:sldMkLst>
          <pc:docMk/>
          <pc:sldMk cId="4057500847" sldId="270"/>
        </pc:sldMkLst>
        <pc:spChg chg="mod">
          <ac:chgData name="Paul Stalker" userId="066dcb11-aee5-4f93-9fbd-2f5af7b6a1b4" providerId="ADAL" clId="{9A78A6CF-6488-413B-9880-68015DB51603}" dt="2026-03-04T13:45:56.983" v="65" actId="20577"/>
          <ac:spMkLst>
            <pc:docMk/>
            <pc:sldMk cId="4057500847" sldId="270"/>
            <ac:spMk id="21" creationId="{9855F2C8-EC27-FFB1-F6D8-960A5CD68716}"/>
          </ac:spMkLst>
        </pc:spChg>
      </pc:sldChg>
      <pc:sldChg chg="modSp mod modNotesTx">
        <pc:chgData name="Paul Stalker" userId="066dcb11-aee5-4f93-9fbd-2f5af7b6a1b4" providerId="ADAL" clId="{9A78A6CF-6488-413B-9880-68015DB51603}" dt="2026-03-04T13:44:35.181" v="5" actId="20577"/>
        <pc:sldMkLst>
          <pc:docMk/>
          <pc:sldMk cId="2262392834" sldId="274"/>
        </pc:sldMkLst>
        <pc:spChg chg="mod">
          <ac:chgData name="Paul Stalker" userId="066dcb11-aee5-4f93-9fbd-2f5af7b6a1b4" providerId="ADAL" clId="{9A78A6CF-6488-413B-9880-68015DB51603}" dt="2026-03-04T13:44:30.482" v="1" actId="5793"/>
          <ac:spMkLst>
            <pc:docMk/>
            <pc:sldMk cId="2262392834" sldId="274"/>
            <ac:spMk id="4" creationId="{51A7EFB0-4B3A-0AB0-39F1-1943D721F917}"/>
          </ac:spMkLst>
        </pc:spChg>
      </pc:sldChg>
      <pc:sldChg chg="modSp mod">
        <pc:chgData name="Paul Stalker" userId="066dcb11-aee5-4f93-9fbd-2f5af7b6a1b4" providerId="ADAL" clId="{9A78A6CF-6488-413B-9880-68015DB51603}" dt="2026-03-04T13:45:13.405" v="16" actId="20577"/>
        <pc:sldMkLst>
          <pc:docMk/>
          <pc:sldMk cId="495816188" sldId="280"/>
        </pc:sldMkLst>
        <pc:spChg chg="mod">
          <ac:chgData name="Paul Stalker" userId="066dcb11-aee5-4f93-9fbd-2f5af7b6a1b4" providerId="ADAL" clId="{9A78A6CF-6488-413B-9880-68015DB51603}" dt="2026-03-04T13:45:13.405" v="16" actId="20577"/>
          <ac:spMkLst>
            <pc:docMk/>
            <pc:sldMk cId="495816188" sldId="280"/>
            <ac:spMk id="21" creationId="{7DBC4464-A52C-0FDD-43E8-62D321229918}"/>
          </ac:spMkLst>
        </pc:spChg>
      </pc:sldChg>
      <pc:sldChg chg="modSp mod modNotesTx">
        <pc:chgData name="Paul Stalker" userId="066dcb11-aee5-4f93-9fbd-2f5af7b6a1b4" providerId="ADAL" clId="{9A78A6CF-6488-413B-9880-68015DB51603}" dt="2026-03-04T13:45:50.804" v="55" actId="20577"/>
        <pc:sldMkLst>
          <pc:docMk/>
          <pc:sldMk cId="1931676" sldId="281"/>
        </pc:sldMkLst>
        <pc:spChg chg="mod">
          <ac:chgData name="Paul Stalker" userId="066dcb11-aee5-4f93-9fbd-2f5af7b6a1b4" providerId="ADAL" clId="{9A78A6CF-6488-413B-9880-68015DB51603}" dt="2026-03-04T13:45:39.885" v="42" actId="20577"/>
          <ac:spMkLst>
            <pc:docMk/>
            <pc:sldMk cId="1931676" sldId="281"/>
            <ac:spMk id="21" creationId="{4443E997-39F6-C72B-4CA9-8B52EDAC67C0}"/>
          </ac:spMkLst>
        </pc:spChg>
      </pc:sldChg>
      <pc:sldChg chg="ord">
        <pc:chgData name="Paul Stalker" userId="066dcb11-aee5-4f93-9fbd-2f5af7b6a1b4" providerId="ADAL" clId="{9A78A6CF-6488-413B-9880-68015DB51603}" dt="2026-03-05T10:46:15.283" v="192"/>
        <pc:sldMkLst>
          <pc:docMk/>
          <pc:sldMk cId="2490116913" sldId="286"/>
        </pc:sldMkLst>
      </pc:sldChg>
      <pc:sldChg chg="modSp mod modNotesTx">
        <pc:chgData name="Paul Stalker" userId="066dcb11-aee5-4f93-9fbd-2f5af7b6a1b4" providerId="ADAL" clId="{9A78A6CF-6488-413B-9880-68015DB51603}" dt="2026-03-05T10:46:00.197" v="188" actId="2711"/>
        <pc:sldMkLst>
          <pc:docMk/>
          <pc:sldMk cId="2617787161" sldId="289"/>
        </pc:sldMkLst>
        <pc:spChg chg="mod">
          <ac:chgData name="Paul Stalker" userId="066dcb11-aee5-4f93-9fbd-2f5af7b6a1b4" providerId="ADAL" clId="{9A78A6CF-6488-413B-9880-68015DB51603}" dt="2026-03-05T10:46:00.197" v="188" actId="2711"/>
          <ac:spMkLst>
            <pc:docMk/>
            <pc:sldMk cId="2617787161" sldId="289"/>
            <ac:spMk id="21" creationId="{0AB18EEB-4D65-00CF-56A9-A6445057484E}"/>
          </ac:spMkLst>
        </pc:spChg>
      </pc:sldChg>
      <pc:sldChg chg="modSp mod">
        <pc:chgData name="Paul Stalker" userId="066dcb11-aee5-4f93-9fbd-2f5af7b6a1b4" providerId="ADAL" clId="{9A78A6CF-6488-413B-9880-68015DB51603}" dt="2026-03-05T10:47:36.671" v="203" actId="20577"/>
        <pc:sldMkLst>
          <pc:docMk/>
          <pc:sldMk cId="678840958" sldId="294"/>
        </pc:sldMkLst>
        <pc:spChg chg="mod">
          <ac:chgData name="Paul Stalker" userId="066dcb11-aee5-4f93-9fbd-2f5af7b6a1b4" providerId="ADAL" clId="{9A78A6CF-6488-413B-9880-68015DB51603}" dt="2026-03-05T10:47:36.671" v="203" actId="20577"/>
          <ac:spMkLst>
            <pc:docMk/>
            <pc:sldMk cId="678840958" sldId="294"/>
            <ac:spMk id="3" creationId="{CD4FBC6A-BFC8-EADB-2818-E228A648905A}"/>
          </ac:spMkLst>
        </pc:spChg>
      </pc:sldChg>
      <pc:sldChg chg="ord">
        <pc:chgData name="Paul Stalker" userId="066dcb11-aee5-4f93-9fbd-2f5af7b6a1b4" providerId="ADAL" clId="{9A78A6CF-6488-413B-9880-68015DB51603}" dt="2026-03-05T10:46:13.688" v="190"/>
        <pc:sldMkLst>
          <pc:docMk/>
          <pc:sldMk cId="3996684863" sldId="296"/>
        </pc:sldMkLst>
      </pc:sldChg>
      <pc:sldChg chg="ord">
        <pc:chgData name="Paul Stalker" userId="066dcb11-aee5-4f93-9fbd-2f5af7b6a1b4" providerId="ADAL" clId="{9A78A6CF-6488-413B-9880-68015DB51603}" dt="2026-03-05T10:46:22.830" v="194"/>
        <pc:sldMkLst>
          <pc:docMk/>
          <pc:sldMk cId="1376577740" sldId="297"/>
        </pc:sldMkLst>
      </pc:sldChg>
      <pc:sldChg chg="del">
        <pc:chgData name="Paul Stalker" userId="066dcb11-aee5-4f93-9fbd-2f5af7b6a1b4" providerId="ADAL" clId="{9A78A6CF-6488-413B-9880-68015DB51603}" dt="2026-03-05T10:46:29.842" v="195" actId="47"/>
        <pc:sldMkLst>
          <pc:docMk/>
          <pc:sldMk cId="3970378745" sldId="308"/>
        </pc:sldMkLst>
      </pc:sldChg>
      <pc:sldChg chg="add del">
        <pc:chgData name="Paul Stalker" userId="066dcb11-aee5-4f93-9fbd-2f5af7b6a1b4" providerId="ADAL" clId="{9A78A6CF-6488-413B-9880-68015DB51603}" dt="2026-03-05T10:47:38.947" v="205"/>
        <pc:sldMkLst>
          <pc:docMk/>
          <pc:sldMk cId="4166945835" sldId="310"/>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0B8721-4EF7-4A45-9CF2-04BBB183A500}" type="datetimeFigureOut">
              <a:rPr lang="en-GB" smtClean="0"/>
              <a:t>04/03/2026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C9095B9-05F2-42A8-90F9-4775A86AECFC}" type="slidenum">
              <a:rPr lang="en-GB" smtClean="0"/>
              <a:t>‹#›</a:t>
            </a:fld>
            <a:endParaRPr lang="en-GB"/>
          </a:p>
        </p:txBody>
      </p:sp>
    </p:spTree>
    <p:extLst>
      <p:ext uri="{BB962C8B-B14F-4D97-AF65-F5344CB8AC3E}">
        <p14:creationId xmlns:p14="http://schemas.microsoft.com/office/powerpoint/2010/main" val="2947593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A1CB27-4E2C-AC4B-B2D3-7FECA0C3BB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882C917-6612-5C38-254F-AF6065FA5DF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FA71D37-CA23-418F-EE59-6CD3BEC28D6B}"/>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Today’s Campaigners Briefing is split </a:t>
            </a:r>
            <a:r>
              <a:rPr lang="en-GB" baseline="0" dirty="0"/>
              <a:t>into three sections….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baseline="0" dirty="0"/>
              <a:t>In the first section we will be covering the referendum rules for the NUS Membership Referendum.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baseline="0" dirty="0"/>
              <a:t>In the second section we will be covering the voting process the NUS Membership Referendum.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baseline="0" dirty="0"/>
              <a:t>In the third section will be covering the key dates for the NUS Membership Referendum, including deadlines.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aseline="0" dirty="0"/>
          </a:p>
        </p:txBody>
      </p:sp>
      <p:sp>
        <p:nvSpPr>
          <p:cNvPr id="4" name="Slide Number Placeholder 3">
            <a:extLst>
              <a:ext uri="{FF2B5EF4-FFF2-40B4-BE49-F238E27FC236}">
                <a16:creationId xmlns:a16="http://schemas.microsoft.com/office/drawing/2014/main" id="{D549D8A5-4508-234E-0FA2-0A85089C3F31}"/>
              </a:ext>
            </a:extLst>
          </p:cNvPr>
          <p:cNvSpPr>
            <a:spLocks noGrp="1"/>
          </p:cNvSpPr>
          <p:nvPr>
            <p:ph type="sldNum" sz="quarter" idx="5"/>
          </p:nvPr>
        </p:nvSpPr>
        <p:spPr/>
        <p:txBody>
          <a:bodyPr/>
          <a:lstStyle/>
          <a:p>
            <a:fld id="{FC9095B9-05F2-42A8-90F9-4775A86AECFC}" type="slidenum">
              <a:rPr lang="en-GB" smtClean="0"/>
              <a:t>2</a:t>
            </a:fld>
            <a:endParaRPr lang="en-GB"/>
          </a:p>
        </p:txBody>
      </p:sp>
    </p:spTree>
    <p:extLst>
      <p:ext uri="{BB962C8B-B14F-4D97-AF65-F5344CB8AC3E}">
        <p14:creationId xmlns:p14="http://schemas.microsoft.com/office/powerpoint/2010/main" val="22151534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86A47D-15D3-270F-7684-1FC9167719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2195A55-4357-6F51-73F8-5ECBDF51E6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93593BA-F483-0F80-ECAD-A77D86FB0210}"/>
              </a:ext>
            </a:extLst>
          </p:cNvPr>
          <p:cNvSpPr>
            <a:spLocks noGrp="1"/>
          </p:cNvSpPr>
          <p:nvPr>
            <p:ph type="body" idx="1"/>
          </p:nvPr>
        </p:nvSpPr>
        <p:spPr/>
        <p:txBody>
          <a:bodyPr/>
          <a:lstStyle/>
          <a:p>
            <a:pPr algn="l"/>
            <a:r>
              <a:rPr lang="en-GB" b="0" i="0" dirty="0">
                <a:solidFill>
                  <a:srgbClr val="212529"/>
                </a:solidFill>
                <a:effectLst/>
                <a:latin typeface="Inter"/>
              </a:rPr>
              <a:t>During the course of a referenda the Referenda Returning Officers may need to issue clarifications or interpretations to help further define the referenda rules, as well as issue rulings to address something that is not currently covered by the rules.</a:t>
            </a:r>
          </a:p>
          <a:p>
            <a:pPr algn="l"/>
            <a:endParaRPr lang="en-GB" b="0" i="0" dirty="0">
              <a:solidFill>
                <a:srgbClr val="212529"/>
              </a:solidFill>
              <a:effectLst/>
              <a:latin typeface="Inter"/>
            </a:endParaRPr>
          </a:p>
          <a:p>
            <a:pPr algn="l"/>
            <a:r>
              <a:rPr lang="en-GB" b="0" i="0" dirty="0">
                <a:solidFill>
                  <a:srgbClr val="212529"/>
                </a:solidFill>
                <a:effectLst/>
                <a:latin typeface="Inter"/>
              </a:rPr>
              <a:t>Any clarifications, interpretations or rulings issued by the Referenda Returning Officers during the course of an referendum will be posted on the Deputy Referenda Returning Officer (DRRO) Updates Board on HISA’s referendum rules page.</a:t>
            </a:r>
          </a:p>
          <a:p>
            <a:pPr algn="l"/>
            <a:endParaRPr lang="en-GB" b="0" i="0" dirty="0">
              <a:solidFill>
                <a:srgbClr val="212529"/>
              </a:solidFill>
              <a:effectLst/>
              <a:latin typeface="Inter"/>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Helvetica" panose="020B0604020202020204" pitchFamily="34" charset="0"/>
                <a:ea typeface="SimSun" panose="02010600030101010101" pitchFamily="2" charset="-122"/>
              </a:rPr>
              <a:t>Campaigners are advised to contact the Deputy Referenda Returning Officer (DRRO) at the earliest possible opportunity to </a:t>
            </a:r>
            <a:r>
              <a:rPr lang="en-GB" sz="1800" b="0" i="0" dirty="0">
                <a:solidFill>
                  <a:srgbClr val="212529"/>
                </a:solidFill>
                <a:effectLst/>
                <a:latin typeface="Inter"/>
              </a:rPr>
              <a:t>request a clarification or interpretation of the referendum rules if they are unsure about</a:t>
            </a:r>
            <a:r>
              <a:rPr lang="en-GB" sz="1800" b="0" i="0" dirty="0">
                <a:solidFill>
                  <a:srgbClr val="212529"/>
                </a:solidFill>
                <a:effectLst/>
                <a:latin typeface="Helvetica" panose="020B0604020202020204" pitchFamily="34" charset="0"/>
                <a:ea typeface="SimSun" panose="02010600030101010101" pitchFamily="2" charset="-122"/>
              </a:rPr>
              <a:t> </a:t>
            </a:r>
            <a:r>
              <a:rPr lang="en-GB" sz="1800" dirty="0">
                <a:effectLst/>
                <a:latin typeface="Helvetica" panose="020B0604020202020204" pitchFamily="34" charset="0"/>
                <a:ea typeface="SimSun" panose="02010600030101010101" pitchFamily="2" charset="-122"/>
              </a:rPr>
              <a:t>any referendum rule(s).</a:t>
            </a:r>
            <a:endParaRPr lang="en-GB" sz="1800" dirty="0">
              <a:effectLst/>
              <a:latin typeface="Times New Roman" panose="02020603050405020304" pitchFamily="18" charset="0"/>
              <a:ea typeface="SimSun" panose="02010600030101010101" pitchFamily="2" charset="-122"/>
            </a:endParaRPr>
          </a:p>
          <a:p>
            <a:pPr algn="l"/>
            <a:endParaRPr lang="en-GB" b="0" i="0" dirty="0">
              <a:solidFill>
                <a:srgbClr val="212529"/>
              </a:solidFill>
              <a:effectLst/>
              <a:latin typeface="Inter"/>
            </a:endParaRPr>
          </a:p>
          <a:p>
            <a:pPr algn="l"/>
            <a:r>
              <a:rPr lang="en-GB" b="0" i="0" dirty="0">
                <a:solidFill>
                  <a:srgbClr val="212529"/>
                </a:solidFill>
                <a:effectLst/>
                <a:latin typeface="Inter"/>
              </a:rPr>
              <a:t>Campaigners can request a clarification or interpretation of the referendum rules, or a referendum rules ruling from the Referenda Returning Officers anytime during the course of the referendum via email.  </a:t>
            </a:r>
          </a:p>
          <a:p>
            <a:pPr algn="l"/>
            <a:endParaRPr lang="en-GB" b="0" i="0" dirty="0">
              <a:solidFill>
                <a:srgbClr val="212529"/>
              </a:solidFill>
              <a:effectLst/>
              <a:latin typeface="Inter"/>
            </a:endParaRPr>
          </a:p>
          <a:p>
            <a:pPr algn="l"/>
            <a:r>
              <a:rPr lang="en-GB" b="0" i="0" dirty="0">
                <a:solidFill>
                  <a:srgbClr val="212529"/>
                </a:solidFill>
                <a:effectLst/>
                <a:latin typeface="Inter"/>
              </a:rPr>
              <a:t>P</a:t>
            </a:r>
            <a:r>
              <a:rPr lang="en-GB" dirty="0"/>
              <a:t>lease make sure you check your email account regularly from now until the announcement of the results to ensure that you are aware of any rulings made. </a:t>
            </a:r>
          </a:p>
        </p:txBody>
      </p:sp>
      <p:sp>
        <p:nvSpPr>
          <p:cNvPr id="4" name="Slide Number Placeholder 3">
            <a:extLst>
              <a:ext uri="{FF2B5EF4-FFF2-40B4-BE49-F238E27FC236}">
                <a16:creationId xmlns:a16="http://schemas.microsoft.com/office/drawing/2014/main" id="{76943D2B-0DA1-19C7-6407-753A74E18B30}"/>
              </a:ext>
            </a:extLst>
          </p:cNvPr>
          <p:cNvSpPr>
            <a:spLocks noGrp="1"/>
          </p:cNvSpPr>
          <p:nvPr>
            <p:ph type="sldNum" sz="quarter" idx="5"/>
          </p:nvPr>
        </p:nvSpPr>
        <p:spPr/>
        <p:txBody>
          <a:bodyPr/>
          <a:lstStyle/>
          <a:p>
            <a:fld id="{FC9095B9-05F2-42A8-90F9-4775A86AECFC}" type="slidenum">
              <a:rPr lang="en-GB" smtClean="0"/>
              <a:t>11</a:t>
            </a:fld>
            <a:endParaRPr lang="en-GB"/>
          </a:p>
        </p:txBody>
      </p:sp>
    </p:spTree>
    <p:extLst>
      <p:ext uri="{BB962C8B-B14F-4D97-AF65-F5344CB8AC3E}">
        <p14:creationId xmlns:p14="http://schemas.microsoft.com/office/powerpoint/2010/main" val="27476176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BDD06E-EAAC-BBE4-DB96-997EC83D1C3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8096DE-D7E6-11C0-E93C-392DBD41AA7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C27A6B5-618F-1150-0721-4A64A282ED9B}"/>
              </a:ext>
            </a:extLst>
          </p:cNvPr>
          <p:cNvSpPr>
            <a:spLocks noGrp="1"/>
          </p:cNvSpPr>
          <p:nvPr>
            <p:ph type="body" idx="1"/>
          </p:nvPr>
        </p:nvSpPr>
        <p:spPr/>
        <p:txBody>
          <a:bodyPr/>
          <a:lstStyle/>
          <a:p>
            <a:pPr algn="l"/>
            <a:r>
              <a:rPr lang="en-GB" b="0" i="0" dirty="0">
                <a:solidFill>
                  <a:srgbClr val="212529"/>
                </a:solidFill>
                <a:effectLst/>
                <a:latin typeface="Inter"/>
              </a:rPr>
              <a:t>Complaints about campaigners can only be submitted via our online Student Referendum Complaint Form.</a:t>
            </a:r>
          </a:p>
          <a:p>
            <a:pPr algn="l"/>
            <a:endParaRPr lang="en-GB" b="0" i="0" dirty="0">
              <a:solidFill>
                <a:srgbClr val="212529"/>
              </a:solidFill>
              <a:effectLst/>
              <a:latin typeface="Inter"/>
            </a:endParaRPr>
          </a:p>
          <a:p>
            <a:pPr algn="l"/>
            <a:r>
              <a:rPr lang="en-GB" b="0" i="0" dirty="0">
                <a:solidFill>
                  <a:srgbClr val="212529"/>
                </a:solidFill>
                <a:effectLst/>
                <a:latin typeface="Inter"/>
              </a:rPr>
              <a:t>All complaints about campaigners must contain the following information:</a:t>
            </a:r>
          </a:p>
          <a:p>
            <a:pPr algn="l"/>
            <a:endParaRPr lang="en-GB" b="0" i="0" dirty="0">
              <a:solidFill>
                <a:srgbClr val="212529"/>
              </a:solidFill>
              <a:effectLst/>
              <a:latin typeface="Inter"/>
            </a:endParaRPr>
          </a:p>
          <a:p>
            <a:pPr algn="l"/>
            <a:r>
              <a:rPr lang="en-GB" b="0" i="0" dirty="0">
                <a:solidFill>
                  <a:srgbClr val="212529"/>
                </a:solidFill>
                <a:effectLst/>
                <a:latin typeface="Inter"/>
              </a:rPr>
              <a:t>- Details of what referendum rule(s) and/or ruling(s) you believe was broken.</a:t>
            </a:r>
          </a:p>
          <a:p>
            <a:pPr algn="l"/>
            <a:r>
              <a:rPr lang="en-GB" b="0" i="0" dirty="0">
                <a:solidFill>
                  <a:srgbClr val="212529"/>
                </a:solidFill>
                <a:effectLst/>
                <a:latin typeface="Inter"/>
              </a:rPr>
              <a:t>- Details of where and when you believe the referendum rule(s) was broken.</a:t>
            </a:r>
          </a:p>
          <a:p>
            <a:pPr marL="0" indent="0" algn="l">
              <a:buFontTx/>
              <a:buNone/>
            </a:pPr>
            <a:r>
              <a:rPr lang="en-GB" b="0" i="0" dirty="0">
                <a:solidFill>
                  <a:srgbClr val="212529"/>
                </a:solidFill>
                <a:effectLst/>
                <a:latin typeface="Inter"/>
              </a:rPr>
              <a:t>- A copy of any evidence you have to support your complaint that a referendum rule(s) was broken.</a:t>
            </a:r>
          </a:p>
          <a:p>
            <a:pPr marL="0" indent="0" algn="l">
              <a:buFontTx/>
              <a:buNone/>
            </a:pPr>
            <a:endParaRPr lang="en-GB" b="0" i="0" dirty="0">
              <a:solidFill>
                <a:srgbClr val="212529"/>
              </a:solidFill>
              <a:effectLst/>
              <a:latin typeface="Inter"/>
            </a:endParaRPr>
          </a:p>
          <a:p>
            <a:r>
              <a:rPr lang="en-GB" sz="1800" dirty="0">
                <a:effectLst/>
                <a:latin typeface="Helvetica" panose="020B0604020202020204" pitchFamily="34" charset="0"/>
                <a:ea typeface="Calibri" panose="020F0502020204030204" pitchFamily="34" charset="0"/>
                <a:cs typeface="Arial" panose="020B0604020202020204" pitchFamily="34" charset="0"/>
              </a:rPr>
              <a:t>Complaints need to be received before the close of polling and should be submitted as soon as possible to enable the Referenda Returning Officers to make appropriate rulings.</a:t>
            </a:r>
            <a:endParaRPr lang="en-GB" sz="1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B15FC7BA-6256-0C11-825F-11C5AE155BE4}"/>
              </a:ext>
            </a:extLst>
          </p:cNvPr>
          <p:cNvSpPr>
            <a:spLocks noGrp="1"/>
          </p:cNvSpPr>
          <p:nvPr>
            <p:ph type="sldNum" sz="quarter" idx="5"/>
          </p:nvPr>
        </p:nvSpPr>
        <p:spPr/>
        <p:txBody>
          <a:bodyPr/>
          <a:lstStyle/>
          <a:p>
            <a:fld id="{FC9095B9-05F2-42A8-90F9-4775A86AECFC}" type="slidenum">
              <a:rPr lang="en-GB" smtClean="0"/>
              <a:t>12</a:t>
            </a:fld>
            <a:endParaRPr lang="en-GB"/>
          </a:p>
        </p:txBody>
      </p:sp>
    </p:spTree>
    <p:extLst>
      <p:ext uri="{BB962C8B-B14F-4D97-AF65-F5344CB8AC3E}">
        <p14:creationId xmlns:p14="http://schemas.microsoft.com/office/powerpoint/2010/main" val="22256262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0C7D1A-2A21-4E14-9BFA-D640815119E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E10821B-C787-83C7-C23A-C071FD78383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3E9B361-570F-E52D-6B7B-8138A7D1F40E}"/>
              </a:ext>
            </a:extLst>
          </p:cNvPr>
          <p:cNvSpPr>
            <a:spLocks noGrp="1"/>
          </p:cNvSpPr>
          <p:nvPr>
            <p:ph type="body" idx="1"/>
          </p:nvPr>
        </p:nvSpPr>
        <p:spPr/>
        <p:txBody>
          <a:bodyPr/>
          <a:lstStyle/>
          <a:p>
            <a:r>
              <a:rPr lang="en-GB" b="0" i="0" dirty="0">
                <a:solidFill>
                  <a:srgbClr val="212529"/>
                </a:solidFill>
                <a:effectLst/>
                <a:latin typeface="Inter"/>
              </a:rPr>
              <a:t>Any complaints and concerns about the referendum rules and referendum process should be emailed to the Deputy Referenda Returning Officer via referendums.hisa@uhi.ac.uk.</a:t>
            </a:r>
          </a:p>
        </p:txBody>
      </p:sp>
      <p:sp>
        <p:nvSpPr>
          <p:cNvPr id="4" name="Slide Number Placeholder 3">
            <a:extLst>
              <a:ext uri="{FF2B5EF4-FFF2-40B4-BE49-F238E27FC236}">
                <a16:creationId xmlns:a16="http://schemas.microsoft.com/office/drawing/2014/main" id="{EC679E4D-6B40-8146-2AA4-6759E3C5853D}"/>
              </a:ext>
            </a:extLst>
          </p:cNvPr>
          <p:cNvSpPr>
            <a:spLocks noGrp="1"/>
          </p:cNvSpPr>
          <p:nvPr>
            <p:ph type="sldNum" sz="quarter" idx="5"/>
          </p:nvPr>
        </p:nvSpPr>
        <p:spPr/>
        <p:txBody>
          <a:bodyPr/>
          <a:lstStyle/>
          <a:p>
            <a:fld id="{FC9095B9-05F2-42A8-90F9-4775A86AECFC}" type="slidenum">
              <a:rPr lang="en-GB" smtClean="0"/>
              <a:t>13</a:t>
            </a:fld>
            <a:endParaRPr lang="en-GB"/>
          </a:p>
        </p:txBody>
      </p:sp>
    </p:spTree>
    <p:extLst>
      <p:ext uri="{BB962C8B-B14F-4D97-AF65-F5344CB8AC3E}">
        <p14:creationId xmlns:p14="http://schemas.microsoft.com/office/powerpoint/2010/main" val="41022211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3B6071-11D0-315A-DAE8-511923F153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F9C53F-B339-F283-DE1F-CDA5AEAE1E2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1345696-5B2D-4D61-8917-7F2912A6878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cs typeface="Arial" panose="020B0604020202020204" pitchFamily="34" charset="0"/>
              </a:rPr>
              <a:t>HISA has referendum expenses rules in place to ensure </a:t>
            </a:r>
            <a:r>
              <a:rPr lang="en-GB" sz="1800" dirty="0">
                <a:effectLst/>
                <a:highlight>
                  <a:srgbClr val="FFFF00"/>
                </a:highlight>
                <a:latin typeface="Calibri" panose="020F0502020204030204" pitchFamily="34" charset="0"/>
                <a:ea typeface="Calibri" panose="020F0502020204030204" pitchFamily="34" charset="0"/>
                <a:cs typeface="Arial" panose="020B0604020202020204" pitchFamily="34" charset="0"/>
              </a:rPr>
              <a:t>that no candidate has an unfair advantage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Helvetica" panose="020B0604020202020204" pitchFamily="34" charset="0"/>
                <a:ea typeface="SimSun" panose="02010600030101010101" pitchFamily="2" charset="-122"/>
              </a:rPr>
              <a:t>Except for items and services that are readily and freely available to all, like TikTok accounts or cardboard boxes, </a:t>
            </a:r>
            <a:r>
              <a:rPr lang="en-GB" sz="1800" dirty="0">
                <a:effectLst/>
                <a:latin typeface="Calibri" panose="020F0502020204030204" pitchFamily="34" charset="0"/>
                <a:ea typeface="Calibri" panose="020F0502020204030204" pitchFamily="34" charset="0"/>
                <a:cs typeface="Arial" panose="020B0604020202020204" pitchFamily="34" charset="0"/>
              </a:rPr>
              <a:t>everything you use for campaigning </a:t>
            </a:r>
            <a:r>
              <a:rPr lang="en-GB" sz="1800" dirty="0">
                <a:effectLst/>
                <a:latin typeface="Helvetica" panose="020B0604020202020204" pitchFamily="34" charset="0"/>
                <a:ea typeface="SimSun" panose="02010600030101010101" pitchFamily="2" charset="-122"/>
              </a:rPr>
              <a:t>must be accounted for in your Referendum Expenses,</a:t>
            </a:r>
            <a:r>
              <a:rPr lang="en-GB" sz="1800" dirty="0">
                <a:effectLst/>
                <a:latin typeface="Calibri" panose="020F0502020204030204" pitchFamily="34" charset="0"/>
                <a:ea typeface="Calibri" panose="020F0502020204030204" pitchFamily="34" charset="0"/>
                <a:cs typeface="Arial" panose="020B0604020202020204" pitchFamily="34" charset="0"/>
              </a:rPr>
              <a:t> whether you have purchased it or not.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cs typeface="Arial" panose="020B0604020202020204" pitchFamily="34" charset="0"/>
              </a:rPr>
              <a:t>There are two types of Referendum Expenses: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Calibri" panose="020F0502020204030204" pitchFamily="34" charset="0"/>
              <a:ea typeface="Calibri" panose="020F0502020204030204" pitchFamily="34" charset="0"/>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lang="en-GB" sz="1800" dirty="0">
                <a:effectLst/>
                <a:latin typeface="Calibri" panose="020F0502020204030204" pitchFamily="34" charset="0"/>
                <a:ea typeface="Calibri" panose="020F0502020204030204" pitchFamily="34" charset="0"/>
                <a:cs typeface="Arial" panose="020B0604020202020204" pitchFamily="34" charset="0"/>
              </a:rPr>
              <a:t>Campaign Expenses</a:t>
            </a: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lang="en-GB" sz="1800" dirty="0">
                <a:effectLst/>
                <a:latin typeface="Calibri" panose="020F0502020204030204" pitchFamily="34" charset="0"/>
                <a:ea typeface="Calibri" panose="020F0502020204030204" pitchFamily="34" charset="0"/>
                <a:cs typeface="Arial" panose="020B0604020202020204" pitchFamily="34" charset="0"/>
              </a:rPr>
              <a:t>Travel Expenses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cs typeface="Arial" panose="020B0604020202020204" pitchFamily="34" charset="0"/>
              </a:rPr>
              <a:t>Travel Expenses are any costs associated with traveling between different UHI campuses/ learning centres to campaign whereas Campaigns Expenses cover all the other costs associated with campaigning.</a:t>
            </a:r>
          </a:p>
        </p:txBody>
      </p:sp>
      <p:sp>
        <p:nvSpPr>
          <p:cNvPr id="4" name="Slide Number Placeholder 3">
            <a:extLst>
              <a:ext uri="{FF2B5EF4-FFF2-40B4-BE49-F238E27FC236}">
                <a16:creationId xmlns:a16="http://schemas.microsoft.com/office/drawing/2014/main" id="{FBA35C2A-7A31-8178-A372-03D936842699}"/>
              </a:ext>
            </a:extLst>
          </p:cNvPr>
          <p:cNvSpPr>
            <a:spLocks noGrp="1"/>
          </p:cNvSpPr>
          <p:nvPr>
            <p:ph type="sldNum" sz="quarter" idx="5"/>
          </p:nvPr>
        </p:nvSpPr>
        <p:spPr/>
        <p:txBody>
          <a:bodyPr/>
          <a:lstStyle/>
          <a:p>
            <a:fld id="{FC9095B9-05F2-42A8-90F9-4775A86AECFC}" type="slidenum">
              <a:rPr lang="en-GB" smtClean="0"/>
              <a:t>14</a:t>
            </a:fld>
            <a:endParaRPr lang="en-GB"/>
          </a:p>
        </p:txBody>
      </p:sp>
    </p:spTree>
    <p:extLst>
      <p:ext uri="{BB962C8B-B14F-4D97-AF65-F5344CB8AC3E}">
        <p14:creationId xmlns:p14="http://schemas.microsoft.com/office/powerpoint/2010/main" val="24120810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079ABD-C406-D073-29B9-CAF1518EA1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E35C114-8D5E-50D3-EE40-D87BE5213F8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1E9EB40-44F6-D680-91D3-23B16E1403C3}"/>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solidFill>
                  <a:schemeClr val="bg1"/>
                </a:solidFill>
              </a:rPr>
              <a:t>For campaigns expenses…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solidFill>
                  <a:schemeClr val="bg1"/>
                </a:solidFill>
              </a:rPr>
              <a:t>Lead Campaigners can claim and spend up to £60 of funding from HISA and can spend up to £10 of their own money.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b="0" dirty="0">
              <a:effectLst/>
              <a:latin typeface="Helvetica" panose="020B0604020202020204" pitchFamily="34" charset="0"/>
              <a:ea typeface="Calibri" panose="020F0502020204030204" pitchFamily="34" charset="0"/>
              <a:cs typeface="Arial" panose="020B0604020202020204" pitchFamily="34" charset="0"/>
            </a:endParaRPr>
          </a:p>
          <a:p>
            <a:r>
              <a:rPr lang="en-GB" sz="1800" b="0" dirty="0">
                <a:solidFill>
                  <a:schemeClr val="bg1"/>
                </a:solidFill>
              </a:rPr>
              <a:t>All other campaigners can spend up to £10 of their own money. </a:t>
            </a:r>
            <a:endParaRPr lang="en-GB" sz="1800" b="0" dirty="0">
              <a:effectLst/>
              <a:latin typeface="Helvetica" panose="020B060402020202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b="0" dirty="0">
              <a:effectLst/>
              <a:latin typeface="Helvetica" panose="020B060402020202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b="0" dirty="0">
                <a:effectLst/>
                <a:latin typeface="Helvetica" panose="020B0604020202020204" pitchFamily="34" charset="0"/>
                <a:ea typeface="Calibri" panose="020F0502020204030204" pitchFamily="34" charset="0"/>
                <a:cs typeface="Arial" panose="020B0604020202020204" pitchFamily="34" charset="0"/>
              </a:rPr>
              <a:t>It is really important that all candidates ensure that their Campaigns Expenses to not exceed theses spending limits as exceeding campaigns expenses is considered a serious breach of the referendum rules.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b="0" dirty="0">
              <a:effectLst/>
              <a:latin typeface="Helvetica" panose="020B0604020202020204" pitchFamily="34" charset="0"/>
              <a:ea typeface="Calibri" panose="020F050202020403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AC546846-F292-8617-1573-7B323899170C}"/>
              </a:ext>
            </a:extLst>
          </p:cNvPr>
          <p:cNvSpPr>
            <a:spLocks noGrp="1"/>
          </p:cNvSpPr>
          <p:nvPr>
            <p:ph type="sldNum" sz="quarter" idx="5"/>
          </p:nvPr>
        </p:nvSpPr>
        <p:spPr/>
        <p:txBody>
          <a:bodyPr/>
          <a:lstStyle/>
          <a:p>
            <a:fld id="{FC9095B9-05F2-42A8-90F9-4775A86AECFC}" type="slidenum">
              <a:rPr lang="en-GB" smtClean="0"/>
              <a:t>15</a:t>
            </a:fld>
            <a:endParaRPr lang="en-GB"/>
          </a:p>
        </p:txBody>
      </p:sp>
    </p:spTree>
    <p:extLst>
      <p:ext uri="{BB962C8B-B14F-4D97-AF65-F5344CB8AC3E}">
        <p14:creationId xmlns:p14="http://schemas.microsoft.com/office/powerpoint/2010/main" val="29518337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2E6ABA-7044-9972-0BA4-59B2997DE1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E9EA52-5459-A4E1-2039-1C534F26FDF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B411E45-6A88-61F4-54ED-A57861019833}"/>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800" dirty="0"/>
              <a:t>Lead Campaigners can claim and spend £75 of funding from HISA to cover the cost of traveling between different campuses and learning centres to campaign.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28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2800" dirty="0"/>
              <a:t>Lead Campaigners may also spend up to £50 of their own money on costs to campaign.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28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2800" dirty="0">
                <a:effectLst/>
                <a:latin typeface="Calibri" panose="020F0502020204030204" pitchFamily="34" charset="0"/>
                <a:ea typeface="Calibri" panose="020F0502020204030204" pitchFamily="34" charset="0"/>
                <a:cs typeface="Arial" panose="020B0604020202020204" pitchFamily="34" charset="0"/>
              </a:rPr>
              <a:t>All travel expenses need to be pre-authorised by the Deputy Referenda Returning Officer (DRRO).  Requests for travel expenses should be submitted with at least two working days notice to referendums.hisa@uhi.ac.uk for authorisation.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28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2800" b="0" dirty="0">
                <a:effectLst/>
                <a:latin typeface="Helvetica" panose="020B0604020202020204" pitchFamily="34" charset="0"/>
                <a:ea typeface="Calibri" panose="020F0502020204030204" pitchFamily="34" charset="0"/>
                <a:cs typeface="Arial" panose="020B0604020202020204" pitchFamily="34" charset="0"/>
              </a:rPr>
              <a:t>It is really important that Lead Campaigners do not exceed this £125 spending limit as exceeding travel expenses is considered a serious breach of the referendum rules.</a:t>
            </a:r>
          </a:p>
        </p:txBody>
      </p:sp>
      <p:sp>
        <p:nvSpPr>
          <p:cNvPr id="4" name="Slide Number Placeholder 3">
            <a:extLst>
              <a:ext uri="{FF2B5EF4-FFF2-40B4-BE49-F238E27FC236}">
                <a16:creationId xmlns:a16="http://schemas.microsoft.com/office/drawing/2014/main" id="{FC6F6B0B-D92D-5959-F8A6-6BC514B81C46}"/>
              </a:ext>
            </a:extLst>
          </p:cNvPr>
          <p:cNvSpPr>
            <a:spLocks noGrp="1"/>
          </p:cNvSpPr>
          <p:nvPr>
            <p:ph type="sldNum" sz="quarter" idx="5"/>
          </p:nvPr>
        </p:nvSpPr>
        <p:spPr/>
        <p:txBody>
          <a:bodyPr/>
          <a:lstStyle/>
          <a:p>
            <a:fld id="{FC9095B9-05F2-42A8-90F9-4775A86AECFC}" type="slidenum">
              <a:rPr lang="en-GB" smtClean="0"/>
              <a:t>16</a:t>
            </a:fld>
            <a:endParaRPr lang="en-GB"/>
          </a:p>
        </p:txBody>
      </p:sp>
    </p:spTree>
    <p:extLst>
      <p:ext uri="{BB962C8B-B14F-4D97-AF65-F5344CB8AC3E}">
        <p14:creationId xmlns:p14="http://schemas.microsoft.com/office/powerpoint/2010/main" val="321108684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F96F03-0AF2-0DD9-7F7B-3BCCACFC038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6F41AA-A5B4-735C-9693-89CC1F6FE18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C2674F1-E64B-D3F3-DD29-2CC6266FC874}"/>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Helvetica" panose="020B0604020202020204" pitchFamily="34" charset="0"/>
                <a:ea typeface="SimSun" panose="02010600030101010101" pitchFamily="2" charset="-122"/>
              </a:rPr>
              <a:t>All Campaigners must submit a Referendum Expenses Form regardless of whether they have spent anything on their campaign.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Helvetica" panose="020B0604020202020204" pitchFamily="34" charset="0"/>
                <a:ea typeface="SimSun" panose="02010600030101010101" pitchFamily="2" charset="-122"/>
              </a:rPr>
              <a:t>E</a:t>
            </a:r>
            <a:r>
              <a:rPr lang="en-GB" sz="1800" dirty="0">
                <a:effectLst/>
                <a:latin typeface="Calibri" panose="020F0502020204030204" pitchFamily="34" charset="0"/>
                <a:ea typeface="Calibri" panose="020F0502020204030204" pitchFamily="34" charset="0"/>
                <a:cs typeface="Arial" panose="020B0604020202020204" pitchFamily="34" charset="0"/>
              </a:rPr>
              <a:t>verything you use for campaigning, e</a:t>
            </a:r>
            <a:r>
              <a:rPr lang="en-GB" sz="1800" dirty="0">
                <a:effectLst/>
                <a:latin typeface="Helvetica" panose="020B0604020202020204" pitchFamily="34" charset="0"/>
                <a:ea typeface="SimSun" panose="02010600030101010101" pitchFamily="2" charset="-122"/>
              </a:rPr>
              <a:t>xcept for items and services that are readily and freely available to all, must be recorded on your Referendum Expenses Form,</a:t>
            </a:r>
            <a:r>
              <a:rPr lang="en-GB" sz="1800" dirty="0">
                <a:effectLst/>
                <a:latin typeface="Calibri" panose="020F0502020204030204" pitchFamily="34" charset="0"/>
                <a:ea typeface="Calibri" panose="020F0502020204030204" pitchFamily="34" charset="0"/>
                <a:cs typeface="Arial" panose="020B0604020202020204" pitchFamily="34" charset="0"/>
              </a:rPr>
              <a:t> whether you have purchased it or not.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Helvetica" panose="020B0604020202020204" pitchFamily="34" charset="0"/>
                <a:ea typeface="Calibri" panose="020F0502020204030204" pitchFamily="34" charset="0"/>
                <a:cs typeface="Arial" panose="020B0604020202020204" pitchFamily="34" charset="0"/>
              </a:rPr>
              <a:t>Campaigners must contact the Deputy Referenda Returning Officer (DRRO) to request a cost be assigned for items, materials and services not included in HISA’s Campaign Catalogue and where a receipt or proof of purchase cannot be produced.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Helvetica" panose="020B060402020202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Helvetica" panose="020B0604020202020204" pitchFamily="34" charset="0"/>
                <a:ea typeface="Calibri" panose="020F0502020204030204" pitchFamily="34" charset="0"/>
                <a:cs typeface="Arial" panose="020B0604020202020204" pitchFamily="34" charset="0"/>
              </a:rPr>
              <a:t>HISA’s Campaign Catalogue can be found </a:t>
            </a:r>
            <a:r>
              <a:rPr lang="en-GB" sz="1800" dirty="0">
                <a:effectLst/>
                <a:latin typeface="Calibri" panose="020F0502020204030204" pitchFamily="34" charset="0"/>
                <a:ea typeface="Calibri" panose="020F0502020204030204" pitchFamily="34" charset="0"/>
                <a:cs typeface="Arial" panose="020B0604020202020204" pitchFamily="34" charset="0"/>
              </a:rPr>
              <a:t>on the Campaigning Resources page on the HISA website.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7B328E3F-CDF2-09D4-E1B5-90CC270198DC}"/>
              </a:ext>
            </a:extLst>
          </p:cNvPr>
          <p:cNvSpPr>
            <a:spLocks noGrp="1"/>
          </p:cNvSpPr>
          <p:nvPr>
            <p:ph type="sldNum" sz="quarter" idx="5"/>
          </p:nvPr>
        </p:nvSpPr>
        <p:spPr/>
        <p:txBody>
          <a:bodyPr/>
          <a:lstStyle/>
          <a:p>
            <a:fld id="{FC9095B9-05F2-42A8-90F9-4775A86AECFC}" type="slidenum">
              <a:rPr lang="en-GB" smtClean="0"/>
              <a:t>17</a:t>
            </a:fld>
            <a:endParaRPr lang="en-GB"/>
          </a:p>
        </p:txBody>
      </p:sp>
    </p:spTree>
    <p:extLst>
      <p:ext uri="{BB962C8B-B14F-4D97-AF65-F5344CB8AC3E}">
        <p14:creationId xmlns:p14="http://schemas.microsoft.com/office/powerpoint/2010/main" val="262101667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B24EE1-E638-3E92-B7AA-EC8132EEF23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FEE8DE-D7CA-2BF9-8FD2-7F6B97B32CC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A3773D5-67B8-3527-12C5-811AF1B400E4}"/>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Helvetica" panose="020B0604020202020204" pitchFamily="34" charset="0"/>
                <a:ea typeface="SimSun" panose="02010600030101010101" pitchFamily="2" charset="-122"/>
              </a:rPr>
              <a:t>Referendum Expenses Forms, along with relevant receipts, must be submitted to the Deputy Referenda Returning Officer via email (referendums.hisa@uhi.ac.uk) before the close of voting at 4pm, Thursday 1</a:t>
            </a:r>
            <a:r>
              <a:rPr lang="en-GB" sz="1800" baseline="30000" dirty="0">
                <a:effectLst/>
                <a:latin typeface="Helvetica" panose="020B0604020202020204" pitchFamily="34" charset="0"/>
                <a:ea typeface="SimSun" panose="02010600030101010101" pitchFamily="2" charset="-122"/>
              </a:rPr>
              <a:t>st</a:t>
            </a:r>
            <a:r>
              <a:rPr lang="en-GB" sz="1800" dirty="0">
                <a:effectLst/>
                <a:latin typeface="Helvetica" panose="020B0604020202020204" pitchFamily="34" charset="0"/>
                <a:ea typeface="SimSun" panose="02010600030101010101" pitchFamily="2" charset="-122"/>
              </a:rPr>
              <a:t> April 2026.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Helvetica" panose="020B0604020202020204" pitchFamily="34" charset="0"/>
              <a:ea typeface="SimSun" panose="02010600030101010101" pitchFamily="2" charset="-122"/>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Helvetica" panose="020B0604020202020204" pitchFamily="34" charset="0"/>
                <a:ea typeface="SimSun" panose="02010600030101010101" pitchFamily="2" charset="-122"/>
              </a:rPr>
              <a:t>It is really important that candidates submit their receipts/ proof of purchase with their Referendum Expenses Form not only so they can demonstrate that they have not </a:t>
            </a:r>
            <a:r>
              <a:rPr lang="en-GB" sz="1800" b="0" dirty="0">
                <a:effectLst/>
                <a:latin typeface="Helvetica" panose="020B0604020202020204" pitchFamily="34" charset="0"/>
                <a:ea typeface="Calibri" panose="020F0502020204030204" pitchFamily="34" charset="0"/>
                <a:cs typeface="Arial" panose="020B0604020202020204" pitchFamily="34" charset="0"/>
              </a:rPr>
              <a:t>exceed their spending limits, but because</a:t>
            </a:r>
            <a:r>
              <a:rPr lang="en-GB" sz="1800" b="0" dirty="0">
                <a:solidFill>
                  <a:schemeClr val="tx1"/>
                </a:solidFill>
                <a:effectLst/>
                <a:latin typeface="Helvetica" panose="020B0604020202020204" pitchFamily="34" charset="0"/>
                <a:ea typeface="SimSun" panose="02010600030101010101" pitchFamily="2" charset="-122"/>
                <a:cs typeface="Arial" panose="020B0604020202020204" pitchFamily="34" charset="0"/>
              </a:rPr>
              <a:t> </a:t>
            </a:r>
            <a:r>
              <a:rPr lang="en-GB" sz="1800" dirty="0">
                <a:solidFill>
                  <a:srgbClr val="58595B"/>
                </a:solidFill>
              </a:rPr>
              <a:t>HISA can only reimburse Referendum Expenses where a receipt or proof of purchase has been provided. </a:t>
            </a:r>
            <a:endParaRPr lang="en-GB" sz="18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Helvetica" panose="020B0604020202020204" pitchFamily="34" charset="0"/>
              <a:ea typeface="SimSun" panose="02010600030101010101" pitchFamily="2" charset="-122"/>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Helvetica" panose="020B0604020202020204" pitchFamily="34" charset="0"/>
                <a:ea typeface="SimSun" panose="02010600030101010101" pitchFamily="2" charset="-122"/>
              </a:rPr>
              <a:t>Failure to submit a Referenda Expenses Form before the deadline </a:t>
            </a:r>
            <a:r>
              <a:rPr lang="en-GB" sz="1800" b="0" dirty="0">
                <a:effectLst/>
                <a:latin typeface="Helvetica" panose="020B0604020202020204" pitchFamily="34" charset="0"/>
                <a:ea typeface="Calibri" panose="020F0502020204030204" pitchFamily="34" charset="0"/>
                <a:cs typeface="Arial" panose="020B0604020202020204" pitchFamily="34" charset="0"/>
              </a:rPr>
              <a:t>is considered a serious breach of the referendum rules and </a:t>
            </a:r>
            <a:r>
              <a:rPr lang="en-GB" sz="1800" dirty="0">
                <a:effectLst/>
                <a:latin typeface="Helvetica" panose="020B0604020202020204" pitchFamily="34" charset="0"/>
                <a:ea typeface="SimSun" panose="02010600030101010101" pitchFamily="2" charset="-122"/>
              </a:rPr>
              <a:t>may result in the referendum being declared invalid.</a:t>
            </a:r>
            <a:endParaRPr lang="en-GB" sz="1800" dirty="0">
              <a:effectLst/>
              <a:latin typeface="Times New Roman" panose="02020603050405020304" pitchFamily="18" charset="0"/>
              <a:ea typeface="SimSun" panose="02010600030101010101" pitchFamily="2" charset="-122"/>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cs typeface="Arial" panose="020B0604020202020204" pitchFamily="34" charset="0"/>
              </a:rPr>
              <a:t>The Referendum Expenses Form can be found on the Campaigning Resources page on the HISA website.</a:t>
            </a:r>
          </a:p>
          <a:p>
            <a:endParaRPr lang="en-GB" sz="1800" dirty="0">
              <a:solidFill>
                <a:srgbClr val="EC008C"/>
              </a:solidFill>
            </a:endParaRPr>
          </a:p>
          <a:p>
            <a:r>
              <a:rPr lang="en-GB" sz="1800" dirty="0">
                <a:solidFill>
                  <a:srgbClr val="EC008C"/>
                </a:solidFill>
              </a:rPr>
              <a:t>HISA aims to reimburse Referendum Expenses claims within two weeks of the close of voting.</a:t>
            </a:r>
          </a:p>
        </p:txBody>
      </p:sp>
      <p:sp>
        <p:nvSpPr>
          <p:cNvPr id="4" name="Slide Number Placeholder 3">
            <a:extLst>
              <a:ext uri="{FF2B5EF4-FFF2-40B4-BE49-F238E27FC236}">
                <a16:creationId xmlns:a16="http://schemas.microsoft.com/office/drawing/2014/main" id="{E83646E2-5D15-96EA-EC34-97559B9316A6}"/>
              </a:ext>
            </a:extLst>
          </p:cNvPr>
          <p:cNvSpPr>
            <a:spLocks noGrp="1"/>
          </p:cNvSpPr>
          <p:nvPr>
            <p:ph type="sldNum" sz="quarter" idx="5"/>
          </p:nvPr>
        </p:nvSpPr>
        <p:spPr/>
        <p:txBody>
          <a:bodyPr/>
          <a:lstStyle/>
          <a:p>
            <a:fld id="{FC9095B9-05F2-42A8-90F9-4775A86AECFC}" type="slidenum">
              <a:rPr lang="en-GB" smtClean="0"/>
              <a:t>18</a:t>
            </a:fld>
            <a:endParaRPr lang="en-GB"/>
          </a:p>
        </p:txBody>
      </p:sp>
    </p:spTree>
    <p:extLst>
      <p:ext uri="{BB962C8B-B14F-4D97-AF65-F5344CB8AC3E}">
        <p14:creationId xmlns:p14="http://schemas.microsoft.com/office/powerpoint/2010/main" val="35134118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2BE5DD-4511-6EFE-97CA-4D84DFBEDE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B258755-B4AA-1FC1-FCC7-3350DF10A05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2971F88-AAB6-936F-23A1-A1C6D7FCE136}"/>
              </a:ext>
            </a:extLst>
          </p:cNvPr>
          <p:cNvSpPr>
            <a:spLocks noGrp="1"/>
          </p:cNvSpPr>
          <p:nvPr>
            <p:ph type="body" idx="1"/>
          </p:nvPr>
        </p:nvSpPr>
        <p:spPr/>
        <p:txBody>
          <a:bodyPr/>
          <a:lstStyle/>
          <a:p>
            <a:r>
              <a:rPr lang="en-GB" sz="1200" dirty="0">
                <a:effectLst/>
                <a:latin typeface="+mn-lt"/>
                <a:ea typeface="SimSun" panose="02010600030101010101" pitchFamily="2" charset="-122"/>
              </a:rPr>
              <a:t>Any campaigners who are found to be in breach of the referendum rules will;</a:t>
            </a:r>
          </a:p>
          <a:p>
            <a:endParaRPr lang="en-GB" sz="1200" dirty="0">
              <a:effectLst/>
              <a:latin typeface="+mn-lt"/>
              <a:ea typeface="SimSun" panose="02010600030101010101" pitchFamily="2" charset="-122"/>
            </a:endParaRPr>
          </a:p>
          <a:p>
            <a:pPr marL="171450" indent="-171450">
              <a:buFont typeface="Arial" panose="020B0604020202020204" pitchFamily="34" charset="0"/>
              <a:buChar char="•"/>
            </a:pPr>
            <a:r>
              <a:rPr lang="en-GB" dirty="0"/>
              <a:t>In the first instance, be issued with a written warning from the Deputy Referenda Returning Officer (DRRO) </a:t>
            </a:r>
          </a:p>
          <a:p>
            <a:pPr marL="0" indent="0">
              <a:buFont typeface="Arial" panose="020B0604020202020204" pitchFamily="34" charset="0"/>
              <a:buNone/>
            </a:pPr>
            <a:endParaRPr lang="en-GB" dirty="0"/>
          </a:p>
          <a:p>
            <a:pPr marL="171450" indent="-171450">
              <a:buFont typeface="Arial" panose="020B0604020202020204" pitchFamily="34" charset="0"/>
              <a:buChar char="•"/>
            </a:pPr>
            <a:r>
              <a:rPr lang="en-GB" dirty="0"/>
              <a:t>In the instances where a written waring has already been issued, be issued a final written warning from the Deputy Referenda Returning Officers (DRROs).</a:t>
            </a:r>
          </a:p>
          <a:p>
            <a:pPr marL="171450" indent="-171450">
              <a:buFont typeface="Arial" panose="020B0604020202020204" pitchFamily="34" charset="0"/>
              <a:buChar char="•"/>
            </a:pPr>
            <a:endParaRPr lang="en-GB" dirty="0"/>
          </a:p>
          <a:p>
            <a:pPr marL="171450" indent="-171450">
              <a:buFont typeface="Arial" panose="020B0604020202020204" pitchFamily="34" charset="0"/>
              <a:buChar char="•"/>
            </a:pPr>
            <a:r>
              <a:rPr lang="en-GB" dirty="0"/>
              <a:t>In the instances where a final written warning has already been issued, be banned from any further campaigning in the referendum.</a:t>
            </a:r>
            <a:endParaRPr lang="en-GB" sz="1200" dirty="0">
              <a:effectLst/>
              <a:latin typeface="+mn-lt"/>
              <a:ea typeface="SimSun" panose="02010600030101010101" pitchFamily="2" charset="-122"/>
            </a:endParaRPr>
          </a:p>
          <a:p>
            <a:pPr marL="457200">
              <a:lnSpc>
                <a:spcPct val="115000"/>
              </a:lnSpc>
            </a:pPr>
            <a:r>
              <a:rPr lang="en-GB" sz="1200" dirty="0">
                <a:effectLst/>
                <a:latin typeface="+mn-lt"/>
                <a:ea typeface="Calibri" panose="020F0502020204030204" pitchFamily="34" charset="0"/>
                <a:cs typeface="Arial" panose="020B0604020202020204" pitchFamily="34" charset="0"/>
              </a:rPr>
              <a:t> </a:t>
            </a:r>
            <a:endParaRPr lang="en-GB" sz="1200" dirty="0">
              <a:effectLst/>
              <a:latin typeface="+mn-lt"/>
              <a:ea typeface="SimSun" panose="02010600030101010101" pitchFamily="2" charset="-122"/>
            </a:endParaRPr>
          </a:p>
          <a:p>
            <a:pPr marL="0" lvl="0" indent="0">
              <a:lnSpc>
                <a:spcPct val="115000"/>
              </a:lnSpc>
              <a:buFontTx/>
              <a:buNone/>
            </a:pPr>
            <a:r>
              <a:rPr lang="en-GB" sz="1200" dirty="0">
                <a:latin typeface="+mn-lt"/>
              </a:rPr>
              <a:t>The Deputy Referenda Returning Officer (DRRO) reserves the right to include within any written warnings one or more sanctions to mitigate any unfair advantage gained through a breach of the referendum rules. A sanction is an action a campaigner must either undertake or refrain from undertaking before the close of voting.</a:t>
            </a:r>
          </a:p>
          <a:p>
            <a:pPr marL="0" lvl="0" indent="0">
              <a:lnSpc>
                <a:spcPct val="115000"/>
              </a:lnSpc>
              <a:buFontTx/>
              <a:buNone/>
            </a:pPr>
            <a:endParaRPr lang="en-GB" sz="1200" dirty="0">
              <a:effectLst/>
              <a:latin typeface="+mn-lt"/>
              <a:ea typeface="SimSun" panose="02010600030101010101" pitchFamily="2" charset="-122"/>
            </a:endParaRPr>
          </a:p>
          <a:p>
            <a:pPr marL="0" lvl="0" indent="0">
              <a:lnSpc>
                <a:spcPct val="115000"/>
              </a:lnSpc>
              <a:buFontTx/>
              <a:buNone/>
            </a:pPr>
            <a:r>
              <a:rPr lang="en-GB" sz="1200" dirty="0">
                <a:effectLst/>
                <a:latin typeface="+mn-lt"/>
                <a:ea typeface="SimSun" panose="02010600030101010101" pitchFamily="2" charset="-122"/>
              </a:rPr>
              <a:t>The </a:t>
            </a:r>
            <a:r>
              <a:rPr lang="en-GB" sz="1200" dirty="0"/>
              <a:t>Deputy Referenda Returning Officer (DRRO) also reserves the right to bypass the issuing of a written warning and/ or a final written warning in cases where the breach of the referendum rules has resulted in one side of the referendum campaign receiving a significant unfair advantage.</a:t>
            </a:r>
            <a:endParaRPr lang="en-GB" sz="1200" dirty="0">
              <a:latin typeface="+mn-lt"/>
            </a:endParaRPr>
          </a:p>
        </p:txBody>
      </p:sp>
      <p:sp>
        <p:nvSpPr>
          <p:cNvPr id="4" name="Slide Number Placeholder 3">
            <a:extLst>
              <a:ext uri="{FF2B5EF4-FFF2-40B4-BE49-F238E27FC236}">
                <a16:creationId xmlns:a16="http://schemas.microsoft.com/office/drawing/2014/main" id="{6495F87E-1370-8A71-0051-36A1A20541B4}"/>
              </a:ext>
            </a:extLst>
          </p:cNvPr>
          <p:cNvSpPr>
            <a:spLocks noGrp="1"/>
          </p:cNvSpPr>
          <p:nvPr>
            <p:ph type="sldNum" sz="quarter" idx="5"/>
          </p:nvPr>
        </p:nvSpPr>
        <p:spPr/>
        <p:txBody>
          <a:bodyPr/>
          <a:lstStyle/>
          <a:p>
            <a:fld id="{FC9095B9-05F2-42A8-90F9-4775A86AECFC}" type="slidenum">
              <a:rPr lang="en-GB" smtClean="0"/>
              <a:t>19</a:t>
            </a:fld>
            <a:endParaRPr lang="en-GB"/>
          </a:p>
        </p:txBody>
      </p:sp>
    </p:spTree>
    <p:extLst>
      <p:ext uri="{BB962C8B-B14F-4D97-AF65-F5344CB8AC3E}">
        <p14:creationId xmlns:p14="http://schemas.microsoft.com/office/powerpoint/2010/main" val="397040751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7146C8-2424-469F-EAFA-4FEBBAAF76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F9BD5C2-A268-03AD-13ED-E395BA22B00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88C94C7-08BD-D184-34B5-F3CF41A89943}"/>
              </a:ext>
            </a:extLst>
          </p:cNvPr>
          <p:cNvSpPr>
            <a:spLocks noGrp="1"/>
          </p:cNvSpPr>
          <p:nvPr>
            <p:ph type="body" idx="1"/>
          </p:nvPr>
        </p:nvSpPr>
        <p:spPr/>
        <p:txBody>
          <a:bodyPr/>
          <a:lstStyle/>
          <a:p>
            <a:r>
              <a:rPr lang="en-GB" dirty="0"/>
              <a:t>Any questions so far?</a:t>
            </a:r>
          </a:p>
        </p:txBody>
      </p:sp>
      <p:sp>
        <p:nvSpPr>
          <p:cNvPr id="4" name="Slide Number Placeholder 3">
            <a:extLst>
              <a:ext uri="{FF2B5EF4-FFF2-40B4-BE49-F238E27FC236}">
                <a16:creationId xmlns:a16="http://schemas.microsoft.com/office/drawing/2014/main" id="{2C50CAF7-9B91-318A-5004-BDDEBE98798A}"/>
              </a:ext>
            </a:extLst>
          </p:cNvPr>
          <p:cNvSpPr>
            <a:spLocks noGrp="1"/>
          </p:cNvSpPr>
          <p:nvPr>
            <p:ph type="sldNum" sz="quarter" idx="5"/>
          </p:nvPr>
        </p:nvSpPr>
        <p:spPr/>
        <p:txBody>
          <a:bodyPr/>
          <a:lstStyle/>
          <a:p>
            <a:fld id="{FC9095B9-05F2-42A8-90F9-4775A86AECFC}" type="slidenum">
              <a:rPr lang="en-GB" smtClean="0"/>
              <a:t>20</a:t>
            </a:fld>
            <a:endParaRPr lang="en-GB"/>
          </a:p>
        </p:txBody>
      </p:sp>
    </p:spTree>
    <p:extLst>
      <p:ext uri="{BB962C8B-B14F-4D97-AF65-F5344CB8AC3E}">
        <p14:creationId xmlns:p14="http://schemas.microsoft.com/office/powerpoint/2010/main" val="38566007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565D9A-C338-A0AE-8E57-970D77D8F4A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32164F-91AE-745D-8968-8EC0C621E2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5AEF941-6420-A5D3-CC3D-6553429F26C8}"/>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93DF2ADE-CCF4-A16C-8E08-8195C79394D9}"/>
              </a:ext>
            </a:extLst>
          </p:cNvPr>
          <p:cNvSpPr>
            <a:spLocks noGrp="1"/>
          </p:cNvSpPr>
          <p:nvPr>
            <p:ph type="sldNum" sz="quarter" idx="5"/>
          </p:nvPr>
        </p:nvSpPr>
        <p:spPr/>
        <p:txBody>
          <a:bodyPr/>
          <a:lstStyle/>
          <a:p>
            <a:fld id="{FC9095B9-05F2-42A8-90F9-4775A86AECFC}" type="slidenum">
              <a:rPr lang="en-GB" smtClean="0"/>
              <a:t>3</a:t>
            </a:fld>
            <a:endParaRPr lang="en-GB"/>
          </a:p>
        </p:txBody>
      </p:sp>
    </p:spTree>
    <p:extLst>
      <p:ext uri="{BB962C8B-B14F-4D97-AF65-F5344CB8AC3E}">
        <p14:creationId xmlns:p14="http://schemas.microsoft.com/office/powerpoint/2010/main" val="283957637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7FE3B0-3C91-C677-AB9F-CD97AE6019E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A058C8-B312-7C90-1EC6-14DF5C515D9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31A0E43-B9B1-4076-9419-2953552358A0}"/>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29CCCE25-9DA1-0AB8-DB30-B25BE1952232}"/>
              </a:ext>
            </a:extLst>
          </p:cNvPr>
          <p:cNvSpPr>
            <a:spLocks noGrp="1"/>
          </p:cNvSpPr>
          <p:nvPr>
            <p:ph type="sldNum" sz="quarter" idx="5"/>
          </p:nvPr>
        </p:nvSpPr>
        <p:spPr/>
        <p:txBody>
          <a:bodyPr/>
          <a:lstStyle/>
          <a:p>
            <a:fld id="{FC9095B9-05F2-42A8-90F9-4775A86AECFC}" type="slidenum">
              <a:rPr lang="en-GB" smtClean="0"/>
              <a:t>21</a:t>
            </a:fld>
            <a:endParaRPr lang="en-GB"/>
          </a:p>
        </p:txBody>
      </p:sp>
    </p:spTree>
    <p:extLst>
      <p:ext uri="{BB962C8B-B14F-4D97-AF65-F5344CB8AC3E}">
        <p14:creationId xmlns:p14="http://schemas.microsoft.com/office/powerpoint/2010/main" val="389197750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A4952C-4BEA-E95B-97EB-7427B9AB46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BA5CAC6-EFB3-87AA-60E3-47E36A09F89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7A37B10-1A59-A2F6-CEF3-04F65D306CE1}"/>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cs typeface="Arial" panose="020B0604020202020204" pitchFamily="34" charset="0"/>
              </a:rPr>
              <a:t>Voting for the NUS Membership Referendum will take place between 10am Monday 30</a:t>
            </a:r>
            <a:r>
              <a:rPr lang="en-GB" sz="1800" baseline="30000" dirty="0">
                <a:effectLst/>
                <a:latin typeface="Calibri" panose="020F0502020204030204" pitchFamily="34" charset="0"/>
                <a:ea typeface="Calibri" panose="020F0502020204030204" pitchFamily="34" charset="0"/>
                <a:cs typeface="Arial" panose="020B0604020202020204" pitchFamily="34" charset="0"/>
              </a:rPr>
              <a:t>th</a:t>
            </a:r>
            <a:r>
              <a:rPr lang="en-GB" sz="1800" dirty="0">
                <a:effectLst/>
                <a:latin typeface="Calibri" panose="020F0502020204030204" pitchFamily="34" charset="0"/>
                <a:ea typeface="Calibri" panose="020F0502020204030204" pitchFamily="34" charset="0"/>
                <a:cs typeface="Arial" panose="020B0604020202020204" pitchFamily="34" charset="0"/>
              </a:rPr>
              <a:t> March and 4pm Wednesday 1</a:t>
            </a:r>
            <a:r>
              <a:rPr lang="en-GB" sz="1800" baseline="30000" dirty="0">
                <a:effectLst/>
                <a:latin typeface="Calibri" panose="020F0502020204030204" pitchFamily="34" charset="0"/>
                <a:ea typeface="Calibri" panose="020F0502020204030204" pitchFamily="34" charset="0"/>
                <a:cs typeface="Arial" panose="020B0604020202020204" pitchFamily="34" charset="0"/>
              </a:rPr>
              <a:t>st</a:t>
            </a:r>
            <a:r>
              <a:rPr lang="en-GB" sz="1800" dirty="0">
                <a:effectLst/>
                <a:latin typeface="Calibri" panose="020F0502020204030204" pitchFamily="34" charset="0"/>
                <a:ea typeface="Calibri" panose="020F0502020204030204" pitchFamily="34" charset="0"/>
                <a:cs typeface="Arial" panose="020B0604020202020204" pitchFamily="34" charset="0"/>
              </a:rPr>
              <a:t> April.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cs typeface="Arial" panose="020B0604020202020204" pitchFamily="34" charset="0"/>
              </a:rPr>
              <a:t>Voting in HISA’s referendums is done online, which means voting is accessible from any computer or smart device with an internet browser, at any point during the voting period.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cs typeface="Arial" panose="020B0604020202020204" pitchFamily="34" charset="0"/>
              </a:rPr>
              <a:t>Students can vote online at https://hisa.uhi.ac.uk/vote by signing in with their UHI log on details.  </a:t>
            </a:r>
          </a:p>
        </p:txBody>
      </p:sp>
      <p:sp>
        <p:nvSpPr>
          <p:cNvPr id="4" name="Slide Number Placeholder 3">
            <a:extLst>
              <a:ext uri="{FF2B5EF4-FFF2-40B4-BE49-F238E27FC236}">
                <a16:creationId xmlns:a16="http://schemas.microsoft.com/office/drawing/2014/main" id="{81D393D1-D930-5F97-EF9E-5F1043CA574A}"/>
              </a:ext>
            </a:extLst>
          </p:cNvPr>
          <p:cNvSpPr>
            <a:spLocks noGrp="1"/>
          </p:cNvSpPr>
          <p:nvPr>
            <p:ph type="sldNum" sz="quarter" idx="5"/>
          </p:nvPr>
        </p:nvSpPr>
        <p:spPr/>
        <p:txBody>
          <a:bodyPr/>
          <a:lstStyle/>
          <a:p>
            <a:fld id="{FC9095B9-05F2-42A8-90F9-4775A86AECFC}" type="slidenum">
              <a:rPr lang="en-GB" smtClean="0"/>
              <a:t>22</a:t>
            </a:fld>
            <a:endParaRPr lang="en-GB"/>
          </a:p>
        </p:txBody>
      </p:sp>
    </p:spTree>
    <p:extLst>
      <p:ext uri="{BB962C8B-B14F-4D97-AF65-F5344CB8AC3E}">
        <p14:creationId xmlns:p14="http://schemas.microsoft.com/office/powerpoint/2010/main" val="8266360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B2B16E-E568-5CDD-D645-3F11FF793E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7A676B-BAE8-16FB-6C8E-11348CA98C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7DBAC01-7339-B9D6-7135-1450403D237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cs typeface="Arial" panose="020B0604020202020204" pitchFamily="34" charset="0"/>
              </a:rPr>
              <a:t>HISA is currently planning to operating some on campus Polling Stations at UHI Inverness, UHI Moray, and UHI Perth during the voting period.</a:t>
            </a:r>
          </a:p>
        </p:txBody>
      </p:sp>
      <p:sp>
        <p:nvSpPr>
          <p:cNvPr id="4" name="Slide Number Placeholder 3">
            <a:extLst>
              <a:ext uri="{FF2B5EF4-FFF2-40B4-BE49-F238E27FC236}">
                <a16:creationId xmlns:a16="http://schemas.microsoft.com/office/drawing/2014/main" id="{03D4D116-F774-E452-0F31-7ED745616D17}"/>
              </a:ext>
            </a:extLst>
          </p:cNvPr>
          <p:cNvSpPr>
            <a:spLocks noGrp="1"/>
          </p:cNvSpPr>
          <p:nvPr>
            <p:ph type="sldNum" sz="quarter" idx="5"/>
          </p:nvPr>
        </p:nvSpPr>
        <p:spPr/>
        <p:txBody>
          <a:bodyPr/>
          <a:lstStyle/>
          <a:p>
            <a:fld id="{FC9095B9-05F2-42A8-90F9-4775A86AECFC}" type="slidenum">
              <a:rPr lang="en-GB" smtClean="0"/>
              <a:t>23</a:t>
            </a:fld>
            <a:endParaRPr lang="en-GB"/>
          </a:p>
        </p:txBody>
      </p:sp>
    </p:spTree>
    <p:extLst>
      <p:ext uri="{BB962C8B-B14F-4D97-AF65-F5344CB8AC3E}">
        <p14:creationId xmlns:p14="http://schemas.microsoft.com/office/powerpoint/2010/main" val="293829962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0210C2-C1E2-1A6B-A8B9-744AAF23E1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ACC550-2E09-92A1-30E7-0CF8D693602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E6D0F37-5309-6F55-72EE-24C5A8F5FE3B}"/>
              </a:ext>
            </a:extLst>
          </p:cNvPr>
          <p:cNvSpPr>
            <a:spLocks noGrp="1"/>
          </p:cNvSpPr>
          <p:nvPr>
            <p:ph type="body" idx="1"/>
          </p:nvPr>
        </p:nvSpPr>
        <p:spPr/>
        <p:txBody>
          <a:bodyPr/>
          <a:lstStyle/>
          <a:p>
            <a:r>
              <a:rPr lang="en-GB" sz="1800" dirty="0">
                <a:effectLst/>
                <a:latin typeface="Aptos" panose="020B0004020202020204" pitchFamily="34" charset="0"/>
                <a:ea typeface="Aptos" panose="020B0004020202020204" pitchFamily="34" charset="0"/>
                <a:cs typeface="Aptos" panose="020B0004020202020204" pitchFamily="34" charset="0"/>
              </a:rPr>
              <a:t>If any student comes to you with any issues or problems voting online, please advise them to email referendums.hisa@uhi.ac.uk as soon as possible with the following details so we can investigate:</a:t>
            </a:r>
          </a:p>
          <a:p>
            <a:r>
              <a:rPr lang="en-GB" sz="1800" dirty="0">
                <a:effectLst/>
                <a:latin typeface="Aptos" panose="020B0004020202020204" pitchFamily="34" charset="0"/>
                <a:ea typeface="Aptos" panose="020B0004020202020204" pitchFamily="34" charset="0"/>
                <a:cs typeface="Aptos" panose="020B0004020202020204" pitchFamily="34" charset="0"/>
              </a:rPr>
              <a:t> </a:t>
            </a:r>
          </a:p>
          <a:p>
            <a:pPr marL="342900" lvl="0" indent="-342900">
              <a:lnSpc>
                <a:spcPct val="115000"/>
              </a:lnSpc>
              <a:buFont typeface="Calibri" panose="020F0502020204030204" pitchFamily="34" charset="0"/>
              <a:buChar char="-"/>
            </a:pPr>
            <a:r>
              <a:rPr lang="en-GB" sz="1800" dirty="0">
                <a:effectLst/>
                <a:latin typeface="Aptos" panose="020B0004020202020204" pitchFamily="34" charset="0"/>
                <a:ea typeface="Times New Roman" panose="02020603050405020304" pitchFamily="18" charset="0"/>
                <a:cs typeface="Times New Roman" panose="02020603050405020304" pitchFamily="18" charset="0"/>
              </a:rPr>
              <a:t>Full Name</a:t>
            </a:r>
          </a:p>
          <a:p>
            <a:pPr marL="342900" lvl="0" indent="-342900">
              <a:lnSpc>
                <a:spcPct val="115000"/>
              </a:lnSpc>
              <a:buFont typeface="Calibri" panose="020F0502020204030204" pitchFamily="34" charset="0"/>
              <a:buChar char="-"/>
            </a:pPr>
            <a:r>
              <a:rPr lang="en-GB" sz="1800" dirty="0">
                <a:effectLst/>
                <a:latin typeface="Aptos" panose="020B0004020202020204" pitchFamily="34" charset="0"/>
                <a:ea typeface="Times New Roman" panose="02020603050405020304" pitchFamily="18" charset="0"/>
                <a:cs typeface="Times New Roman" panose="02020603050405020304" pitchFamily="18" charset="0"/>
              </a:rPr>
              <a:t>UHI email address</a:t>
            </a:r>
          </a:p>
          <a:p>
            <a:pPr marL="342900" lvl="0" indent="-342900">
              <a:lnSpc>
                <a:spcPct val="115000"/>
              </a:lnSpc>
              <a:buFont typeface="Calibri" panose="020F0502020204030204" pitchFamily="34" charset="0"/>
              <a:buChar char="-"/>
            </a:pPr>
            <a:r>
              <a:rPr lang="en-GB" sz="1800" dirty="0">
                <a:effectLst/>
                <a:latin typeface="Aptos" panose="020B0004020202020204" pitchFamily="34" charset="0"/>
                <a:ea typeface="Times New Roman" panose="02020603050405020304" pitchFamily="18" charset="0"/>
                <a:cs typeface="Times New Roman" panose="02020603050405020304" pitchFamily="18" charset="0"/>
              </a:rPr>
              <a:t>Student Number</a:t>
            </a:r>
          </a:p>
          <a:p>
            <a:pPr marL="342900" lvl="0" indent="-342900">
              <a:lnSpc>
                <a:spcPct val="115000"/>
              </a:lnSpc>
              <a:spcAft>
                <a:spcPts val="1000"/>
              </a:spcAft>
              <a:buFont typeface="Calibri" panose="020F0502020204030204" pitchFamily="34" charset="0"/>
              <a:buChar char="-"/>
            </a:pPr>
            <a:r>
              <a:rPr lang="en-GB" sz="1800" dirty="0">
                <a:effectLst/>
                <a:latin typeface="Aptos" panose="020B0004020202020204" pitchFamily="34" charset="0"/>
                <a:ea typeface="Times New Roman" panose="02020603050405020304" pitchFamily="18" charset="0"/>
                <a:cs typeface="Times New Roman" panose="02020603050405020304" pitchFamily="18" charset="0"/>
              </a:rPr>
              <a:t>Details of the issue(s) that they are encountering.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cs typeface="Arial" panose="020B0604020202020204" pitchFamily="34" charset="0"/>
              </a:rPr>
              <a:t>Under no circumstances should you attempt to assist or help any student to vote. Doing so is a breach of the referendum rules!</a:t>
            </a:r>
            <a:r>
              <a:rPr lang="en-GB" sz="1800" dirty="0">
                <a:effectLst/>
                <a:latin typeface="Helvetica" panose="020B0604020202020204" pitchFamily="34" charset="0"/>
                <a:ea typeface="Calibri" panose="020F0502020204030204" pitchFamily="34" charset="0"/>
                <a:cs typeface="Arial" panose="020B0604020202020204" pitchFamily="34" charset="0"/>
              </a:rPr>
              <a:t> </a:t>
            </a:r>
            <a:endParaRPr lang="en-GB" sz="1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B8AD8C9E-0E64-425B-3E2D-D849737BCD85}"/>
              </a:ext>
            </a:extLst>
          </p:cNvPr>
          <p:cNvSpPr>
            <a:spLocks noGrp="1"/>
          </p:cNvSpPr>
          <p:nvPr>
            <p:ph type="sldNum" sz="quarter" idx="5"/>
          </p:nvPr>
        </p:nvSpPr>
        <p:spPr/>
        <p:txBody>
          <a:bodyPr/>
          <a:lstStyle/>
          <a:p>
            <a:fld id="{FC9095B9-05F2-42A8-90F9-4775A86AECFC}" type="slidenum">
              <a:rPr lang="en-GB" smtClean="0"/>
              <a:t>24</a:t>
            </a:fld>
            <a:endParaRPr lang="en-GB"/>
          </a:p>
        </p:txBody>
      </p:sp>
    </p:spTree>
    <p:extLst>
      <p:ext uri="{BB962C8B-B14F-4D97-AF65-F5344CB8AC3E}">
        <p14:creationId xmlns:p14="http://schemas.microsoft.com/office/powerpoint/2010/main" val="214710423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139DE3-57F1-1791-A6E9-CBD5D8E1AC3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567611B-33B7-4B2B-1F30-0C34BE59B11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EF42DB-ED15-82AE-3609-2B09D15CE5B8}"/>
              </a:ext>
            </a:extLst>
          </p:cNvPr>
          <p:cNvSpPr>
            <a:spLocks noGrp="1"/>
          </p:cNvSpPr>
          <p:nvPr>
            <p:ph type="body" idx="1"/>
          </p:nvPr>
        </p:nvSpPr>
        <p:spPr/>
        <p:txBody>
          <a:bodyPr/>
          <a:lstStyle/>
          <a:p>
            <a:r>
              <a:rPr lang="en-GB" dirty="0"/>
              <a:t>Any questions so far?</a:t>
            </a:r>
          </a:p>
        </p:txBody>
      </p:sp>
      <p:sp>
        <p:nvSpPr>
          <p:cNvPr id="4" name="Slide Number Placeholder 3">
            <a:extLst>
              <a:ext uri="{FF2B5EF4-FFF2-40B4-BE49-F238E27FC236}">
                <a16:creationId xmlns:a16="http://schemas.microsoft.com/office/drawing/2014/main" id="{B92F5A20-2165-8AD9-D21B-53BE8D3225EA}"/>
              </a:ext>
            </a:extLst>
          </p:cNvPr>
          <p:cNvSpPr>
            <a:spLocks noGrp="1"/>
          </p:cNvSpPr>
          <p:nvPr>
            <p:ph type="sldNum" sz="quarter" idx="5"/>
          </p:nvPr>
        </p:nvSpPr>
        <p:spPr/>
        <p:txBody>
          <a:bodyPr/>
          <a:lstStyle/>
          <a:p>
            <a:fld id="{FC9095B9-05F2-42A8-90F9-4775A86AECFC}" type="slidenum">
              <a:rPr lang="en-GB" smtClean="0"/>
              <a:t>25</a:t>
            </a:fld>
            <a:endParaRPr lang="en-GB"/>
          </a:p>
        </p:txBody>
      </p:sp>
    </p:spTree>
    <p:extLst>
      <p:ext uri="{BB962C8B-B14F-4D97-AF65-F5344CB8AC3E}">
        <p14:creationId xmlns:p14="http://schemas.microsoft.com/office/powerpoint/2010/main" val="351330423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E10615-7ADB-8A31-9D26-9D370B6D50B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6E14C3-C920-29FC-CAA0-60F64FC21F1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4FEB027-687B-DEC6-983F-8A7888348C15}"/>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D501EBC8-DD6E-A113-83EE-926721AE4DC8}"/>
              </a:ext>
            </a:extLst>
          </p:cNvPr>
          <p:cNvSpPr>
            <a:spLocks noGrp="1"/>
          </p:cNvSpPr>
          <p:nvPr>
            <p:ph type="sldNum" sz="quarter" idx="5"/>
          </p:nvPr>
        </p:nvSpPr>
        <p:spPr/>
        <p:txBody>
          <a:bodyPr/>
          <a:lstStyle/>
          <a:p>
            <a:fld id="{FC9095B9-05F2-42A8-90F9-4775A86AECFC}" type="slidenum">
              <a:rPr lang="en-GB" smtClean="0"/>
              <a:t>26</a:t>
            </a:fld>
            <a:endParaRPr lang="en-GB"/>
          </a:p>
        </p:txBody>
      </p:sp>
    </p:spTree>
    <p:extLst>
      <p:ext uri="{BB962C8B-B14F-4D97-AF65-F5344CB8AC3E}">
        <p14:creationId xmlns:p14="http://schemas.microsoft.com/office/powerpoint/2010/main" val="223310224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BE7B95-8ACF-2CC2-DADF-008B84AEB50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0EE7A2D-171C-685F-AC4E-CD1E2A80FCD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771543D-B8B3-B16C-49D3-54A6AF4F13C2}"/>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6BE5093C-9408-E2AC-9EB8-3237CE1EEC47}"/>
              </a:ext>
            </a:extLst>
          </p:cNvPr>
          <p:cNvSpPr>
            <a:spLocks noGrp="1"/>
          </p:cNvSpPr>
          <p:nvPr>
            <p:ph type="sldNum" sz="quarter" idx="5"/>
          </p:nvPr>
        </p:nvSpPr>
        <p:spPr/>
        <p:txBody>
          <a:bodyPr/>
          <a:lstStyle/>
          <a:p>
            <a:fld id="{FC9095B9-05F2-42A8-90F9-4775A86AECFC}" type="slidenum">
              <a:rPr lang="en-GB" smtClean="0"/>
              <a:t>27</a:t>
            </a:fld>
            <a:endParaRPr lang="en-GB"/>
          </a:p>
        </p:txBody>
      </p:sp>
    </p:spTree>
    <p:extLst>
      <p:ext uri="{BB962C8B-B14F-4D97-AF65-F5344CB8AC3E}">
        <p14:creationId xmlns:p14="http://schemas.microsoft.com/office/powerpoint/2010/main" val="393506659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76FF71-9BD1-39D1-11D5-C79B85F4C0B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119FA0-25A0-076A-9F68-ACDF7B721F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657368E-915D-C47F-B570-699C0A069F9F}"/>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B5BB4829-3A92-741C-5894-22A6B5F08930}"/>
              </a:ext>
            </a:extLst>
          </p:cNvPr>
          <p:cNvSpPr>
            <a:spLocks noGrp="1"/>
          </p:cNvSpPr>
          <p:nvPr>
            <p:ph type="sldNum" sz="quarter" idx="5"/>
          </p:nvPr>
        </p:nvSpPr>
        <p:spPr/>
        <p:txBody>
          <a:bodyPr/>
          <a:lstStyle/>
          <a:p>
            <a:fld id="{FC9095B9-05F2-42A8-90F9-4775A86AECFC}" type="slidenum">
              <a:rPr lang="en-GB" smtClean="0"/>
              <a:t>28</a:t>
            </a:fld>
            <a:endParaRPr lang="en-GB"/>
          </a:p>
        </p:txBody>
      </p:sp>
    </p:spTree>
    <p:extLst>
      <p:ext uri="{BB962C8B-B14F-4D97-AF65-F5344CB8AC3E}">
        <p14:creationId xmlns:p14="http://schemas.microsoft.com/office/powerpoint/2010/main" val="200404567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3E2643-DB58-120A-C4D7-1A56887C59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49A8BB-DD91-7BBB-A42C-C9422A74AAA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EDA2CF0-713B-7591-ADFF-15B26B7C7E7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cs typeface="Arial" panose="020B0604020202020204" pitchFamily="34" charset="0"/>
              </a:rPr>
              <a:t>Lead Campaigners have the opportunity to submit a case statement on the Students’ Association’s website that outlines their campaign’s case to voters.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cs typeface="Arial" panose="020B0604020202020204" pitchFamily="34" charset="0"/>
              </a:rPr>
              <a:t>The deadline for submitting case statements on the HISA website is noon (12:00), Thursday 19</a:t>
            </a:r>
            <a:r>
              <a:rPr lang="en-GB" sz="1800" baseline="30000" dirty="0">
                <a:effectLst/>
                <a:latin typeface="Calibri" panose="020F0502020204030204" pitchFamily="34" charset="0"/>
                <a:ea typeface="Calibri" panose="020F0502020204030204" pitchFamily="34" charset="0"/>
                <a:cs typeface="Arial" panose="020B0604020202020204" pitchFamily="34" charset="0"/>
              </a:rPr>
              <a:t>th</a:t>
            </a:r>
            <a:r>
              <a:rPr lang="en-GB" sz="1800" dirty="0">
                <a:effectLst/>
                <a:latin typeface="Calibri" panose="020F0502020204030204" pitchFamily="34" charset="0"/>
                <a:ea typeface="Calibri" panose="020F0502020204030204" pitchFamily="34" charset="0"/>
                <a:cs typeface="Arial" panose="020B0604020202020204" pitchFamily="34" charset="0"/>
              </a:rPr>
              <a:t> March 2026.</a:t>
            </a:r>
          </a:p>
        </p:txBody>
      </p:sp>
      <p:sp>
        <p:nvSpPr>
          <p:cNvPr id="4" name="Slide Number Placeholder 3">
            <a:extLst>
              <a:ext uri="{FF2B5EF4-FFF2-40B4-BE49-F238E27FC236}">
                <a16:creationId xmlns:a16="http://schemas.microsoft.com/office/drawing/2014/main" id="{FF87C50E-E5EB-A1B7-FEB2-BCFCF795CA36}"/>
              </a:ext>
            </a:extLst>
          </p:cNvPr>
          <p:cNvSpPr>
            <a:spLocks noGrp="1"/>
          </p:cNvSpPr>
          <p:nvPr>
            <p:ph type="sldNum" sz="quarter" idx="5"/>
          </p:nvPr>
        </p:nvSpPr>
        <p:spPr/>
        <p:txBody>
          <a:bodyPr/>
          <a:lstStyle/>
          <a:p>
            <a:fld id="{FC9095B9-05F2-42A8-90F9-4775A86AECFC}" type="slidenum">
              <a:rPr lang="en-GB" smtClean="0"/>
              <a:t>29</a:t>
            </a:fld>
            <a:endParaRPr lang="en-GB"/>
          </a:p>
        </p:txBody>
      </p:sp>
    </p:spTree>
    <p:extLst>
      <p:ext uri="{BB962C8B-B14F-4D97-AF65-F5344CB8AC3E}">
        <p14:creationId xmlns:p14="http://schemas.microsoft.com/office/powerpoint/2010/main" val="425884755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A4D941-3C7D-B590-0F1B-42BA824BCA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963D07-93FB-ED56-6B98-F04EA5E9035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2C5009-7EA9-A6DD-1145-1EB5B8ADBA1E}"/>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cs typeface="Arial" panose="020B0604020202020204" pitchFamily="34" charset="0"/>
              </a:rPr>
              <a:t>When it comes to the format of case statements on the HISA website, there aren’t any referendum rules restricting what can be done.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cs typeface="Arial" panose="020B0604020202020204" pitchFamily="34" charset="0"/>
              </a:rPr>
              <a:t>There are no minimum or maximum word counts for case statements on the HISA website.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cs typeface="Arial" panose="020B0604020202020204" pitchFamily="34" charset="0"/>
              </a:rPr>
              <a:t>Case statements on the HISA website can include images, graphics, tables, text, and videos. There are also no rules against using simple text formatting so case statements can include bold, italics, underline, and bullet points.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cs typeface="Arial" panose="020B0604020202020204" pitchFamily="34" charset="0"/>
              </a:rPr>
              <a:t>Case statements on the HISA website can contain attachments and hyperlinks.  There are no rules against attaching a document within a case statement or having links to email address, or any campaign web page or social media accounts.</a:t>
            </a:r>
          </a:p>
        </p:txBody>
      </p:sp>
      <p:sp>
        <p:nvSpPr>
          <p:cNvPr id="4" name="Slide Number Placeholder 3">
            <a:extLst>
              <a:ext uri="{FF2B5EF4-FFF2-40B4-BE49-F238E27FC236}">
                <a16:creationId xmlns:a16="http://schemas.microsoft.com/office/drawing/2014/main" id="{3E7FA6CC-BECC-4528-4886-D6F00A0EF9D9}"/>
              </a:ext>
            </a:extLst>
          </p:cNvPr>
          <p:cNvSpPr>
            <a:spLocks noGrp="1"/>
          </p:cNvSpPr>
          <p:nvPr>
            <p:ph type="sldNum" sz="quarter" idx="5"/>
          </p:nvPr>
        </p:nvSpPr>
        <p:spPr/>
        <p:txBody>
          <a:bodyPr/>
          <a:lstStyle/>
          <a:p>
            <a:fld id="{FC9095B9-05F2-42A8-90F9-4775A86AECFC}" type="slidenum">
              <a:rPr lang="en-GB" smtClean="0"/>
              <a:t>30</a:t>
            </a:fld>
            <a:endParaRPr lang="en-GB"/>
          </a:p>
        </p:txBody>
      </p:sp>
    </p:spTree>
    <p:extLst>
      <p:ext uri="{BB962C8B-B14F-4D97-AF65-F5344CB8AC3E}">
        <p14:creationId xmlns:p14="http://schemas.microsoft.com/office/powerpoint/2010/main" val="42011657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C3203B-4893-E260-BB81-ADEAC646904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DE25F2-78F9-FB5A-9F48-038AB8339B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9E5EF60-FD26-FC1E-D062-86710A9DFFB5}"/>
              </a:ext>
            </a:extLst>
          </p:cNvPr>
          <p:cNvSpPr>
            <a:spLocks noGrp="1"/>
          </p:cNvSpPr>
          <p:nvPr>
            <p:ph type="body" idx="1"/>
          </p:nvPr>
        </p:nvSpPr>
        <p:spPr/>
        <p:txBody>
          <a:bodyPr/>
          <a:lstStyle/>
          <a:p>
            <a:pPr algn="l"/>
            <a:r>
              <a:rPr lang="en-GB" b="0" i="0" dirty="0">
                <a:solidFill>
                  <a:srgbClr val="212529"/>
                </a:solidFill>
                <a:effectLst/>
                <a:latin typeface="Inter"/>
              </a:rPr>
              <a:t>The Highland &amp; Islands Students’ Association has referendum rules in place to ensure that it’s Student Referendums are fair and open.</a:t>
            </a:r>
          </a:p>
          <a:p>
            <a:pPr algn="l"/>
            <a:r>
              <a:rPr lang="en-GB" b="0" i="0" dirty="0">
                <a:solidFill>
                  <a:srgbClr val="212529"/>
                </a:solidFill>
                <a:effectLst/>
                <a:latin typeface="Inter"/>
              </a:rPr>
              <a:t> </a:t>
            </a:r>
          </a:p>
          <a:p>
            <a:pPr algn="l"/>
            <a:r>
              <a:rPr lang="en-GB" b="0" i="0" dirty="0">
                <a:solidFill>
                  <a:srgbClr val="212529"/>
                </a:solidFill>
                <a:effectLst/>
                <a:latin typeface="Inter"/>
              </a:rPr>
              <a:t>All campaigners are expected and required to conduct their campaigns and all their campaign activities within the Students' Association’s referendum rules.</a:t>
            </a:r>
          </a:p>
          <a:p>
            <a:r>
              <a:rPr lang="en-GB" sz="1800" dirty="0">
                <a:effectLst/>
                <a:latin typeface="Helvetica" panose="020B0604020202020204" pitchFamily="34" charset="0"/>
                <a:ea typeface="Calibri" panose="020F0502020204030204" pitchFamily="34" charset="0"/>
                <a:cs typeface="Arial" panose="020B0604020202020204" pitchFamily="34" charset="0"/>
              </a:rPr>
              <a:t> </a:t>
            </a:r>
            <a:endParaRPr lang="en-GB" b="0" i="0" dirty="0">
              <a:solidFill>
                <a:srgbClr val="212529"/>
              </a:solidFill>
              <a:effectLst/>
              <a:latin typeface="Inter"/>
            </a:endParaRPr>
          </a:p>
          <a:p>
            <a:pPr algn="l"/>
            <a:r>
              <a:rPr lang="en-GB" b="0" i="0" dirty="0">
                <a:solidFill>
                  <a:srgbClr val="212529"/>
                </a:solidFill>
                <a:effectLst/>
                <a:latin typeface="Inter"/>
              </a:rPr>
              <a:t>A copy of HISA’s current referendum rules can be found on HISA’s referendum rules page.</a:t>
            </a:r>
          </a:p>
          <a:p>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DF7FA5B9-829F-D705-CC41-B396617D9575}"/>
              </a:ext>
            </a:extLst>
          </p:cNvPr>
          <p:cNvSpPr>
            <a:spLocks noGrp="1"/>
          </p:cNvSpPr>
          <p:nvPr>
            <p:ph type="sldNum" sz="quarter" idx="5"/>
          </p:nvPr>
        </p:nvSpPr>
        <p:spPr/>
        <p:txBody>
          <a:bodyPr/>
          <a:lstStyle/>
          <a:p>
            <a:fld id="{FC9095B9-05F2-42A8-90F9-4775A86AECFC}" type="slidenum">
              <a:rPr lang="en-GB" smtClean="0"/>
              <a:t>4</a:t>
            </a:fld>
            <a:endParaRPr lang="en-GB"/>
          </a:p>
        </p:txBody>
      </p:sp>
    </p:spTree>
    <p:extLst>
      <p:ext uri="{BB962C8B-B14F-4D97-AF65-F5344CB8AC3E}">
        <p14:creationId xmlns:p14="http://schemas.microsoft.com/office/powerpoint/2010/main" val="326884699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C2B65D-3169-6090-D7B7-60FA95D669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82D09B-884D-225E-D997-3568AFB467F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CDAA9E7-4FE4-2898-D727-9DF44EBFF4B6}"/>
              </a:ext>
            </a:extLst>
          </p:cNvPr>
          <p:cNvSpPr>
            <a:spLocks noGrp="1"/>
          </p:cNvSpPr>
          <p:nvPr>
            <p:ph type="body" idx="1"/>
          </p:nvPr>
        </p:nvSpPr>
        <p:spPr/>
        <p:txBody>
          <a:bodyPr/>
          <a:lstStyle/>
          <a:p>
            <a:r>
              <a:rPr lang="en-GB" dirty="0"/>
              <a:t>Any questions so far?</a:t>
            </a:r>
          </a:p>
        </p:txBody>
      </p:sp>
      <p:sp>
        <p:nvSpPr>
          <p:cNvPr id="4" name="Slide Number Placeholder 3">
            <a:extLst>
              <a:ext uri="{FF2B5EF4-FFF2-40B4-BE49-F238E27FC236}">
                <a16:creationId xmlns:a16="http://schemas.microsoft.com/office/drawing/2014/main" id="{88FB0258-5079-8F12-C01A-D6EDE7D2780F}"/>
              </a:ext>
            </a:extLst>
          </p:cNvPr>
          <p:cNvSpPr>
            <a:spLocks noGrp="1"/>
          </p:cNvSpPr>
          <p:nvPr>
            <p:ph type="sldNum" sz="quarter" idx="5"/>
          </p:nvPr>
        </p:nvSpPr>
        <p:spPr/>
        <p:txBody>
          <a:bodyPr/>
          <a:lstStyle/>
          <a:p>
            <a:fld id="{FC9095B9-05F2-42A8-90F9-4775A86AECFC}" type="slidenum">
              <a:rPr lang="en-GB" smtClean="0"/>
              <a:t>31</a:t>
            </a:fld>
            <a:endParaRPr lang="en-GB"/>
          </a:p>
        </p:txBody>
      </p:sp>
    </p:spTree>
    <p:extLst>
      <p:ext uri="{BB962C8B-B14F-4D97-AF65-F5344CB8AC3E}">
        <p14:creationId xmlns:p14="http://schemas.microsoft.com/office/powerpoint/2010/main" val="358040040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CD31F3-5D4D-F0B8-3EE8-183EE0FADB1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E9EEDED-C80A-796E-7389-162AC07E7CB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E4435C1-1007-DC7F-EADE-868837986B2C}"/>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0" dirty="0">
                <a:solidFill>
                  <a:schemeClr val="bg1"/>
                </a:solidFill>
              </a:rPr>
              <a:t>Please contact </a:t>
            </a:r>
            <a:r>
              <a:rPr lang="en-GB" sz="1800" b="1" dirty="0">
                <a:solidFill>
                  <a:schemeClr val="bg1"/>
                </a:solidFill>
              </a:rPr>
              <a:t>referendums.hisa@uhi.ac.uk </a:t>
            </a:r>
            <a:r>
              <a:rPr lang="en-GB" sz="1800" b="0" dirty="0">
                <a:solidFill>
                  <a:schemeClr val="bg1"/>
                </a:solidFill>
              </a:rPr>
              <a:t>if you have any further question about the referendum rules, voting process, referendum dates and/ or  deadlines.</a:t>
            </a:r>
            <a:endParaRPr lang="en-GB" sz="18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3ACB32C4-3F21-3E0F-96F2-66620E0CB1AD}"/>
              </a:ext>
            </a:extLst>
          </p:cNvPr>
          <p:cNvSpPr>
            <a:spLocks noGrp="1"/>
          </p:cNvSpPr>
          <p:nvPr>
            <p:ph type="sldNum" sz="quarter" idx="5"/>
          </p:nvPr>
        </p:nvSpPr>
        <p:spPr/>
        <p:txBody>
          <a:bodyPr/>
          <a:lstStyle/>
          <a:p>
            <a:fld id="{FC9095B9-05F2-42A8-90F9-4775A86AECFC}" type="slidenum">
              <a:rPr lang="en-GB" smtClean="0"/>
              <a:t>32</a:t>
            </a:fld>
            <a:endParaRPr lang="en-GB"/>
          </a:p>
        </p:txBody>
      </p:sp>
    </p:spTree>
    <p:extLst>
      <p:ext uri="{BB962C8B-B14F-4D97-AF65-F5344CB8AC3E}">
        <p14:creationId xmlns:p14="http://schemas.microsoft.com/office/powerpoint/2010/main" val="34837751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AC52D6-BEDD-4208-E06C-F27163FE9DF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D24A6D-3590-F3BB-9744-C4F42B43527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6E5E52D-6A77-DCA7-6DDE-CCA586F65524}"/>
              </a:ext>
            </a:extLst>
          </p:cNvPr>
          <p:cNvSpPr>
            <a:spLocks noGrp="1"/>
          </p:cNvSpPr>
          <p:nvPr>
            <p:ph type="body" idx="1"/>
          </p:nvPr>
        </p:nvSpPr>
        <p:spPr/>
        <p:txBody>
          <a:bodyPr/>
          <a:lstStyle/>
          <a:p>
            <a:r>
              <a:rPr lang="en-GB" sz="1200" kern="100" dirty="0">
                <a:effectLst/>
                <a:latin typeface="Aptos" panose="020B0004020202020204" pitchFamily="34" charset="0"/>
                <a:ea typeface="Aptos" panose="020B0004020202020204" pitchFamily="34" charset="0"/>
                <a:cs typeface="Times New Roman" panose="02020603050405020304" pitchFamily="18" charset="0"/>
              </a:rPr>
              <a:t>HISA’s referendum rules are broken into eight sections.</a:t>
            </a:r>
          </a:p>
          <a:p>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marL="171450" indent="-171450">
              <a:buFontTx/>
              <a:buChar char="-"/>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General Rules</a:t>
            </a:r>
          </a:p>
          <a:p>
            <a:pPr marL="171450" indent="-171450">
              <a:buFontTx/>
              <a:buChar char="-"/>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General Campaigning Rules</a:t>
            </a:r>
          </a:p>
          <a:p>
            <a:pPr marL="171450" indent="-171450">
              <a:buFontTx/>
              <a:buChar char="-"/>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Online Campaigning Rules</a:t>
            </a:r>
          </a:p>
          <a:p>
            <a:pPr marL="171450" indent="-171450">
              <a:buFontTx/>
              <a:buChar char="-"/>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Physical Campaigning Rules</a:t>
            </a:r>
          </a:p>
          <a:p>
            <a:pPr marL="171450" indent="-171450">
              <a:buFontTx/>
              <a:buChar char="-"/>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Referendum Expenses Rules</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Referendum Count Rules</a:t>
            </a:r>
          </a:p>
          <a:p>
            <a:pPr marL="171450" indent="-171450">
              <a:buFontTx/>
              <a:buChar char="-"/>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Referendum Complaint Rules</a:t>
            </a:r>
          </a:p>
          <a:p>
            <a:pPr marL="171450" indent="-171450">
              <a:buFontTx/>
              <a:buChar char="-"/>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Referendum Appeals Rules</a:t>
            </a:r>
          </a:p>
          <a:p>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r>
              <a:rPr lang="en-GB" sz="1200" kern="100" dirty="0">
                <a:effectLst/>
                <a:latin typeface="Aptos" panose="020B0004020202020204" pitchFamily="34" charset="0"/>
                <a:ea typeface="Aptos" panose="020B0004020202020204" pitchFamily="34" charset="0"/>
                <a:cs typeface="Times New Roman" panose="02020603050405020304" pitchFamily="18" charset="0"/>
              </a:rPr>
              <a:t>Each referendum rule has a unique reference code comprised of two letters and two numbers.</a:t>
            </a:r>
          </a:p>
          <a:p>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CD033663-CB73-9016-9B02-F147F1CA259F}"/>
              </a:ext>
            </a:extLst>
          </p:cNvPr>
          <p:cNvSpPr>
            <a:spLocks noGrp="1"/>
          </p:cNvSpPr>
          <p:nvPr>
            <p:ph type="sldNum" sz="quarter" idx="5"/>
          </p:nvPr>
        </p:nvSpPr>
        <p:spPr/>
        <p:txBody>
          <a:bodyPr/>
          <a:lstStyle/>
          <a:p>
            <a:fld id="{FC9095B9-05F2-42A8-90F9-4775A86AECFC}" type="slidenum">
              <a:rPr lang="en-GB" smtClean="0"/>
              <a:t>5</a:t>
            </a:fld>
            <a:endParaRPr lang="en-GB"/>
          </a:p>
        </p:txBody>
      </p:sp>
    </p:spTree>
    <p:extLst>
      <p:ext uri="{BB962C8B-B14F-4D97-AF65-F5344CB8AC3E}">
        <p14:creationId xmlns:p14="http://schemas.microsoft.com/office/powerpoint/2010/main" val="34137562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A67FB5-BF23-4E69-FEDB-9FF70FAE18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CCE8BD5-792A-2B7F-A122-A9ADB8CEC84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9F89C0E-DC78-D8DA-CDAE-25DA611BFDC8}"/>
              </a:ext>
            </a:extLst>
          </p:cNvPr>
          <p:cNvSpPr>
            <a:spLocks noGrp="1"/>
          </p:cNvSpPr>
          <p:nvPr>
            <p:ph type="body" idx="1"/>
          </p:nvPr>
        </p:nvSpPr>
        <p:spPr/>
        <p:txBody>
          <a:bodyPr/>
          <a:lstStyle/>
          <a:p>
            <a:r>
              <a:rPr lang="en-GB" sz="1800" b="0" dirty="0">
                <a:solidFill>
                  <a:schemeClr val="bg1"/>
                </a:solidFill>
              </a:rPr>
              <a:t>We don’t have time to go through each referendum rule in today’s Candidates Briefing, but here are twelve referendum rules around campaigning that tend to come up regularly in student referendums…</a:t>
            </a:r>
          </a:p>
          <a:p>
            <a:endParaRPr lang="en-GB" sz="1800" b="0" dirty="0">
              <a:solidFill>
                <a:schemeClr val="bg1"/>
              </a:solidFill>
            </a:endParaRPr>
          </a:p>
        </p:txBody>
      </p:sp>
      <p:sp>
        <p:nvSpPr>
          <p:cNvPr id="4" name="Slide Number Placeholder 3">
            <a:extLst>
              <a:ext uri="{FF2B5EF4-FFF2-40B4-BE49-F238E27FC236}">
                <a16:creationId xmlns:a16="http://schemas.microsoft.com/office/drawing/2014/main" id="{FA38CBB2-FEF1-154A-9CAB-04AA647AD60C}"/>
              </a:ext>
            </a:extLst>
          </p:cNvPr>
          <p:cNvSpPr>
            <a:spLocks noGrp="1"/>
          </p:cNvSpPr>
          <p:nvPr>
            <p:ph type="sldNum" sz="quarter" idx="5"/>
          </p:nvPr>
        </p:nvSpPr>
        <p:spPr/>
        <p:txBody>
          <a:bodyPr/>
          <a:lstStyle/>
          <a:p>
            <a:fld id="{FC9095B9-05F2-42A8-90F9-4775A86AECFC}" type="slidenum">
              <a:rPr lang="en-GB" smtClean="0"/>
              <a:t>6</a:t>
            </a:fld>
            <a:endParaRPr lang="en-GB"/>
          </a:p>
        </p:txBody>
      </p:sp>
    </p:spTree>
    <p:extLst>
      <p:ext uri="{BB962C8B-B14F-4D97-AF65-F5344CB8AC3E}">
        <p14:creationId xmlns:p14="http://schemas.microsoft.com/office/powerpoint/2010/main" val="42486967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9A2F50-883F-6305-9540-A425327911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485A9B-071C-C4C4-6DFE-87C481E560D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826049B-6645-9ECA-A223-7F59AC985214}"/>
              </a:ext>
            </a:extLst>
          </p:cNvPr>
          <p:cNvSpPr>
            <a:spLocks noGrp="1"/>
          </p:cNvSpPr>
          <p:nvPr>
            <p:ph type="body" idx="1"/>
          </p:nvPr>
        </p:nvSpPr>
        <p:spPr/>
        <p:txBody>
          <a:bodyPr/>
          <a:lstStyle/>
          <a:p>
            <a:endParaRPr lang="en-GB" sz="1800" b="0" dirty="0">
              <a:solidFill>
                <a:schemeClr val="bg1"/>
              </a:solidFill>
            </a:endParaRPr>
          </a:p>
        </p:txBody>
      </p:sp>
      <p:sp>
        <p:nvSpPr>
          <p:cNvPr id="4" name="Slide Number Placeholder 3">
            <a:extLst>
              <a:ext uri="{FF2B5EF4-FFF2-40B4-BE49-F238E27FC236}">
                <a16:creationId xmlns:a16="http://schemas.microsoft.com/office/drawing/2014/main" id="{F6994550-EB35-DE27-459E-B16239CCFF04}"/>
              </a:ext>
            </a:extLst>
          </p:cNvPr>
          <p:cNvSpPr>
            <a:spLocks noGrp="1"/>
          </p:cNvSpPr>
          <p:nvPr>
            <p:ph type="sldNum" sz="quarter" idx="5"/>
          </p:nvPr>
        </p:nvSpPr>
        <p:spPr/>
        <p:txBody>
          <a:bodyPr/>
          <a:lstStyle/>
          <a:p>
            <a:fld id="{FC9095B9-05F2-42A8-90F9-4775A86AECFC}" type="slidenum">
              <a:rPr lang="en-GB" smtClean="0"/>
              <a:t>7</a:t>
            </a:fld>
            <a:endParaRPr lang="en-GB"/>
          </a:p>
        </p:txBody>
      </p:sp>
    </p:spTree>
    <p:extLst>
      <p:ext uri="{BB962C8B-B14F-4D97-AF65-F5344CB8AC3E}">
        <p14:creationId xmlns:p14="http://schemas.microsoft.com/office/powerpoint/2010/main" val="19881003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75AA02-AC25-47AF-9C33-4A677E6094F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2693B6-C833-ADFB-CA0F-797E632FF14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E52EAE5-FE5E-5B9A-1FB4-37DCF8DF7A45}"/>
              </a:ext>
            </a:extLst>
          </p:cNvPr>
          <p:cNvSpPr>
            <a:spLocks noGrp="1"/>
          </p:cNvSpPr>
          <p:nvPr>
            <p:ph type="body" idx="1"/>
          </p:nvPr>
        </p:nvSpPr>
        <p:spPr/>
        <p:txBody>
          <a:bodyPr/>
          <a:lstStyle/>
          <a:p>
            <a:endParaRPr lang="en-GB" sz="1800" dirty="0">
              <a:solidFill>
                <a:schemeClr val="bg1"/>
              </a:solidFill>
            </a:endParaRPr>
          </a:p>
        </p:txBody>
      </p:sp>
      <p:sp>
        <p:nvSpPr>
          <p:cNvPr id="4" name="Slide Number Placeholder 3">
            <a:extLst>
              <a:ext uri="{FF2B5EF4-FFF2-40B4-BE49-F238E27FC236}">
                <a16:creationId xmlns:a16="http://schemas.microsoft.com/office/drawing/2014/main" id="{89384255-F73E-1F74-96F0-A8C13FB1C113}"/>
              </a:ext>
            </a:extLst>
          </p:cNvPr>
          <p:cNvSpPr>
            <a:spLocks noGrp="1"/>
          </p:cNvSpPr>
          <p:nvPr>
            <p:ph type="sldNum" sz="quarter" idx="5"/>
          </p:nvPr>
        </p:nvSpPr>
        <p:spPr/>
        <p:txBody>
          <a:bodyPr/>
          <a:lstStyle/>
          <a:p>
            <a:fld id="{FC9095B9-05F2-42A8-90F9-4775A86AECFC}" type="slidenum">
              <a:rPr lang="en-GB" smtClean="0"/>
              <a:t>8</a:t>
            </a:fld>
            <a:endParaRPr lang="en-GB"/>
          </a:p>
        </p:txBody>
      </p:sp>
    </p:spTree>
    <p:extLst>
      <p:ext uri="{BB962C8B-B14F-4D97-AF65-F5344CB8AC3E}">
        <p14:creationId xmlns:p14="http://schemas.microsoft.com/office/powerpoint/2010/main" val="12572158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85ED6A-F5A5-FFBA-1785-C199703DCC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665818-6445-5A15-B759-419BAC6D173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3B9F0EB-2EC1-1858-AE7C-09E028D28A0D}"/>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1" kern="100" dirty="0">
                <a:effectLst/>
                <a:latin typeface="Aptos" panose="020B0004020202020204" pitchFamily="34" charset="0"/>
                <a:ea typeface="Aptos" panose="020B0004020202020204" pitchFamily="34" charset="0"/>
                <a:cs typeface="Times New Roman" panose="02020603050405020304" pitchFamily="18" charset="0"/>
              </a:rPr>
              <a:t>Campaigners are expected to know all the referendum rules.  If you haven’t already, please make sure you read the referendum rules.  Not being aware of a referendum rule is not a defence for breaking a referendum rule.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A copy of the referendum rules can be found </a:t>
            </a:r>
            <a:r>
              <a:rPr lang="en-GB" sz="1800" dirty="0">
                <a:effectLst/>
                <a:latin typeface="Calibri" panose="020F0502020204030204" pitchFamily="34" charset="0"/>
                <a:ea typeface="Calibri" panose="020F0502020204030204" pitchFamily="34" charset="0"/>
                <a:cs typeface="Arial" panose="020B0604020202020204" pitchFamily="34" charset="0"/>
              </a:rPr>
              <a:t>on the Referendum Rules page on the HISA website.</a:t>
            </a:r>
          </a:p>
        </p:txBody>
      </p:sp>
      <p:sp>
        <p:nvSpPr>
          <p:cNvPr id="4" name="Slide Number Placeholder 3">
            <a:extLst>
              <a:ext uri="{FF2B5EF4-FFF2-40B4-BE49-F238E27FC236}">
                <a16:creationId xmlns:a16="http://schemas.microsoft.com/office/drawing/2014/main" id="{31AA03F3-93D1-D0DD-15F9-7139FB3F6086}"/>
              </a:ext>
            </a:extLst>
          </p:cNvPr>
          <p:cNvSpPr>
            <a:spLocks noGrp="1"/>
          </p:cNvSpPr>
          <p:nvPr>
            <p:ph type="sldNum" sz="quarter" idx="5"/>
          </p:nvPr>
        </p:nvSpPr>
        <p:spPr/>
        <p:txBody>
          <a:bodyPr/>
          <a:lstStyle/>
          <a:p>
            <a:fld id="{FC9095B9-05F2-42A8-90F9-4775A86AECFC}" type="slidenum">
              <a:rPr lang="en-GB" smtClean="0"/>
              <a:t>9</a:t>
            </a:fld>
            <a:endParaRPr lang="en-GB"/>
          </a:p>
        </p:txBody>
      </p:sp>
    </p:spTree>
    <p:extLst>
      <p:ext uri="{BB962C8B-B14F-4D97-AF65-F5344CB8AC3E}">
        <p14:creationId xmlns:p14="http://schemas.microsoft.com/office/powerpoint/2010/main" val="34848198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B98A3A-FE99-292C-C83D-C794A51F15E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57D18C-C5A7-9ADC-7C9E-46DBE597CF9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B4F1442-2BD2-71EB-B00D-1B74ACDD5FF0}"/>
              </a:ext>
            </a:extLst>
          </p:cNvPr>
          <p:cNvSpPr>
            <a:spLocks noGrp="1"/>
          </p:cNvSpPr>
          <p:nvPr>
            <p:ph type="body" idx="1"/>
          </p:nvPr>
        </p:nvSpPr>
        <p:spPr/>
        <p:txBody>
          <a:bodyPr/>
          <a:lstStyle/>
          <a:p>
            <a:pPr algn="l"/>
            <a:r>
              <a:rPr lang="en-GB" b="0" i="0" dirty="0">
                <a:solidFill>
                  <a:srgbClr val="212529"/>
                </a:solidFill>
                <a:effectLst/>
                <a:latin typeface="Inter"/>
              </a:rPr>
              <a:t>HISA’s referenda rules are interpreted and enforced by the Student's Association’s Referenda Returning Officer (RRO) and Deputy Referenda Returning Officer (DRRO).</a:t>
            </a:r>
          </a:p>
          <a:p>
            <a:pPr algn="l"/>
            <a:endParaRPr lang="en-GB" b="0" i="0" dirty="0">
              <a:solidFill>
                <a:srgbClr val="212529"/>
              </a:solidFill>
              <a:effectLst/>
              <a:latin typeface="Inter"/>
            </a:endParaRPr>
          </a:p>
          <a:p>
            <a:pPr algn="l"/>
            <a:r>
              <a:rPr lang="en-GB" b="0" i="0" dirty="0">
                <a:solidFill>
                  <a:srgbClr val="212529"/>
                </a:solidFill>
                <a:effectLst/>
                <a:latin typeface="Inter"/>
              </a:rPr>
              <a:t>The Referenda Returning Officer is responsible for dealing with all referendum appeals, including referendum complaints appeals and appeals against rulings issued the Deputy Referenda Returning Officer.</a:t>
            </a:r>
          </a:p>
          <a:p>
            <a:pPr algn="l"/>
            <a:endParaRPr lang="en-GB" b="0" i="0" dirty="0">
              <a:solidFill>
                <a:srgbClr val="212529"/>
              </a:solidFill>
              <a:effectLst/>
              <a:latin typeface="Inter"/>
            </a:endParaRPr>
          </a:p>
          <a:p>
            <a:pPr algn="l"/>
            <a:r>
              <a:rPr lang="en-GB" b="0" i="0" dirty="0">
                <a:solidFill>
                  <a:srgbClr val="212529"/>
                </a:solidFill>
                <a:effectLst/>
                <a:latin typeface="Inter"/>
              </a:rPr>
              <a:t>The Deputy Referenda Returning Officer is responsible for the day-to-day running of the referendum, including dealing with requests for rulings and requests for clarifications or interpretations of the referendum rules.  The Deputy Referenda Returning Officer is also responsible for dealing with referendum complaints and issuing rulings or warnings to campaigners where appropriate.    </a:t>
            </a:r>
          </a:p>
          <a:p>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algn="l"/>
            <a:r>
              <a:rPr lang="en-GB" b="0" i="0" dirty="0">
                <a:solidFill>
                  <a:srgbClr val="212529"/>
                </a:solidFill>
                <a:effectLst/>
                <a:latin typeface="Inter"/>
              </a:rPr>
              <a:t>The Students' Association’s</a:t>
            </a:r>
            <a:r>
              <a:rPr lang="en-GB" b="1" i="0" dirty="0">
                <a:solidFill>
                  <a:srgbClr val="212529"/>
                </a:solidFill>
                <a:effectLst/>
                <a:latin typeface="Inter"/>
              </a:rPr>
              <a:t> Referenda Returning Officer</a:t>
            </a:r>
            <a:r>
              <a:rPr lang="en-GB" b="0" i="0" dirty="0">
                <a:solidFill>
                  <a:srgbClr val="212529"/>
                </a:solidFill>
                <a:effectLst/>
                <a:latin typeface="Inter"/>
              </a:rPr>
              <a:t> for NUS Membership Referendum is </a:t>
            </a:r>
            <a:r>
              <a:rPr lang="en-GB" b="1" i="0" dirty="0">
                <a:solidFill>
                  <a:srgbClr val="212529"/>
                </a:solidFill>
                <a:effectLst/>
                <a:latin typeface="Inter"/>
              </a:rPr>
              <a:t>Kellie Ioannou</a:t>
            </a:r>
            <a:r>
              <a:rPr lang="en-GB" b="0" i="0" dirty="0">
                <a:solidFill>
                  <a:srgbClr val="212529"/>
                </a:solidFill>
                <a:effectLst/>
                <a:latin typeface="Inter"/>
              </a:rPr>
              <a:t>, Representation &amp; Support Manager at Dundee University Students’ Association (DUSA),</a:t>
            </a:r>
          </a:p>
          <a:p>
            <a:pPr algn="l"/>
            <a:endParaRPr lang="en-GB" b="0" i="0" dirty="0">
              <a:solidFill>
                <a:srgbClr val="212529"/>
              </a:solidFill>
              <a:effectLst/>
              <a:latin typeface="Inter"/>
            </a:endParaRPr>
          </a:p>
          <a:p>
            <a:pPr algn="l"/>
            <a:r>
              <a:rPr lang="en-GB" b="0" i="0" dirty="0">
                <a:solidFill>
                  <a:srgbClr val="212529"/>
                </a:solidFill>
                <a:effectLst/>
                <a:latin typeface="Inter"/>
              </a:rPr>
              <a:t>The Students' Association's </a:t>
            </a:r>
            <a:r>
              <a:rPr lang="en-GB" b="1" i="0" dirty="0">
                <a:solidFill>
                  <a:srgbClr val="212529"/>
                </a:solidFill>
                <a:effectLst/>
                <a:latin typeface="Inter"/>
              </a:rPr>
              <a:t>Deputy Referenda Returning Officer</a:t>
            </a:r>
            <a:r>
              <a:rPr lang="en-GB" b="0" i="0" dirty="0">
                <a:solidFill>
                  <a:srgbClr val="212529"/>
                </a:solidFill>
                <a:effectLst/>
                <a:latin typeface="Inter"/>
              </a:rPr>
              <a:t> for Student Referendums during the 2025-26 academic year is </a:t>
            </a:r>
            <a:r>
              <a:rPr lang="en-GB" b="1" i="0" dirty="0">
                <a:solidFill>
                  <a:srgbClr val="212529"/>
                </a:solidFill>
                <a:effectLst/>
                <a:latin typeface="Inter"/>
              </a:rPr>
              <a:t>Simon Varwell</a:t>
            </a:r>
            <a:r>
              <a:rPr lang="en-GB" b="0" i="0" dirty="0">
                <a:solidFill>
                  <a:srgbClr val="212529"/>
                </a:solidFill>
                <a:effectLst/>
                <a:latin typeface="Inter"/>
              </a:rPr>
              <a:t>, HISA's Director of Student Engagement &amp; Representation.</a:t>
            </a:r>
          </a:p>
          <a:p>
            <a:pPr algn="l"/>
            <a:endParaRPr lang="en-GB" b="0" i="0" dirty="0">
              <a:solidFill>
                <a:srgbClr val="212529"/>
              </a:solidFill>
              <a:effectLst/>
              <a:latin typeface="Inter"/>
            </a:endParaRPr>
          </a:p>
          <a:p>
            <a:pPr algn="l"/>
            <a:r>
              <a:rPr lang="en-GB" b="0" i="0" dirty="0">
                <a:solidFill>
                  <a:srgbClr val="212529"/>
                </a:solidFill>
                <a:effectLst/>
                <a:latin typeface="Inter"/>
              </a:rPr>
              <a:t>The Referenda Returning Officers can be contacted via email at referendums.hisa@uhi.ac.uk. </a:t>
            </a:r>
          </a:p>
        </p:txBody>
      </p:sp>
      <p:sp>
        <p:nvSpPr>
          <p:cNvPr id="4" name="Slide Number Placeholder 3">
            <a:extLst>
              <a:ext uri="{FF2B5EF4-FFF2-40B4-BE49-F238E27FC236}">
                <a16:creationId xmlns:a16="http://schemas.microsoft.com/office/drawing/2014/main" id="{F35F5795-6AE9-E6BE-B818-257F8B782C16}"/>
              </a:ext>
            </a:extLst>
          </p:cNvPr>
          <p:cNvSpPr>
            <a:spLocks noGrp="1"/>
          </p:cNvSpPr>
          <p:nvPr>
            <p:ph type="sldNum" sz="quarter" idx="5"/>
          </p:nvPr>
        </p:nvSpPr>
        <p:spPr/>
        <p:txBody>
          <a:bodyPr/>
          <a:lstStyle/>
          <a:p>
            <a:fld id="{FC9095B9-05F2-42A8-90F9-4775A86AECFC}" type="slidenum">
              <a:rPr lang="en-GB" smtClean="0"/>
              <a:t>10</a:t>
            </a:fld>
            <a:endParaRPr lang="en-GB"/>
          </a:p>
        </p:txBody>
      </p:sp>
    </p:spTree>
    <p:extLst>
      <p:ext uri="{BB962C8B-B14F-4D97-AF65-F5344CB8AC3E}">
        <p14:creationId xmlns:p14="http://schemas.microsoft.com/office/powerpoint/2010/main" val="31738675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DE445-2913-5221-9D4D-53839406D30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2A11913-FAD6-2FB1-84DB-390D393F043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B5AF937-EBA2-72B9-D378-F116D26BBC79}"/>
              </a:ext>
            </a:extLst>
          </p:cNvPr>
          <p:cNvSpPr>
            <a:spLocks noGrp="1"/>
          </p:cNvSpPr>
          <p:nvPr>
            <p:ph type="dt" sz="half" idx="10"/>
          </p:nvPr>
        </p:nvSpPr>
        <p:spPr/>
        <p:txBody>
          <a:bodyPr/>
          <a:lstStyle/>
          <a:p>
            <a:fld id="{37AC04C2-7E75-41B7-A1DF-3F331A5F0F98}" type="datetimeFigureOut">
              <a:rPr lang="en-GB" smtClean="0"/>
              <a:t>04/03/2026</a:t>
            </a:fld>
            <a:endParaRPr lang="en-GB"/>
          </a:p>
        </p:txBody>
      </p:sp>
      <p:sp>
        <p:nvSpPr>
          <p:cNvPr id="5" name="Footer Placeholder 4">
            <a:extLst>
              <a:ext uri="{FF2B5EF4-FFF2-40B4-BE49-F238E27FC236}">
                <a16:creationId xmlns:a16="http://schemas.microsoft.com/office/drawing/2014/main" id="{DB5A7591-B385-1606-DDD3-890D0A0F1D6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A195ECF-AC8B-40A8-39B9-472D7C68225A}"/>
              </a:ext>
            </a:extLst>
          </p:cNvPr>
          <p:cNvSpPr>
            <a:spLocks noGrp="1"/>
          </p:cNvSpPr>
          <p:nvPr>
            <p:ph type="sldNum" sz="quarter" idx="12"/>
          </p:nvPr>
        </p:nvSpPr>
        <p:spPr/>
        <p:txBody>
          <a:bodyPr/>
          <a:lstStyle/>
          <a:p>
            <a:fld id="{E062D0FD-524B-46C1-95D1-1228283ECBF3}" type="slidenum">
              <a:rPr lang="en-GB" smtClean="0"/>
              <a:t>‹#›</a:t>
            </a:fld>
            <a:endParaRPr lang="en-GB"/>
          </a:p>
        </p:txBody>
      </p:sp>
    </p:spTree>
    <p:extLst>
      <p:ext uri="{BB962C8B-B14F-4D97-AF65-F5344CB8AC3E}">
        <p14:creationId xmlns:p14="http://schemas.microsoft.com/office/powerpoint/2010/main" val="15990678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EB3C0-6522-5341-B76F-461DF22FC92D}"/>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BE4C563-5FDD-CBD8-7692-FFF3EB26A26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2EEE224-824F-C542-F66B-B4FEAD577A7A}"/>
              </a:ext>
            </a:extLst>
          </p:cNvPr>
          <p:cNvSpPr>
            <a:spLocks noGrp="1"/>
          </p:cNvSpPr>
          <p:nvPr>
            <p:ph type="dt" sz="half" idx="10"/>
          </p:nvPr>
        </p:nvSpPr>
        <p:spPr/>
        <p:txBody>
          <a:bodyPr/>
          <a:lstStyle/>
          <a:p>
            <a:fld id="{37AC04C2-7E75-41B7-A1DF-3F331A5F0F98}" type="datetimeFigureOut">
              <a:rPr lang="en-GB" smtClean="0"/>
              <a:t>04/03/2026</a:t>
            </a:fld>
            <a:endParaRPr lang="en-GB"/>
          </a:p>
        </p:txBody>
      </p:sp>
      <p:sp>
        <p:nvSpPr>
          <p:cNvPr id="5" name="Footer Placeholder 4">
            <a:extLst>
              <a:ext uri="{FF2B5EF4-FFF2-40B4-BE49-F238E27FC236}">
                <a16:creationId xmlns:a16="http://schemas.microsoft.com/office/drawing/2014/main" id="{34E350E3-1AA1-39FF-B793-B4F3489D7BD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4BAA9F3-92F2-3F27-1140-6DC0D2AA944C}"/>
              </a:ext>
            </a:extLst>
          </p:cNvPr>
          <p:cNvSpPr>
            <a:spLocks noGrp="1"/>
          </p:cNvSpPr>
          <p:nvPr>
            <p:ph type="sldNum" sz="quarter" idx="12"/>
          </p:nvPr>
        </p:nvSpPr>
        <p:spPr/>
        <p:txBody>
          <a:bodyPr/>
          <a:lstStyle/>
          <a:p>
            <a:fld id="{E062D0FD-524B-46C1-95D1-1228283ECBF3}" type="slidenum">
              <a:rPr lang="en-GB" smtClean="0"/>
              <a:t>‹#›</a:t>
            </a:fld>
            <a:endParaRPr lang="en-GB"/>
          </a:p>
        </p:txBody>
      </p:sp>
    </p:spTree>
    <p:extLst>
      <p:ext uri="{BB962C8B-B14F-4D97-AF65-F5344CB8AC3E}">
        <p14:creationId xmlns:p14="http://schemas.microsoft.com/office/powerpoint/2010/main" val="11020026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DA8D97E-5E5F-1F47-6CCD-6F959D01BE2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AB0DF4A-B716-B309-5C2D-7B36B61964F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17A95CC-0141-635F-6418-50C4E7AF4549}"/>
              </a:ext>
            </a:extLst>
          </p:cNvPr>
          <p:cNvSpPr>
            <a:spLocks noGrp="1"/>
          </p:cNvSpPr>
          <p:nvPr>
            <p:ph type="dt" sz="half" idx="10"/>
          </p:nvPr>
        </p:nvSpPr>
        <p:spPr/>
        <p:txBody>
          <a:bodyPr/>
          <a:lstStyle/>
          <a:p>
            <a:fld id="{37AC04C2-7E75-41B7-A1DF-3F331A5F0F98}" type="datetimeFigureOut">
              <a:rPr lang="en-GB" smtClean="0"/>
              <a:t>04/03/2026</a:t>
            </a:fld>
            <a:endParaRPr lang="en-GB"/>
          </a:p>
        </p:txBody>
      </p:sp>
      <p:sp>
        <p:nvSpPr>
          <p:cNvPr id="5" name="Footer Placeholder 4">
            <a:extLst>
              <a:ext uri="{FF2B5EF4-FFF2-40B4-BE49-F238E27FC236}">
                <a16:creationId xmlns:a16="http://schemas.microsoft.com/office/drawing/2014/main" id="{480B6A18-CBDC-C260-35CF-88C52997A36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57F1FCA-7CB5-2FD8-10AB-D7F26117B3D3}"/>
              </a:ext>
            </a:extLst>
          </p:cNvPr>
          <p:cNvSpPr>
            <a:spLocks noGrp="1"/>
          </p:cNvSpPr>
          <p:nvPr>
            <p:ph type="sldNum" sz="quarter" idx="12"/>
          </p:nvPr>
        </p:nvSpPr>
        <p:spPr/>
        <p:txBody>
          <a:bodyPr/>
          <a:lstStyle/>
          <a:p>
            <a:fld id="{E062D0FD-524B-46C1-95D1-1228283ECBF3}" type="slidenum">
              <a:rPr lang="en-GB" smtClean="0"/>
              <a:t>‹#›</a:t>
            </a:fld>
            <a:endParaRPr lang="en-GB"/>
          </a:p>
        </p:txBody>
      </p:sp>
    </p:spTree>
    <p:extLst>
      <p:ext uri="{BB962C8B-B14F-4D97-AF65-F5344CB8AC3E}">
        <p14:creationId xmlns:p14="http://schemas.microsoft.com/office/powerpoint/2010/main" val="13122929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2AEF96-BAE3-0AD7-B160-4FA8A506123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24F03BE-9975-3A14-9076-CD4CCBF611F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AA14D62-E5C0-78F2-987B-CF01FC5A6E40}"/>
              </a:ext>
            </a:extLst>
          </p:cNvPr>
          <p:cNvSpPr>
            <a:spLocks noGrp="1"/>
          </p:cNvSpPr>
          <p:nvPr>
            <p:ph type="dt" sz="half" idx="10"/>
          </p:nvPr>
        </p:nvSpPr>
        <p:spPr/>
        <p:txBody>
          <a:bodyPr/>
          <a:lstStyle/>
          <a:p>
            <a:fld id="{37AC04C2-7E75-41B7-A1DF-3F331A5F0F98}" type="datetimeFigureOut">
              <a:rPr lang="en-GB" smtClean="0"/>
              <a:t>04/03/2026</a:t>
            </a:fld>
            <a:endParaRPr lang="en-GB"/>
          </a:p>
        </p:txBody>
      </p:sp>
      <p:sp>
        <p:nvSpPr>
          <p:cNvPr id="5" name="Footer Placeholder 4">
            <a:extLst>
              <a:ext uri="{FF2B5EF4-FFF2-40B4-BE49-F238E27FC236}">
                <a16:creationId xmlns:a16="http://schemas.microsoft.com/office/drawing/2014/main" id="{836623D7-845E-8053-DCD5-BFD7E210286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705F8DC-6367-EF09-BF54-9FBA7B848A76}"/>
              </a:ext>
            </a:extLst>
          </p:cNvPr>
          <p:cNvSpPr>
            <a:spLocks noGrp="1"/>
          </p:cNvSpPr>
          <p:nvPr>
            <p:ph type="sldNum" sz="quarter" idx="12"/>
          </p:nvPr>
        </p:nvSpPr>
        <p:spPr/>
        <p:txBody>
          <a:bodyPr/>
          <a:lstStyle/>
          <a:p>
            <a:fld id="{E062D0FD-524B-46C1-95D1-1228283ECBF3}" type="slidenum">
              <a:rPr lang="en-GB" smtClean="0"/>
              <a:t>‹#›</a:t>
            </a:fld>
            <a:endParaRPr lang="en-GB"/>
          </a:p>
        </p:txBody>
      </p:sp>
    </p:spTree>
    <p:extLst>
      <p:ext uri="{BB962C8B-B14F-4D97-AF65-F5344CB8AC3E}">
        <p14:creationId xmlns:p14="http://schemas.microsoft.com/office/powerpoint/2010/main" val="18058297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A00241-BA66-469A-2DDD-A97F4B39AF1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C0B9792-C4C8-B1F6-C8CC-876A253CF0B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3B68117-D8F4-A8EB-9351-DD2CCD4DADA1}"/>
              </a:ext>
            </a:extLst>
          </p:cNvPr>
          <p:cNvSpPr>
            <a:spLocks noGrp="1"/>
          </p:cNvSpPr>
          <p:nvPr>
            <p:ph type="dt" sz="half" idx="10"/>
          </p:nvPr>
        </p:nvSpPr>
        <p:spPr/>
        <p:txBody>
          <a:bodyPr/>
          <a:lstStyle/>
          <a:p>
            <a:fld id="{37AC04C2-7E75-41B7-A1DF-3F331A5F0F98}" type="datetimeFigureOut">
              <a:rPr lang="en-GB" smtClean="0"/>
              <a:t>04/03/2026</a:t>
            </a:fld>
            <a:endParaRPr lang="en-GB"/>
          </a:p>
        </p:txBody>
      </p:sp>
      <p:sp>
        <p:nvSpPr>
          <p:cNvPr id="5" name="Footer Placeholder 4">
            <a:extLst>
              <a:ext uri="{FF2B5EF4-FFF2-40B4-BE49-F238E27FC236}">
                <a16:creationId xmlns:a16="http://schemas.microsoft.com/office/drawing/2014/main" id="{A236E6F0-144F-3E46-71ED-FE7349BBB48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99AC8F4-5E4D-94D7-F8A5-3CFFCBCC42C8}"/>
              </a:ext>
            </a:extLst>
          </p:cNvPr>
          <p:cNvSpPr>
            <a:spLocks noGrp="1"/>
          </p:cNvSpPr>
          <p:nvPr>
            <p:ph type="sldNum" sz="quarter" idx="12"/>
          </p:nvPr>
        </p:nvSpPr>
        <p:spPr/>
        <p:txBody>
          <a:bodyPr/>
          <a:lstStyle/>
          <a:p>
            <a:fld id="{E062D0FD-524B-46C1-95D1-1228283ECBF3}" type="slidenum">
              <a:rPr lang="en-GB" smtClean="0"/>
              <a:t>‹#›</a:t>
            </a:fld>
            <a:endParaRPr lang="en-GB"/>
          </a:p>
        </p:txBody>
      </p:sp>
    </p:spTree>
    <p:extLst>
      <p:ext uri="{BB962C8B-B14F-4D97-AF65-F5344CB8AC3E}">
        <p14:creationId xmlns:p14="http://schemas.microsoft.com/office/powerpoint/2010/main" val="29708036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794A5-62DF-5193-D30B-E29CB4EA2F6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22FB6DD-1F58-D155-5388-F2E5B4EF467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3BF866F-58FF-A4AA-65DA-BBD8358478A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AD2F920-DB87-74B5-4A0C-F35AA4456467}"/>
              </a:ext>
            </a:extLst>
          </p:cNvPr>
          <p:cNvSpPr>
            <a:spLocks noGrp="1"/>
          </p:cNvSpPr>
          <p:nvPr>
            <p:ph type="dt" sz="half" idx="10"/>
          </p:nvPr>
        </p:nvSpPr>
        <p:spPr/>
        <p:txBody>
          <a:bodyPr/>
          <a:lstStyle/>
          <a:p>
            <a:fld id="{37AC04C2-7E75-41B7-A1DF-3F331A5F0F98}" type="datetimeFigureOut">
              <a:rPr lang="en-GB" smtClean="0"/>
              <a:t>04/03/2026</a:t>
            </a:fld>
            <a:endParaRPr lang="en-GB"/>
          </a:p>
        </p:txBody>
      </p:sp>
      <p:sp>
        <p:nvSpPr>
          <p:cNvPr id="6" name="Footer Placeholder 5">
            <a:extLst>
              <a:ext uri="{FF2B5EF4-FFF2-40B4-BE49-F238E27FC236}">
                <a16:creationId xmlns:a16="http://schemas.microsoft.com/office/drawing/2014/main" id="{DB254444-20DE-07AF-22FD-4DEC05386DD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28D5D57-4DE2-DDD2-D841-40FA7B94FF04}"/>
              </a:ext>
            </a:extLst>
          </p:cNvPr>
          <p:cNvSpPr>
            <a:spLocks noGrp="1"/>
          </p:cNvSpPr>
          <p:nvPr>
            <p:ph type="sldNum" sz="quarter" idx="12"/>
          </p:nvPr>
        </p:nvSpPr>
        <p:spPr/>
        <p:txBody>
          <a:bodyPr/>
          <a:lstStyle/>
          <a:p>
            <a:fld id="{E062D0FD-524B-46C1-95D1-1228283ECBF3}" type="slidenum">
              <a:rPr lang="en-GB" smtClean="0"/>
              <a:t>‹#›</a:t>
            </a:fld>
            <a:endParaRPr lang="en-GB"/>
          </a:p>
        </p:txBody>
      </p:sp>
    </p:spTree>
    <p:extLst>
      <p:ext uri="{BB962C8B-B14F-4D97-AF65-F5344CB8AC3E}">
        <p14:creationId xmlns:p14="http://schemas.microsoft.com/office/powerpoint/2010/main" val="7850820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D24A36-35B1-ED34-705D-BF6BD17841F0}"/>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7872FAF-0EFD-5735-4CBA-B12D6D119CD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2FB7C0B-4677-E1E6-EA02-2882B3AE16F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54C784B-83ED-4110-0E14-3192B8270D4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60EDAAB-10B9-E1D1-73D4-24FE4184C55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7B78E90-6FEF-7E11-292E-BA63E821F493}"/>
              </a:ext>
            </a:extLst>
          </p:cNvPr>
          <p:cNvSpPr>
            <a:spLocks noGrp="1"/>
          </p:cNvSpPr>
          <p:nvPr>
            <p:ph type="dt" sz="half" idx="10"/>
          </p:nvPr>
        </p:nvSpPr>
        <p:spPr/>
        <p:txBody>
          <a:bodyPr/>
          <a:lstStyle/>
          <a:p>
            <a:fld id="{37AC04C2-7E75-41B7-A1DF-3F331A5F0F98}" type="datetimeFigureOut">
              <a:rPr lang="en-GB" smtClean="0"/>
              <a:t>04/03/2026</a:t>
            </a:fld>
            <a:endParaRPr lang="en-GB"/>
          </a:p>
        </p:txBody>
      </p:sp>
      <p:sp>
        <p:nvSpPr>
          <p:cNvPr id="8" name="Footer Placeholder 7">
            <a:extLst>
              <a:ext uri="{FF2B5EF4-FFF2-40B4-BE49-F238E27FC236}">
                <a16:creationId xmlns:a16="http://schemas.microsoft.com/office/drawing/2014/main" id="{CA44F04E-0407-C978-BAFC-497D2D9272C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C866061-9A60-CBD9-C7D6-3F6F9EA088FF}"/>
              </a:ext>
            </a:extLst>
          </p:cNvPr>
          <p:cNvSpPr>
            <a:spLocks noGrp="1"/>
          </p:cNvSpPr>
          <p:nvPr>
            <p:ph type="sldNum" sz="quarter" idx="12"/>
          </p:nvPr>
        </p:nvSpPr>
        <p:spPr/>
        <p:txBody>
          <a:bodyPr/>
          <a:lstStyle/>
          <a:p>
            <a:fld id="{E062D0FD-524B-46C1-95D1-1228283ECBF3}" type="slidenum">
              <a:rPr lang="en-GB" smtClean="0"/>
              <a:t>‹#›</a:t>
            </a:fld>
            <a:endParaRPr lang="en-GB"/>
          </a:p>
        </p:txBody>
      </p:sp>
    </p:spTree>
    <p:extLst>
      <p:ext uri="{BB962C8B-B14F-4D97-AF65-F5344CB8AC3E}">
        <p14:creationId xmlns:p14="http://schemas.microsoft.com/office/powerpoint/2010/main" val="16286229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72DB72-6EED-1389-00C1-2EE5DF33903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293F3EF-86BE-1ED9-EA42-A66285D433FA}"/>
              </a:ext>
            </a:extLst>
          </p:cNvPr>
          <p:cNvSpPr>
            <a:spLocks noGrp="1"/>
          </p:cNvSpPr>
          <p:nvPr>
            <p:ph type="dt" sz="half" idx="10"/>
          </p:nvPr>
        </p:nvSpPr>
        <p:spPr/>
        <p:txBody>
          <a:bodyPr/>
          <a:lstStyle/>
          <a:p>
            <a:fld id="{37AC04C2-7E75-41B7-A1DF-3F331A5F0F98}" type="datetimeFigureOut">
              <a:rPr lang="en-GB" smtClean="0"/>
              <a:t>04/03/2026</a:t>
            </a:fld>
            <a:endParaRPr lang="en-GB"/>
          </a:p>
        </p:txBody>
      </p:sp>
      <p:sp>
        <p:nvSpPr>
          <p:cNvPr id="4" name="Footer Placeholder 3">
            <a:extLst>
              <a:ext uri="{FF2B5EF4-FFF2-40B4-BE49-F238E27FC236}">
                <a16:creationId xmlns:a16="http://schemas.microsoft.com/office/drawing/2014/main" id="{5D73254A-75DF-33EB-B454-9E039E4A23F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DC4A0A4-F2F6-A79E-D453-92D8D4434B81}"/>
              </a:ext>
            </a:extLst>
          </p:cNvPr>
          <p:cNvSpPr>
            <a:spLocks noGrp="1"/>
          </p:cNvSpPr>
          <p:nvPr>
            <p:ph type="sldNum" sz="quarter" idx="12"/>
          </p:nvPr>
        </p:nvSpPr>
        <p:spPr/>
        <p:txBody>
          <a:bodyPr/>
          <a:lstStyle/>
          <a:p>
            <a:fld id="{E062D0FD-524B-46C1-95D1-1228283ECBF3}" type="slidenum">
              <a:rPr lang="en-GB" smtClean="0"/>
              <a:t>‹#›</a:t>
            </a:fld>
            <a:endParaRPr lang="en-GB"/>
          </a:p>
        </p:txBody>
      </p:sp>
    </p:spTree>
    <p:extLst>
      <p:ext uri="{BB962C8B-B14F-4D97-AF65-F5344CB8AC3E}">
        <p14:creationId xmlns:p14="http://schemas.microsoft.com/office/powerpoint/2010/main" val="18767979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B2584B3-E900-E8C3-D673-9155B2520D6B}"/>
              </a:ext>
            </a:extLst>
          </p:cNvPr>
          <p:cNvSpPr>
            <a:spLocks noGrp="1"/>
          </p:cNvSpPr>
          <p:nvPr>
            <p:ph type="dt" sz="half" idx="10"/>
          </p:nvPr>
        </p:nvSpPr>
        <p:spPr/>
        <p:txBody>
          <a:bodyPr/>
          <a:lstStyle/>
          <a:p>
            <a:fld id="{37AC04C2-7E75-41B7-A1DF-3F331A5F0F98}" type="datetimeFigureOut">
              <a:rPr lang="en-GB" smtClean="0"/>
              <a:t>04/03/2026</a:t>
            </a:fld>
            <a:endParaRPr lang="en-GB"/>
          </a:p>
        </p:txBody>
      </p:sp>
      <p:sp>
        <p:nvSpPr>
          <p:cNvPr id="3" name="Footer Placeholder 2">
            <a:extLst>
              <a:ext uri="{FF2B5EF4-FFF2-40B4-BE49-F238E27FC236}">
                <a16:creationId xmlns:a16="http://schemas.microsoft.com/office/drawing/2014/main" id="{72E7624B-6574-09E7-AE64-9D4DB8AC22E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07AE90D-8FD6-514F-02CF-9FB83652D234}"/>
              </a:ext>
            </a:extLst>
          </p:cNvPr>
          <p:cNvSpPr>
            <a:spLocks noGrp="1"/>
          </p:cNvSpPr>
          <p:nvPr>
            <p:ph type="sldNum" sz="quarter" idx="12"/>
          </p:nvPr>
        </p:nvSpPr>
        <p:spPr/>
        <p:txBody>
          <a:bodyPr/>
          <a:lstStyle/>
          <a:p>
            <a:fld id="{E062D0FD-524B-46C1-95D1-1228283ECBF3}" type="slidenum">
              <a:rPr lang="en-GB" smtClean="0"/>
              <a:t>‹#›</a:t>
            </a:fld>
            <a:endParaRPr lang="en-GB"/>
          </a:p>
        </p:txBody>
      </p:sp>
    </p:spTree>
    <p:extLst>
      <p:ext uri="{BB962C8B-B14F-4D97-AF65-F5344CB8AC3E}">
        <p14:creationId xmlns:p14="http://schemas.microsoft.com/office/powerpoint/2010/main" val="29918354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8A864A-6482-2694-23D4-EF3C8CDBE44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FB28D22-6EFC-B837-AB79-02FFF7E40F3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F95B63E-22FD-B7F4-9AB8-E64E78E1E0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085430A-88BF-C9C6-972D-DB635A0414DC}"/>
              </a:ext>
            </a:extLst>
          </p:cNvPr>
          <p:cNvSpPr>
            <a:spLocks noGrp="1"/>
          </p:cNvSpPr>
          <p:nvPr>
            <p:ph type="dt" sz="half" idx="10"/>
          </p:nvPr>
        </p:nvSpPr>
        <p:spPr/>
        <p:txBody>
          <a:bodyPr/>
          <a:lstStyle/>
          <a:p>
            <a:fld id="{37AC04C2-7E75-41B7-A1DF-3F331A5F0F98}" type="datetimeFigureOut">
              <a:rPr lang="en-GB" smtClean="0"/>
              <a:t>04/03/2026</a:t>
            </a:fld>
            <a:endParaRPr lang="en-GB"/>
          </a:p>
        </p:txBody>
      </p:sp>
      <p:sp>
        <p:nvSpPr>
          <p:cNvPr id="6" name="Footer Placeholder 5">
            <a:extLst>
              <a:ext uri="{FF2B5EF4-FFF2-40B4-BE49-F238E27FC236}">
                <a16:creationId xmlns:a16="http://schemas.microsoft.com/office/drawing/2014/main" id="{7B818AFD-375F-23AF-7FF3-1A581D38E92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69AAE4A-23BF-B86E-3C4F-41FC51EB7725}"/>
              </a:ext>
            </a:extLst>
          </p:cNvPr>
          <p:cNvSpPr>
            <a:spLocks noGrp="1"/>
          </p:cNvSpPr>
          <p:nvPr>
            <p:ph type="sldNum" sz="quarter" idx="12"/>
          </p:nvPr>
        </p:nvSpPr>
        <p:spPr/>
        <p:txBody>
          <a:bodyPr/>
          <a:lstStyle/>
          <a:p>
            <a:fld id="{E062D0FD-524B-46C1-95D1-1228283ECBF3}" type="slidenum">
              <a:rPr lang="en-GB" smtClean="0"/>
              <a:t>‹#›</a:t>
            </a:fld>
            <a:endParaRPr lang="en-GB"/>
          </a:p>
        </p:txBody>
      </p:sp>
    </p:spTree>
    <p:extLst>
      <p:ext uri="{BB962C8B-B14F-4D97-AF65-F5344CB8AC3E}">
        <p14:creationId xmlns:p14="http://schemas.microsoft.com/office/powerpoint/2010/main" val="13086700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5BAF3C-DEE3-6E3C-6171-820D997EE56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E3455CE-8B77-B0E1-579C-58B5382CFFD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F5123B8-7DDC-FEFC-A49F-068614B267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A10613F-8A61-BCD5-BEDE-198F3A74A695}"/>
              </a:ext>
            </a:extLst>
          </p:cNvPr>
          <p:cNvSpPr>
            <a:spLocks noGrp="1"/>
          </p:cNvSpPr>
          <p:nvPr>
            <p:ph type="dt" sz="half" idx="10"/>
          </p:nvPr>
        </p:nvSpPr>
        <p:spPr/>
        <p:txBody>
          <a:bodyPr/>
          <a:lstStyle/>
          <a:p>
            <a:fld id="{37AC04C2-7E75-41B7-A1DF-3F331A5F0F98}" type="datetimeFigureOut">
              <a:rPr lang="en-GB" smtClean="0"/>
              <a:t>04/03/2026</a:t>
            </a:fld>
            <a:endParaRPr lang="en-GB"/>
          </a:p>
        </p:txBody>
      </p:sp>
      <p:sp>
        <p:nvSpPr>
          <p:cNvPr id="6" name="Footer Placeholder 5">
            <a:extLst>
              <a:ext uri="{FF2B5EF4-FFF2-40B4-BE49-F238E27FC236}">
                <a16:creationId xmlns:a16="http://schemas.microsoft.com/office/drawing/2014/main" id="{B6FAE643-AEF6-D703-D853-04117294F36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32D0963-11AE-DF23-A945-B15158C4F12B}"/>
              </a:ext>
            </a:extLst>
          </p:cNvPr>
          <p:cNvSpPr>
            <a:spLocks noGrp="1"/>
          </p:cNvSpPr>
          <p:nvPr>
            <p:ph type="sldNum" sz="quarter" idx="12"/>
          </p:nvPr>
        </p:nvSpPr>
        <p:spPr/>
        <p:txBody>
          <a:bodyPr/>
          <a:lstStyle/>
          <a:p>
            <a:fld id="{E062D0FD-524B-46C1-95D1-1228283ECBF3}" type="slidenum">
              <a:rPr lang="en-GB" smtClean="0"/>
              <a:t>‹#›</a:t>
            </a:fld>
            <a:endParaRPr lang="en-GB"/>
          </a:p>
        </p:txBody>
      </p:sp>
    </p:spTree>
    <p:extLst>
      <p:ext uri="{BB962C8B-B14F-4D97-AF65-F5344CB8AC3E}">
        <p14:creationId xmlns:p14="http://schemas.microsoft.com/office/powerpoint/2010/main" val="28374663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08DD7F0-C6F1-9573-B047-C10849C9289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5719FAD-A584-6C47-FF63-CC59FB1AB94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BDBE2DA-0C06-877E-E5EC-D54262D3D35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7AC04C2-7E75-41B7-A1DF-3F331A5F0F98}" type="datetimeFigureOut">
              <a:rPr lang="en-GB" smtClean="0"/>
              <a:t>04/03/2026</a:t>
            </a:fld>
            <a:endParaRPr lang="en-GB"/>
          </a:p>
        </p:txBody>
      </p:sp>
      <p:sp>
        <p:nvSpPr>
          <p:cNvPr id="5" name="Footer Placeholder 4">
            <a:extLst>
              <a:ext uri="{FF2B5EF4-FFF2-40B4-BE49-F238E27FC236}">
                <a16:creationId xmlns:a16="http://schemas.microsoft.com/office/drawing/2014/main" id="{137E6285-212D-85DD-98F0-14D9C15E82D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922C9BED-1CC3-5313-4FB8-6B2AE4F09D0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062D0FD-524B-46C1-95D1-1228283ECBF3}" type="slidenum">
              <a:rPr lang="en-GB" smtClean="0"/>
              <a:t>‹#›</a:t>
            </a:fld>
            <a:endParaRPr lang="en-GB"/>
          </a:p>
        </p:txBody>
      </p:sp>
    </p:spTree>
    <p:extLst>
      <p:ext uri="{BB962C8B-B14F-4D97-AF65-F5344CB8AC3E}">
        <p14:creationId xmlns:p14="http://schemas.microsoft.com/office/powerpoint/2010/main" val="22088608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hyperlink" Target="mailto:referendums.hisa@uhi.ac.uk" TargetMode="External"/><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hyperlink" Target="mailto:referendums.hisa@uhi.ac.uk" TargetMode="External"/><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hyperlink" Target="http://www.hisa.uhi.ac.uk/campaigningresources/" TargetMode="External"/><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F56AA976-9673-17A1-BFAF-05F11FD27D12}"/>
              </a:ext>
            </a:extLst>
          </p:cNvPr>
          <p:cNvSpPr txBox="1"/>
          <p:nvPr/>
        </p:nvSpPr>
        <p:spPr>
          <a:xfrm>
            <a:off x="-1" y="4593953"/>
            <a:ext cx="12187066" cy="1569660"/>
          </a:xfrm>
          <a:prstGeom prst="rect">
            <a:avLst/>
          </a:prstGeom>
          <a:noFill/>
        </p:spPr>
        <p:txBody>
          <a:bodyPr wrap="square" rtlCol="0">
            <a:spAutoFit/>
          </a:bodyPr>
          <a:lstStyle/>
          <a:p>
            <a:pPr algn="ctr"/>
            <a:r>
              <a:rPr lang="en-GB" sz="4800" b="1" dirty="0">
                <a:solidFill>
                  <a:schemeClr val="bg1"/>
                </a:solidFill>
              </a:rPr>
              <a:t>NUS Membership Referendum</a:t>
            </a:r>
          </a:p>
          <a:p>
            <a:pPr algn="ctr"/>
            <a:r>
              <a:rPr lang="en-GB" sz="4800" b="1" dirty="0">
                <a:solidFill>
                  <a:schemeClr val="bg1"/>
                </a:solidFill>
              </a:rPr>
              <a:t>Campaigners Briefing</a:t>
            </a:r>
          </a:p>
        </p:txBody>
      </p:sp>
      <p:pic>
        <p:nvPicPr>
          <p:cNvPr id="7" name="Picture 6">
            <a:extLst>
              <a:ext uri="{FF2B5EF4-FFF2-40B4-BE49-F238E27FC236}">
                <a16:creationId xmlns:a16="http://schemas.microsoft.com/office/drawing/2014/main" id="{6FACC986-E4E4-AC9A-B96A-C67E57D4AE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423936">
            <a:off x="2580317" y="-1130145"/>
            <a:ext cx="7026429" cy="7026429"/>
          </a:xfrm>
          <a:prstGeom prst="rect">
            <a:avLst/>
          </a:prstGeom>
        </p:spPr>
      </p:pic>
    </p:spTree>
    <p:extLst>
      <p:ext uri="{BB962C8B-B14F-4D97-AF65-F5344CB8AC3E}">
        <p14:creationId xmlns:p14="http://schemas.microsoft.com/office/powerpoint/2010/main" val="17193912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08EC81-342D-E922-6BFD-46B31CF7244F}"/>
            </a:ext>
          </a:extLst>
        </p:cNvPr>
        <p:cNvGrpSpPr/>
        <p:nvPr/>
      </p:nvGrpSpPr>
      <p:grpSpPr>
        <a:xfrm>
          <a:off x="0" y="0"/>
          <a:ext cx="0" cy="0"/>
          <a:chOff x="0" y="0"/>
          <a:chExt cx="0" cy="0"/>
        </a:xfrm>
      </p:grpSpPr>
      <p:sp>
        <p:nvSpPr>
          <p:cNvPr id="21" name="TextBox 20">
            <a:extLst>
              <a:ext uri="{FF2B5EF4-FFF2-40B4-BE49-F238E27FC236}">
                <a16:creationId xmlns:a16="http://schemas.microsoft.com/office/drawing/2014/main" id="{0AFB7FC4-CC89-C595-CF14-F60753CEB722}"/>
              </a:ext>
            </a:extLst>
          </p:cNvPr>
          <p:cNvSpPr txBox="1"/>
          <p:nvPr/>
        </p:nvSpPr>
        <p:spPr>
          <a:xfrm>
            <a:off x="854568" y="1985845"/>
            <a:ext cx="10592365" cy="5170646"/>
          </a:xfrm>
          <a:prstGeom prst="rect">
            <a:avLst/>
          </a:prstGeom>
          <a:noFill/>
        </p:spPr>
        <p:txBody>
          <a:bodyPr wrap="square" rtlCol="0">
            <a:spAutoFit/>
          </a:bodyPr>
          <a:lstStyle/>
          <a:p>
            <a:r>
              <a:rPr lang="en-GB" sz="3200" dirty="0">
                <a:solidFill>
                  <a:schemeClr val="bg1"/>
                </a:solidFill>
              </a:rPr>
              <a:t>HISA’s</a:t>
            </a:r>
            <a:r>
              <a:rPr lang="en-GB" sz="3200" b="1" dirty="0">
                <a:solidFill>
                  <a:schemeClr val="bg1"/>
                </a:solidFill>
              </a:rPr>
              <a:t> referendum</a:t>
            </a:r>
            <a:r>
              <a:rPr lang="en-GB" sz="3200" dirty="0">
                <a:solidFill>
                  <a:schemeClr val="bg1"/>
                </a:solidFill>
              </a:rPr>
              <a:t> </a:t>
            </a:r>
            <a:r>
              <a:rPr lang="en-GB" sz="3200" b="1" dirty="0">
                <a:solidFill>
                  <a:schemeClr val="bg1"/>
                </a:solidFill>
              </a:rPr>
              <a:t>rules</a:t>
            </a:r>
            <a:r>
              <a:rPr lang="en-GB" sz="3200" dirty="0">
                <a:solidFill>
                  <a:schemeClr val="bg1"/>
                </a:solidFill>
              </a:rPr>
              <a:t> are interpreted and </a:t>
            </a:r>
          </a:p>
          <a:p>
            <a:r>
              <a:rPr lang="en-GB" sz="3200" dirty="0">
                <a:solidFill>
                  <a:schemeClr val="bg1"/>
                </a:solidFill>
              </a:rPr>
              <a:t>enforced by the Students’ Association’s </a:t>
            </a:r>
            <a:r>
              <a:rPr lang="en-GB" sz="3200" b="1" dirty="0">
                <a:solidFill>
                  <a:schemeClr val="bg1"/>
                </a:solidFill>
              </a:rPr>
              <a:t>Referenda Returning Officer (RRO) </a:t>
            </a:r>
            <a:r>
              <a:rPr lang="en-GB" sz="3200" dirty="0">
                <a:solidFill>
                  <a:schemeClr val="bg1"/>
                </a:solidFill>
              </a:rPr>
              <a:t>and </a:t>
            </a:r>
            <a:r>
              <a:rPr lang="en-GB" sz="3200" b="1" dirty="0">
                <a:solidFill>
                  <a:schemeClr val="bg1"/>
                </a:solidFill>
              </a:rPr>
              <a:t>Deputy Referenda  Returning Officer (DRRO)</a:t>
            </a:r>
            <a:r>
              <a:rPr lang="en-GB" sz="3200" dirty="0">
                <a:solidFill>
                  <a:schemeClr val="bg1"/>
                </a:solidFill>
              </a:rPr>
              <a:t>.</a:t>
            </a:r>
          </a:p>
          <a:p>
            <a:endParaRPr lang="en-GB" sz="2000" dirty="0">
              <a:solidFill>
                <a:schemeClr val="bg1"/>
              </a:solidFill>
            </a:endParaRPr>
          </a:p>
          <a:p>
            <a:r>
              <a:rPr lang="en-GB" sz="2800" dirty="0">
                <a:solidFill>
                  <a:schemeClr val="bg1"/>
                </a:solidFill>
              </a:rPr>
              <a:t>Referenda Returning Officer:</a:t>
            </a:r>
          </a:p>
          <a:p>
            <a:endParaRPr lang="en-GB" sz="600" dirty="0">
              <a:solidFill>
                <a:schemeClr val="bg1"/>
              </a:solidFill>
            </a:endParaRPr>
          </a:p>
          <a:p>
            <a:r>
              <a:rPr lang="en-GB" sz="2400" b="1" i="1" dirty="0">
                <a:solidFill>
                  <a:schemeClr val="bg1"/>
                </a:solidFill>
              </a:rPr>
              <a:t>Kellie Ioannou </a:t>
            </a:r>
            <a:r>
              <a:rPr lang="en-GB" b="1" i="1" dirty="0">
                <a:solidFill>
                  <a:schemeClr val="bg1"/>
                </a:solidFill>
              </a:rPr>
              <a:t>(Representation &amp; Support Manager, Dundee University Students’ Association)</a:t>
            </a:r>
          </a:p>
          <a:p>
            <a:endParaRPr lang="en-GB" dirty="0">
              <a:solidFill>
                <a:schemeClr val="bg1"/>
              </a:solidFill>
            </a:endParaRPr>
          </a:p>
          <a:p>
            <a:r>
              <a:rPr lang="en-GB" sz="2800" dirty="0">
                <a:solidFill>
                  <a:schemeClr val="bg1"/>
                </a:solidFill>
              </a:rPr>
              <a:t>Deputy Referenda Returning Officer:</a:t>
            </a:r>
          </a:p>
          <a:p>
            <a:endParaRPr lang="en-GB" sz="600" dirty="0">
              <a:solidFill>
                <a:schemeClr val="bg1"/>
              </a:solidFill>
            </a:endParaRPr>
          </a:p>
          <a:p>
            <a:r>
              <a:rPr lang="en-GB" sz="2400" b="1" i="1" dirty="0">
                <a:solidFill>
                  <a:schemeClr val="bg1"/>
                </a:solidFill>
              </a:rPr>
              <a:t>Simon Varwell</a:t>
            </a:r>
            <a:r>
              <a:rPr lang="en-GB" sz="2400" i="1" dirty="0">
                <a:solidFill>
                  <a:schemeClr val="bg1"/>
                </a:solidFill>
              </a:rPr>
              <a:t> </a:t>
            </a:r>
            <a:r>
              <a:rPr lang="en-GB" b="1" i="1" dirty="0">
                <a:solidFill>
                  <a:schemeClr val="bg1"/>
                </a:solidFill>
              </a:rPr>
              <a:t>(Director of Student Engagement &amp; Representation, HISA)</a:t>
            </a:r>
          </a:p>
          <a:p>
            <a:endParaRPr lang="en-GB" sz="2800" dirty="0">
              <a:solidFill>
                <a:schemeClr val="bg1"/>
              </a:solidFill>
            </a:endParaRPr>
          </a:p>
          <a:p>
            <a:endParaRPr lang="en-GB" sz="2000" dirty="0">
              <a:solidFill>
                <a:schemeClr val="bg1"/>
              </a:solidFill>
            </a:endParaRPr>
          </a:p>
        </p:txBody>
      </p:sp>
      <p:sp>
        <p:nvSpPr>
          <p:cNvPr id="23" name="TextBox 22">
            <a:extLst>
              <a:ext uri="{FF2B5EF4-FFF2-40B4-BE49-F238E27FC236}">
                <a16:creationId xmlns:a16="http://schemas.microsoft.com/office/drawing/2014/main" id="{6436BB02-DB8E-D2F3-BE97-B0F9E1F4BCD5}"/>
              </a:ext>
            </a:extLst>
          </p:cNvPr>
          <p:cNvSpPr txBox="1"/>
          <p:nvPr/>
        </p:nvSpPr>
        <p:spPr>
          <a:xfrm>
            <a:off x="854569" y="545432"/>
            <a:ext cx="7057531" cy="1015663"/>
          </a:xfrm>
          <a:prstGeom prst="rect">
            <a:avLst/>
          </a:prstGeom>
          <a:noFill/>
        </p:spPr>
        <p:txBody>
          <a:bodyPr wrap="square" rtlCol="0">
            <a:spAutoFit/>
          </a:bodyPr>
          <a:lstStyle/>
          <a:p>
            <a:r>
              <a:rPr lang="en-GB" sz="6000" b="1" dirty="0">
                <a:solidFill>
                  <a:schemeClr val="bg1"/>
                </a:solidFill>
              </a:rPr>
              <a:t>Returning Officers</a:t>
            </a:r>
            <a:endParaRPr lang="en-GB" b="1" dirty="0">
              <a:solidFill>
                <a:schemeClr val="bg1"/>
              </a:solidFill>
            </a:endParaRPr>
          </a:p>
        </p:txBody>
      </p:sp>
      <p:pic>
        <p:nvPicPr>
          <p:cNvPr id="2" name="Picture 1">
            <a:extLst>
              <a:ext uri="{FF2B5EF4-FFF2-40B4-BE49-F238E27FC236}">
                <a16:creationId xmlns:a16="http://schemas.microsoft.com/office/drawing/2014/main" id="{A0636013-2350-0606-3C6B-B31E3D0F925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81402" y="-908847"/>
            <a:ext cx="4042754" cy="4042754"/>
          </a:xfrm>
          <a:prstGeom prst="rect">
            <a:avLst/>
          </a:prstGeom>
        </p:spPr>
      </p:pic>
    </p:spTree>
    <p:extLst>
      <p:ext uri="{BB962C8B-B14F-4D97-AF65-F5344CB8AC3E}">
        <p14:creationId xmlns:p14="http://schemas.microsoft.com/office/powerpoint/2010/main" val="42477309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DAFC28-03F2-42EE-8ACA-0441D21E19F4}"/>
            </a:ext>
          </a:extLst>
        </p:cNvPr>
        <p:cNvGrpSpPr/>
        <p:nvPr/>
      </p:nvGrpSpPr>
      <p:grpSpPr>
        <a:xfrm>
          <a:off x="0" y="0"/>
          <a:ext cx="0" cy="0"/>
          <a:chOff x="0" y="0"/>
          <a:chExt cx="0" cy="0"/>
        </a:xfrm>
      </p:grpSpPr>
      <p:sp>
        <p:nvSpPr>
          <p:cNvPr id="21" name="TextBox 20">
            <a:extLst>
              <a:ext uri="{FF2B5EF4-FFF2-40B4-BE49-F238E27FC236}">
                <a16:creationId xmlns:a16="http://schemas.microsoft.com/office/drawing/2014/main" id="{74488139-5885-B0F9-F66D-51D98DCFDA2A}"/>
              </a:ext>
            </a:extLst>
          </p:cNvPr>
          <p:cNvSpPr txBox="1"/>
          <p:nvPr/>
        </p:nvSpPr>
        <p:spPr>
          <a:xfrm>
            <a:off x="854568" y="1985845"/>
            <a:ext cx="11159632" cy="5262979"/>
          </a:xfrm>
          <a:prstGeom prst="rect">
            <a:avLst/>
          </a:prstGeom>
          <a:noFill/>
        </p:spPr>
        <p:txBody>
          <a:bodyPr wrap="square" rtlCol="0">
            <a:spAutoFit/>
          </a:bodyPr>
          <a:lstStyle/>
          <a:p>
            <a:pPr algn="l"/>
            <a:r>
              <a:rPr lang="en-GB" sz="2800" dirty="0">
                <a:solidFill>
                  <a:schemeClr val="bg1"/>
                </a:solidFill>
                <a:latin typeface="Inter"/>
              </a:rPr>
              <a:t>T</a:t>
            </a:r>
            <a:r>
              <a:rPr lang="en-GB" sz="2800" b="0" i="0" dirty="0">
                <a:solidFill>
                  <a:schemeClr val="bg1"/>
                </a:solidFill>
                <a:effectLst/>
                <a:latin typeface="Inter"/>
              </a:rPr>
              <a:t>he Referenda Returning Officers may need to issue                    </a:t>
            </a:r>
            <a:r>
              <a:rPr lang="en-GB" sz="2800" b="1" i="0" dirty="0">
                <a:solidFill>
                  <a:schemeClr val="bg1"/>
                </a:solidFill>
                <a:effectLst/>
                <a:latin typeface="Inter"/>
              </a:rPr>
              <a:t>clarifications</a:t>
            </a:r>
            <a:r>
              <a:rPr lang="en-GB" sz="2800" b="0" i="0" dirty="0">
                <a:solidFill>
                  <a:schemeClr val="bg1"/>
                </a:solidFill>
                <a:effectLst/>
                <a:latin typeface="Inter"/>
              </a:rPr>
              <a:t> or </a:t>
            </a:r>
            <a:r>
              <a:rPr lang="en-GB" sz="2800" b="1" i="0" dirty="0">
                <a:solidFill>
                  <a:schemeClr val="bg1"/>
                </a:solidFill>
                <a:effectLst/>
                <a:latin typeface="Inter"/>
              </a:rPr>
              <a:t>interpretations</a:t>
            </a:r>
            <a:r>
              <a:rPr lang="en-GB" sz="2800" b="0" i="0" dirty="0">
                <a:solidFill>
                  <a:schemeClr val="bg1"/>
                </a:solidFill>
                <a:effectLst/>
                <a:latin typeface="Inter"/>
              </a:rPr>
              <a:t> to help further define the                   referendum rules, as well as issue </a:t>
            </a:r>
            <a:r>
              <a:rPr lang="en-GB" sz="2800" b="1" i="0" dirty="0">
                <a:solidFill>
                  <a:schemeClr val="bg1"/>
                </a:solidFill>
                <a:effectLst/>
                <a:latin typeface="Inter"/>
              </a:rPr>
              <a:t>rulings</a:t>
            </a:r>
            <a:r>
              <a:rPr lang="en-GB" sz="2800" b="0" i="0" dirty="0">
                <a:solidFill>
                  <a:schemeClr val="bg1"/>
                </a:solidFill>
                <a:effectLst/>
                <a:latin typeface="Inter"/>
              </a:rPr>
              <a:t> to address something                  that is not currently covered by the rules.</a:t>
            </a:r>
          </a:p>
          <a:p>
            <a:pPr algn="l"/>
            <a:endParaRPr lang="en-GB" sz="1400" dirty="0">
              <a:solidFill>
                <a:schemeClr val="bg1"/>
              </a:solidFill>
              <a:latin typeface="Inter"/>
            </a:endParaRPr>
          </a:p>
          <a:p>
            <a:pPr algn="l"/>
            <a:r>
              <a:rPr lang="en-GB" sz="2800" b="0" i="0" dirty="0">
                <a:solidFill>
                  <a:schemeClr val="bg1"/>
                </a:solidFill>
                <a:effectLst/>
                <a:latin typeface="Inter"/>
              </a:rPr>
              <a:t>Campaigners can request a clarification or interpretation of the referendum rules or request a ruling from the Deputy Referenda Returning Officer (DRRO) anytime during a referendum via </a:t>
            </a:r>
            <a:r>
              <a:rPr lang="en-GB" sz="2800" b="1" dirty="0">
                <a:solidFill>
                  <a:schemeClr val="bg1"/>
                </a:solidFill>
                <a:latin typeface="Inter"/>
                <a:hlinkClick r:id="rId3">
                  <a:extLst>
                    <a:ext uri="{A12FA001-AC4F-418D-AE19-62706E023703}">
                      <ahyp:hlinkClr xmlns:ahyp="http://schemas.microsoft.com/office/drawing/2018/hyperlinkcolor" val="tx"/>
                    </a:ext>
                  </a:extLst>
                </a:hlinkClick>
              </a:rPr>
              <a:t>referendum</a:t>
            </a:r>
            <a:r>
              <a:rPr lang="en-GB" sz="2800" b="1" i="0" dirty="0">
                <a:solidFill>
                  <a:schemeClr val="bg1"/>
                </a:solidFill>
                <a:effectLst/>
                <a:latin typeface="Inter"/>
                <a:hlinkClick r:id="rId3">
                  <a:extLst>
                    <a:ext uri="{A12FA001-AC4F-418D-AE19-62706E023703}">
                      <ahyp:hlinkClr xmlns:ahyp="http://schemas.microsoft.com/office/drawing/2018/hyperlinkcolor" val="tx"/>
                    </a:ext>
                  </a:extLst>
                </a:hlinkClick>
              </a:rPr>
              <a:t>s.hisa@uhi.ac.uk</a:t>
            </a:r>
            <a:r>
              <a:rPr lang="en-GB" sz="2800" b="0" i="0" dirty="0">
                <a:solidFill>
                  <a:schemeClr val="bg1"/>
                </a:solidFill>
                <a:effectLst/>
                <a:latin typeface="Inter"/>
              </a:rPr>
              <a:t>.    </a:t>
            </a:r>
          </a:p>
          <a:p>
            <a:pPr algn="l"/>
            <a:endParaRPr lang="en-GB" sz="1400" b="0" i="0" dirty="0">
              <a:solidFill>
                <a:schemeClr val="bg1"/>
              </a:solidFill>
              <a:effectLst/>
              <a:latin typeface="Inter"/>
            </a:endParaRPr>
          </a:p>
          <a:p>
            <a:r>
              <a:rPr lang="en-GB" sz="2800" b="0" i="0" dirty="0">
                <a:solidFill>
                  <a:schemeClr val="bg1"/>
                </a:solidFill>
                <a:effectLst/>
                <a:latin typeface="Inter"/>
              </a:rPr>
              <a:t>Any clarifications, interpretations or rulings issued by the                              Referenda Returning Officers will be posted on the </a:t>
            </a:r>
            <a:r>
              <a:rPr lang="en-GB" sz="2800" b="1" i="0" dirty="0">
                <a:solidFill>
                  <a:schemeClr val="bg1"/>
                </a:solidFill>
                <a:effectLst/>
                <a:latin typeface="Inter"/>
              </a:rPr>
              <a:t>Deputy                             Referenda Returning Officer (DRO) Updates Board</a:t>
            </a:r>
            <a:r>
              <a:rPr lang="en-GB" sz="2800" b="0" i="0" dirty="0">
                <a:solidFill>
                  <a:schemeClr val="bg1"/>
                </a:solidFill>
                <a:effectLst/>
                <a:latin typeface="Inter"/>
              </a:rPr>
              <a:t>. </a:t>
            </a:r>
          </a:p>
          <a:p>
            <a:pPr algn="l"/>
            <a:r>
              <a:rPr lang="en-GB" sz="2800" b="0" i="0" dirty="0">
                <a:solidFill>
                  <a:schemeClr val="bg1"/>
                </a:solidFill>
                <a:effectLst/>
                <a:latin typeface="Inter"/>
              </a:rPr>
              <a:t> </a:t>
            </a:r>
            <a:endParaRPr lang="en-GB" sz="3200" b="0" i="0" dirty="0">
              <a:solidFill>
                <a:schemeClr val="bg1"/>
              </a:solidFill>
              <a:effectLst/>
              <a:latin typeface="Inter"/>
            </a:endParaRPr>
          </a:p>
        </p:txBody>
      </p:sp>
      <p:sp>
        <p:nvSpPr>
          <p:cNvPr id="23" name="TextBox 22">
            <a:extLst>
              <a:ext uri="{FF2B5EF4-FFF2-40B4-BE49-F238E27FC236}">
                <a16:creationId xmlns:a16="http://schemas.microsoft.com/office/drawing/2014/main" id="{B02D4847-8225-DA8E-DA97-B2659F9F7BFF}"/>
              </a:ext>
            </a:extLst>
          </p:cNvPr>
          <p:cNvSpPr txBox="1"/>
          <p:nvPr/>
        </p:nvSpPr>
        <p:spPr>
          <a:xfrm>
            <a:off x="854569" y="545432"/>
            <a:ext cx="7756031" cy="1015663"/>
          </a:xfrm>
          <a:prstGeom prst="rect">
            <a:avLst/>
          </a:prstGeom>
          <a:noFill/>
        </p:spPr>
        <p:txBody>
          <a:bodyPr wrap="square" rtlCol="0">
            <a:spAutoFit/>
          </a:bodyPr>
          <a:lstStyle/>
          <a:p>
            <a:r>
              <a:rPr lang="en-GB" sz="6000" b="1" dirty="0">
                <a:solidFill>
                  <a:schemeClr val="bg1"/>
                </a:solidFill>
              </a:rPr>
              <a:t>Returning Officers</a:t>
            </a:r>
            <a:endParaRPr lang="en-GB" b="1" dirty="0">
              <a:solidFill>
                <a:schemeClr val="bg1"/>
              </a:solidFill>
            </a:endParaRPr>
          </a:p>
        </p:txBody>
      </p:sp>
      <p:pic>
        <p:nvPicPr>
          <p:cNvPr id="2" name="Picture 1">
            <a:extLst>
              <a:ext uri="{FF2B5EF4-FFF2-40B4-BE49-F238E27FC236}">
                <a16:creationId xmlns:a16="http://schemas.microsoft.com/office/drawing/2014/main" id="{CD70CFA8-B103-E090-9B70-9FA60C3BEBA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81402" y="-908847"/>
            <a:ext cx="4042754" cy="4042754"/>
          </a:xfrm>
          <a:prstGeom prst="rect">
            <a:avLst/>
          </a:prstGeom>
        </p:spPr>
      </p:pic>
    </p:spTree>
    <p:extLst>
      <p:ext uri="{BB962C8B-B14F-4D97-AF65-F5344CB8AC3E}">
        <p14:creationId xmlns:p14="http://schemas.microsoft.com/office/powerpoint/2010/main" val="14816164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F2D13B-7A99-8FD8-20D9-5B22BB876AF9}"/>
            </a:ext>
          </a:extLst>
        </p:cNvPr>
        <p:cNvGrpSpPr/>
        <p:nvPr/>
      </p:nvGrpSpPr>
      <p:grpSpPr>
        <a:xfrm>
          <a:off x="0" y="0"/>
          <a:ext cx="0" cy="0"/>
          <a:chOff x="0" y="0"/>
          <a:chExt cx="0" cy="0"/>
        </a:xfrm>
      </p:grpSpPr>
      <p:sp>
        <p:nvSpPr>
          <p:cNvPr id="21" name="TextBox 20">
            <a:extLst>
              <a:ext uri="{FF2B5EF4-FFF2-40B4-BE49-F238E27FC236}">
                <a16:creationId xmlns:a16="http://schemas.microsoft.com/office/drawing/2014/main" id="{11844D27-8F9F-C9EF-600D-7AA5F9D78411}"/>
              </a:ext>
            </a:extLst>
          </p:cNvPr>
          <p:cNvSpPr txBox="1"/>
          <p:nvPr/>
        </p:nvSpPr>
        <p:spPr>
          <a:xfrm>
            <a:off x="854568" y="1993899"/>
            <a:ext cx="9140331" cy="3847207"/>
          </a:xfrm>
          <a:prstGeom prst="rect">
            <a:avLst/>
          </a:prstGeom>
          <a:noFill/>
        </p:spPr>
        <p:txBody>
          <a:bodyPr wrap="square" rtlCol="0">
            <a:spAutoFit/>
          </a:bodyPr>
          <a:lstStyle/>
          <a:p>
            <a:pPr algn="l"/>
            <a:r>
              <a:rPr lang="en-GB" sz="2800" b="0" i="0" dirty="0">
                <a:solidFill>
                  <a:schemeClr val="bg1"/>
                </a:solidFill>
                <a:effectLst/>
              </a:rPr>
              <a:t>Complaints about campaigners can only be submitted        via our online </a:t>
            </a:r>
            <a:r>
              <a:rPr lang="en-GB" sz="2800" b="1" i="0" dirty="0">
                <a:solidFill>
                  <a:schemeClr val="bg1"/>
                </a:solidFill>
                <a:effectLst/>
              </a:rPr>
              <a:t>Student</a:t>
            </a:r>
            <a:r>
              <a:rPr lang="en-GB" sz="2800" b="0" i="0" dirty="0">
                <a:solidFill>
                  <a:schemeClr val="bg1"/>
                </a:solidFill>
                <a:effectLst/>
              </a:rPr>
              <a:t> </a:t>
            </a:r>
            <a:r>
              <a:rPr lang="en-GB" sz="2800" b="1" i="0" dirty="0">
                <a:solidFill>
                  <a:schemeClr val="bg1"/>
                </a:solidFill>
                <a:effectLst/>
              </a:rPr>
              <a:t>Referendum Complaints Form</a:t>
            </a:r>
            <a:r>
              <a:rPr lang="en-GB" sz="2800" b="0" i="0" dirty="0">
                <a:solidFill>
                  <a:schemeClr val="bg1"/>
                </a:solidFill>
                <a:effectLst/>
              </a:rPr>
              <a:t>.</a:t>
            </a:r>
          </a:p>
          <a:p>
            <a:pPr algn="l"/>
            <a:endParaRPr lang="en-GB" sz="1600" b="0" i="0" dirty="0">
              <a:solidFill>
                <a:schemeClr val="bg1"/>
              </a:solidFill>
              <a:effectLst/>
            </a:endParaRPr>
          </a:p>
          <a:p>
            <a:pPr algn="l"/>
            <a:r>
              <a:rPr lang="en-GB" sz="2400" b="0" i="0" dirty="0">
                <a:solidFill>
                  <a:schemeClr val="bg1"/>
                </a:solidFill>
                <a:effectLst/>
              </a:rPr>
              <a:t>All complaints about </a:t>
            </a:r>
            <a:r>
              <a:rPr lang="en-GB" sz="2400" dirty="0">
                <a:solidFill>
                  <a:schemeClr val="bg1"/>
                </a:solidFill>
              </a:rPr>
              <a:t>campaigners</a:t>
            </a:r>
            <a:r>
              <a:rPr lang="en-GB" sz="2400" b="0" i="0" dirty="0">
                <a:solidFill>
                  <a:schemeClr val="bg1"/>
                </a:solidFill>
                <a:effectLst/>
              </a:rPr>
              <a:t> must be submitted before            the close of voting and must contain the following information:</a:t>
            </a:r>
          </a:p>
          <a:p>
            <a:pPr algn="l"/>
            <a:endParaRPr lang="en-GB" sz="2000" b="0" i="0" dirty="0">
              <a:solidFill>
                <a:schemeClr val="bg1"/>
              </a:solidFill>
              <a:effectLst/>
            </a:endParaRPr>
          </a:p>
          <a:p>
            <a:pPr marL="342900" indent="-342900" algn="l">
              <a:buFont typeface="Wingdings" panose="05000000000000000000" pitchFamily="2" charset="2"/>
              <a:buChar char="§"/>
            </a:pPr>
            <a:r>
              <a:rPr lang="en-GB" sz="2000" b="0" i="0" dirty="0">
                <a:solidFill>
                  <a:schemeClr val="bg1"/>
                </a:solidFill>
                <a:effectLst/>
              </a:rPr>
              <a:t>Details of what referendum rule(s) and/or ruling(s) you believe was broken.</a:t>
            </a:r>
          </a:p>
          <a:p>
            <a:pPr marL="342900" indent="-342900" algn="l">
              <a:buFont typeface="Wingdings" panose="05000000000000000000" pitchFamily="2" charset="2"/>
              <a:buChar char="§"/>
            </a:pPr>
            <a:endParaRPr lang="en-GB" sz="1200" b="0" i="0" dirty="0">
              <a:solidFill>
                <a:schemeClr val="bg1"/>
              </a:solidFill>
              <a:effectLst/>
            </a:endParaRPr>
          </a:p>
          <a:p>
            <a:pPr marL="342900" indent="-342900" algn="l">
              <a:buFont typeface="Wingdings" panose="05000000000000000000" pitchFamily="2" charset="2"/>
              <a:buChar char="§"/>
            </a:pPr>
            <a:r>
              <a:rPr lang="en-GB" sz="2000" b="0" i="0" dirty="0">
                <a:solidFill>
                  <a:schemeClr val="bg1"/>
                </a:solidFill>
                <a:effectLst/>
              </a:rPr>
              <a:t>Details of where and when you believe the referendum rule(s) was broken.</a:t>
            </a:r>
          </a:p>
          <a:p>
            <a:pPr marL="342900" indent="-342900" algn="l">
              <a:buFont typeface="Wingdings" panose="05000000000000000000" pitchFamily="2" charset="2"/>
              <a:buChar char="§"/>
            </a:pPr>
            <a:endParaRPr lang="en-GB" sz="1200" b="0" i="0" dirty="0">
              <a:solidFill>
                <a:schemeClr val="bg1"/>
              </a:solidFill>
              <a:effectLst/>
            </a:endParaRPr>
          </a:p>
          <a:p>
            <a:pPr marL="342900" indent="-342900" algn="l">
              <a:buFont typeface="Wingdings" panose="05000000000000000000" pitchFamily="2" charset="2"/>
              <a:buChar char="§"/>
            </a:pPr>
            <a:r>
              <a:rPr lang="en-GB" sz="2000" b="0" i="0" dirty="0">
                <a:solidFill>
                  <a:schemeClr val="bg1"/>
                </a:solidFill>
                <a:effectLst/>
              </a:rPr>
              <a:t>A copy of any evidence you have to support your complaint that a         referendum rule(s) was broken.</a:t>
            </a:r>
            <a:endParaRPr lang="en-GB" sz="3200" b="0" i="0" dirty="0">
              <a:solidFill>
                <a:schemeClr val="bg1"/>
              </a:solidFill>
              <a:effectLst/>
            </a:endParaRPr>
          </a:p>
        </p:txBody>
      </p:sp>
      <p:sp>
        <p:nvSpPr>
          <p:cNvPr id="23" name="TextBox 22">
            <a:extLst>
              <a:ext uri="{FF2B5EF4-FFF2-40B4-BE49-F238E27FC236}">
                <a16:creationId xmlns:a16="http://schemas.microsoft.com/office/drawing/2014/main" id="{6CF02462-2954-ABB3-9E07-DDEFBE325FA5}"/>
              </a:ext>
            </a:extLst>
          </p:cNvPr>
          <p:cNvSpPr txBox="1"/>
          <p:nvPr/>
        </p:nvSpPr>
        <p:spPr>
          <a:xfrm>
            <a:off x="854569" y="545432"/>
            <a:ext cx="7756031" cy="1015663"/>
          </a:xfrm>
          <a:prstGeom prst="rect">
            <a:avLst/>
          </a:prstGeom>
          <a:noFill/>
        </p:spPr>
        <p:txBody>
          <a:bodyPr wrap="square" rtlCol="0">
            <a:spAutoFit/>
          </a:bodyPr>
          <a:lstStyle/>
          <a:p>
            <a:r>
              <a:rPr lang="en-GB" sz="6000" b="1" dirty="0">
                <a:solidFill>
                  <a:schemeClr val="bg1"/>
                </a:solidFill>
              </a:rPr>
              <a:t>Complaints</a:t>
            </a:r>
            <a:endParaRPr lang="en-GB" b="1" dirty="0">
              <a:solidFill>
                <a:schemeClr val="bg1"/>
              </a:solidFill>
            </a:endParaRPr>
          </a:p>
        </p:txBody>
      </p:sp>
      <p:pic>
        <p:nvPicPr>
          <p:cNvPr id="2" name="Picture 1">
            <a:extLst>
              <a:ext uri="{FF2B5EF4-FFF2-40B4-BE49-F238E27FC236}">
                <a16:creationId xmlns:a16="http://schemas.microsoft.com/office/drawing/2014/main" id="{AE7585D3-FE1D-A555-B495-4338FE7A9DE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81402" y="-908847"/>
            <a:ext cx="4042754" cy="4042754"/>
          </a:xfrm>
          <a:prstGeom prst="rect">
            <a:avLst/>
          </a:prstGeom>
        </p:spPr>
      </p:pic>
    </p:spTree>
    <p:extLst>
      <p:ext uri="{BB962C8B-B14F-4D97-AF65-F5344CB8AC3E}">
        <p14:creationId xmlns:p14="http://schemas.microsoft.com/office/powerpoint/2010/main" val="12087588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61196E-C6AD-1162-74EE-D2E5EC17F313}"/>
            </a:ext>
          </a:extLst>
        </p:cNvPr>
        <p:cNvGrpSpPr/>
        <p:nvPr/>
      </p:nvGrpSpPr>
      <p:grpSpPr>
        <a:xfrm>
          <a:off x="0" y="0"/>
          <a:ext cx="0" cy="0"/>
          <a:chOff x="0" y="0"/>
          <a:chExt cx="0" cy="0"/>
        </a:xfrm>
      </p:grpSpPr>
      <p:sp>
        <p:nvSpPr>
          <p:cNvPr id="21" name="TextBox 20">
            <a:extLst>
              <a:ext uri="{FF2B5EF4-FFF2-40B4-BE49-F238E27FC236}">
                <a16:creationId xmlns:a16="http://schemas.microsoft.com/office/drawing/2014/main" id="{E308F9F6-3A2B-630A-E06A-7988BF33D179}"/>
              </a:ext>
            </a:extLst>
          </p:cNvPr>
          <p:cNvSpPr txBox="1"/>
          <p:nvPr/>
        </p:nvSpPr>
        <p:spPr>
          <a:xfrm>
            <a:off x="854568" y="1993899"/>
            <a:ext cx="9394332" cy="2062103"/>
          </a:xfrm>
          <a:prstGeom prst="rect">
            <a:avLst/>
          </a:prstGeom>
          <a:noFill/>
        </p:spPr>
        <p:txBody>
          <a:bodyPr wrap="square" rtlCol="0">
            <a:spAutoFit/>
          </a:bodyPr>
          <a:lstStyle/>
          <a:p>
            <a:pPr algn="l"/>
            <a:r>
              <a:rPr lang="en-GB" sz="3200" b="0" i="0" dirty="0">
                <a:solidFill>
                  <a:schemeClr val="bg1"/>
                </a:solidFill>
                <a:effectLst/>
                <a:latin typeface="Inter"/>
              </a:rPr>
              <a:t>Any </a:t>
            </a:r>
            <a:r>
              <a:rPr lang="en-GB" sz="3200" b="1" i="0" dirty="0">
                <a:solidFill>
                  <a:schemeClr val="bg1"/>
                </a:solidFill>
                <a:effectLst/>
                <a:latin typeface="Inter"/>
              </a:rPr>
              <a:t>complaints</a:t>
            </a:r>
            <a:r>
              <a:rPr lang="en-GB" sz="3200" b="0" i="0" dirty="0">
                <a:solidFill>
                  <a:schemeClr val="bg1"/>
                </a:solidFill>
                <a:effectLst/>
                <a:latin typeface="Inter"/>
              </a:rPr>
              <a:t> and </a:t>
            </a:r>
            <a:r>
              <a:rPr lang="en-GB" sz="3200" b="1" i="0" dirty="0">
                <a:solidFill>
                  <a:schemeClr val="bg1"/>
                </a:solidFill>
                <a:effectLst/>
                <a:latin typeface="Inter"/>
              </a:rPr>
              <a:t>concerns</a:t>
            </a:r>
            <a:r>
              <a:rPr lang="en-GB" sz="3200" b="0" i="0" dirty="0">
                <a:solidFill>
                  <a:schemeClr val="bg1"/>
                </a:solidFill>
                <a:effectLst/>
                <a:latin typeface="Inter"/>
              </a:rPr>
              <a:t> about the </a:t>
            </a:r>
          </a:p>
          <a:p>
            <a:pPr algn="l"/>
            <a:r>
              <a:rPr lang="en-GB" sz="3200" b="1" i="0" dirty="0">
                <a:solidFill>
                  <a:schemeClr val="bg1"/>
                </a:solidFill>
                <a:effectLst/>
                <a:latin typeface="Inter"/>
              </a:rPr>
              <a:t>referendum rules </a:t>
            </a:r>
            <a:r>
              <a:rPr lang="en-GB" sz="3200" b="0" i="0" dirty="0">
                <a:solidFill>
                  <a:schemeClr val="bg1"/>
                </a:solidFill>
                <a:effectLst/>
                <a:latin typeface="Inter"/>
              </a:rPr>
              <a:t>and </a:t>
            </a:r>
            <a:r>
              <a:rPr lang="en-GB" sz="3200" b="1" i="0" dirty="0">
                <a:solidFill>
                  <a:schemeClr val="bg1"/>
                </a:solidFill>
                <a:effectLst/>
                <a:latin typeface="Inter"/>
              </a:rPr>
              <a:t>referendum process should </a:t>
            </a:r>
          </a:p>
          <a:p>
            <a:r>
              <a:rPr lang="en-GB" sz="3200" b="0" i="0" dirty="0">
                <a:solidFill>
                  <a:schemeClr val="bg1"/>
                </a:solidFill>
                <a:effectLst/>
                <a:latin typeface="Inter"/>
              </a:rPr>
              <a:t>be emailed to the Deputy Referenda Returning Officer (DRRO) via </a:t>
            </a:r>
            <a:r>
              <a:rPr lang="en-GB" sz="3200" b="1" dirty="0">
                <a:solidFill>
                  <a:schemeClr val="bg1"/>
                </a:solidFill>
                <a:latin typeface="Inter"/>
                <a:hlinkClick r:id="rId3">
                  <a:extLst>
                    <a:ext uri="{A12FA001-AC4F-418D-AE19-62706E023703}">
                      <ahyp:hlinkClr xmlns:ahyp="http://schemas.microsoft.com/office/drawing/2018/hyperlinkcolor" val="tx"/>
                    </a:ext>
                  </a:extLst>
                </a:hlinkClick>
              </a:rPr>
              <a:t>referendums.hisa@uhi.ac.uk</a:t>
            </a:r>
            <a:r>
              <a:rPr lang="en-GB" sz="3200" dirty="0">
                <a:solidFill>
                  <a:schemeClr val="bg1"/>
                </a:solidFill>
                <a:latin typeface="Inter"/>
              </a:rPr>
              <a:t>.</a:t>
            </a:r>
          </a:p>
        </p:txBody>
      </p:sp>
      <p:sp>
        <p:nvSpPr>
          <p:cNvPr id="23" name="TextBox 22">
            <a:extLst>
              <a:ext uri="{FF2B5EF4-FFF2-40B4-BE49-F238E27FC236}">
                <a16:creationId xmlns:a16="http://schemas.microsoft.com/office/drawing/2014/main" id="{50F64C30-8647-6F46-72B6-16E5AD7F5BB5}"/>
              </a:ext>
            </a:extLst>
          </p:cNvPr>
          <p:cNvSpPr txBox="1"/>
          <p:nvPr/>
        </p:nvSpPr>
        <p:spPr>
          <a:xfrm>
            <a:off x="854569" y="545432"/>
            <a:ext cx="7756031" cy="1015663"/>
          </a:xfrm>
          <a:prstGeom prst="rect">
            <a:avLst/>
          </a:prstGeom>
          <a:noFill/>
        </p:spPr>
        <p:txBody>
          <a:bodyPr wrap="square" rtlCol="0">
            <a:spAutoFit/>
          </a:bodyPr>
          <a:lstStyle/>
          <a:p>
            <a:r>
              <a:rPr lang="en-GB" sz="6000" b="1" dirty="0">
                <a:solidFill>
                  <a:schemeClr val="bg1"/>
                </a:solidFill>
              </a:rPr>
              <a:t>Complaints</a:t>
            </a:r>
            <a:endParaRPr lang="en-GB" b="1" dirty="0">
              <a:solidFill>
                <a:schemeClr val="bg1"/>
              </a:solidFill>
            </a:endParaRPr>
          </a:p>
        </p:txBody>
      </p:sp>
      <p:pic>
        <p:nvPicPr>
          <p:cNvPr id="4" name="Picture 3">
            <a:extLst>
              <a:ext uri="{FF2B5EF4-FFF2-40B4-BE49-F238E27FC236}">
                <a16:creationId xmlns:a16="http://schemas.microsoft.com/office/drawing/2014/main" id="{B66189DE-861C-23FB-0F86-41C038CD75E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81402" y="-908847"/>
            <a:ext cx="4042754" cy="4042754"/>
          </a:xfrm>
          <a:prstGeom prst="rect">
            <a:avLst/>
          </a:prstGeom>
        </p:spPr>
      </p:pic>
    </p:spTree>
    <p:extLst>
      <p:ext uri="{BB962C8B-B14F-4D97-AF65-F5344CB8AC3E}">
        <p14:creationId xmlns:p14="http://schemas.microsoft.com/office/powerpoint/2010/main" val="1579980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4E4207-D091-DB13-285D-F84DC60A6AD9}"/>
            </a:ext>
          </a:extLst>
        </p:cNvPr>
        <p:cNvGrpSpPr/>
        <p:nvPr/>
      </p:nvGrpSpPr>
      <p:grpSpPr>
        <a:xfrm>
          <a:off x="0" y="0"/>
          <a:ext cx="0" cy="0"/>
          <a:chOff x="0" y="0"/>
          <a:chExt cx="0" cy="0"/>
        </a:xfrm>
      </p:grpSpPr>
      <p:sp>
        <p:nvSpPr>
          <p:cNvPr id="21" name="TextBox 20">
            <a:extLst>
              <a:ext uri="{FF2B5EF4-FFF2-40B4-BE49-F238E27FC236}">
                <a16:creationId xmlns:a16="http://schemas.microsoft.com/office/drawing/2014/main" id="{811A3B60-85E1-BF3B-1FFA-51D28475B8CA}"/>
              </a:ext>
            </a:extLst>
          </p:cNvPr>
          <p:cNvSpPr txBox="1"/>
          <p:nvPr/>
        </p:nvSpPr>
        <p:spPr>
          <a:xfrm>
            <a:off x="854567" y="1993899"/>
            <a:ext cx="9011327" cy="3508653"/>
          </a:xfrm>
          <a:prstGeom prst="rect">
            <a:avLst/>
          </a:prstGeom>
          <a:noFill/>
        </p:spPr>
        <p:txBody>
          <a:bodyPr wrap="square" rtlCol="0">
            <a:spAutoFit/>
          </a:bodyPr>
          <a:lstStyle/>
          <a:p>
            <a:pPr algn="l"/>
            <a:r>
              <a:rPr lang="en-GB" sz="3200" dirty="0">
                <a:solidFill>
                  <a:schemeClr val="bg1"/>
                </a:solidFill>
                <a:latin typeface="Inter"/>
              </a:rPr>
              <a:t>Everything you use for campaigning must be accounted for in your Referendum Expenses, whether you have purchased it or not.</a:t>
            </a:r>
          </a:p>
          <a:p>
            <a:pPr algn="l"/>
            <a:endParaRPr lang="en-GB" sz="1400" dirty="0">
              <a:solidFill>
                <a:schemeClr val="bg1"/>
              </a:solidFill>
              <a:latin typeface="Inter"/>
            </a:endParaRPr>
          </a:p>
          <a:p>
            <a:pPr algn="l"/>
            <a:r>
              <a:rPr lang="en-GB" sz="3200" dirty="0">
                <a:solidFill>
                  <a:schemeClr val="bg1"/>
                </a:solidFill>
                <a:latin typeface="Inter"/>
              </a:rPr>
              <a:t> There are two types of referendum expenses:</a:t>
            </a:r>
            <a:endParaRPr lang="en-GB" sz="3200" b="0" i="0" dirty="0">
              <a:solidFill>
                <a:schemeClr val="bg1"/>
              </a:solidFill>
              <a:effectLst/>
              <a:latin typeface="Inter"/>
            </a:endParaRPr>
          </a:p>
          <a:p>
            <a:pPr algn="l"/>
            <a:endParaRPr lang="en-GB" sz="1200" dirty="0">
              <a:solidFill>
                <a:schemeClr val="bg1"/>
              </a:solidFill>
              <a:latin typeface="Inter"/>
            </a:endParaRPr>
          </a:p>
          <a:p>
            <a:pPr marL="457200" indent="-457200" algn="l">
              <a:buFont typeface="Wingdings" panose="05000000000000000000" pitchFamily="2" charset="2"/>
              <a:buChar char="§"/>
            </a:pPr>
            <a:r>
              <a:rPr lang="en-GB" sz="2800" dirty="0">
                <a:solidFill>
                  <a:schemeClr val="bg1"/>
                </a:solidFill>
                <a:latin typeface="Inter"/>
              </a:rPr>
              <a:t>Campaigns Expenses</a:t>
            </a:r>
          </a:p>
          <a:p>
            <a:pPr marL="457200" indent="-457200" algn="l">
              <a:buFont typeface="Wingdings" panose="05000000000000000000" pitchFamily="2" charset="2"/>
              <a:buChar char="§"/>
            </a:pPr>
            <a:endParaRPr lang="en-GB" sz="1200" dirty="0">
              <a:solidFill>
                <a:schemeClr val="bg1"/>
              </a:solidFill>
              <a:latin typeface="Inter"/>
            </a:endParaRPr>
          </a:p>
          <a:p>
            <a:pPr marL="457200" indent="-457200" algn="l">
              <a:buFont typeface="Wingdings" panose="05000000000000000000" pitchFamily="2" charset="2"/>
              <a:buChar char="§"/>
            </a:pPr>
            <a:r>
              <a:rPr lang="en-GB" sz="2800" dirty="0">
                <a:solidFill>
                  <a:schemeClr val="bg1"/>
                </a:solidFill>
                <a:latin typeface="Inter"/>
              </a:rPr>
              <a:t>Travel Expenses</a:t>
            </a:r>
            <a:endParaRPr lang="en-GB" sz="3200" dirty="0">
              <a:solidFill>
                <a:schemeClr val="bg1"/>
              </a:solidFill>
              <a:latin typeface="Inter"/>
            </a:endParaRPr>
          </a:p>
        </p:txBody>
      </p:sp>
      <p:sp>
        <p:nvSpPr>
          <p:cNvPr id="23" name="TextBox 22">
            <a:extLst>
              <a:ext uri="{FF2B5EF4-FFF2-40B4-BE49-F238E27FC236}">
                <a16:creationId xmlns:a16="http://schemas.microsoft.com/office/drawing/2014/main" id="{BBCF5181-B85A-D46C-841B-F7765F3F2240}"/>
              </a:ext>
            </a:extLst>
          </p:cNvPr>
          <p:cNvSpPr txBox="1"/>
          <p:nvPr/>
        </p:nvSpPr>
        <p:spPr>
          <a:xfrm>
            <a:off x="854569" y="545432"/>
            <a:ext cx="8069298" cy="1015663"/>
          </a:xfrm>
          <a:prstGeom prst="rect">
            <a:avLst/>
          </a:prstGeom>
          <a:noFill/>
        </p:spPr>
        <p:txBody>
          <a:bodyPr wrap="square" rtlCol="0">
            <a:spAutoFit/>
          </a:bodyPr>
          <a:lstStyle/>
          <a:p>
            <a:r>
              <a:rPr lang="en-GB" sz="6000" b="1" dirty="0">
                <a:solidFill>
                  <a:schemeClr val="bg1"/>
                </a:solidFill>
              </a:rPr>
              <a:t>Expenses</a:t>
            </a:r>
            <a:endParaRPr lang="en-GB" b="1" dirty="0">
              <a:solidFill>
                <a:schemeClr val="bg1"/>
              </a:solidFill>
            </a:endParaRPr>
          </a:p>
        </p:txBody>
      </p:sp>
      <p:pic>
        <p:nvPicPr>
          <p:cNvPr id="2" name="Picture 1">
            <a:extLst>
              <a:ext uri="{FF2B5EF4-FFF2-40B4-BE49-F238E27FC236}">
                <a16:creationId xmlns:a16="http://schemas.microsoft.com/office/drawing/2014/main" id="{BB076B37-A9A7-8AF8-931F-6420148BA11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81402" y="-908847"/>
            <a:ext cx="4042754" cy="4042754"/>
          </a:xfrm>
          <a:prstGeom prst="rect">
            <a:avLst/>
          </a:prstGeom>
        </p:spPr>
      </p:pic>
    </p:spTree>
    <p:extLst>
      <p:ext uri="{BB962C8B-B14F-4D97-AF65-F5344CB8AC3E}">
        <p14:creationId xmlns:p14="http://schemas.microsoft.com/office/powerpoint/2010/main" val="41912656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A667EA-564E-E0B6-9DE2-E9D5E669AC00}"/>
            </a:ext>
          </a:extLst>
        </p:cNvPr>
        <p:cNvGrpSpPr/>
        <p:nvPr/>
      </p:nvGrpSpPr>
      <p:grpSpPr>
        <a:xfrm>
          <a:off x="0" y="0"/>
          <a:ext cx="0" cy="0"/>
          <a:chOff x="0" y="0"/>
          <a:chExt cx="0" cy="0"/>
        </a:xfrm>
      </p:grpSpPr>
      <p:sp>
        <p:nvSpPr>
          <p:cNvPr id="21" name="TextBox 20">
            <a:extLst>
              <a:ext uri="{FF2B5EF4-FFF2-40B4-BE49-F238E27FC236}">
                <a16:creationId xmlns:a16="http://schemas.microsoft.com/office/drawing/2014/main" id="{1EC3310A-5351-CA0E-DE5E-303975A5F384}"/>
              </a:ext>
            </a:extLst>
          </p:cNvPr>
          <p:cNvSpPr txBox="1"/>
          <p:nvPr/>
        </p:nvSpPr>
        <p:spPr>
          <a:xfrm>
            <a:off x="854568" y="1993899"/>
            <a:ext cx="8177137" cy="458587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0" normalizeH="0" baseline="0" noProof="0" dirty="0">
                <a:ln>
                  <a:noFill/>
                </a:ln>
                <a:solidFill>
                  <a:prstClr val="white"/>
                </a:solidFill>
                <a:effectLst/>
                <a:uLnTx/>
                <a:uFillTx/>
                <a:latin typeface="Inter"/>
                <a:ea typeface="+mn-ea"/>
                <a:cs typeface="+mn-cs"/>
              </a:rPr>
              <a:t>Lead Campaigner Campaigns Expenses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white"/>
              </a:solidFill>
              <a:effectLst/>
              <a:uLnTx/>
              <a:uFillTx/>
              <a:latin typeface="Aptos" panose="021100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0" i="0" u="none" strike="noStrike" kern="1200" cap="none" spc="0" normalizeH="0" baseline="0" noProof="0" dirty="0">
                <a:ln>
                  <a:noFill/>
                </a:ln>
                <a:solidFill>
                  <a:prstClr val="white"/>
                </a:solidFill>
                <a:effectLst/>
                <a:uLnTx/>
                <a:uFillTx/>
                <a:latin typeface="Aptos" panose="02110004020202020204"/>
                <a:ea typeface="+mn-ea"/>
                <a:cs typeface="+mn-cs"/>
              </a:rPr>
              <a:t>Lead Campaigners can claim and spend </a:t>
            </a:r>
            <a:r>
              <a:rPr kumimoji="0" lang="en-GB" sz="2800" b="1" i="0" u="none" strike="noStrike" kern="1200" cap="none" spc="0" normalizeH="0" baseline="0" noProof="0" dirty="0">
                <a:ln>
                  <a:noFill/>
                </a:ln>
                <a:solidFill>
                  <a:prstClr val="white"/>
                </a:solidFill>
                <a:effectLst/>
                <a:uLnTx/>
                <a:uFillTx/>
                <a:latin typeface="Aptos" panose="02110004020202020204"/>
                <a:ea typeface="+mn-ea"/>
                <a:cs typeface="+mn-cs"/>
              </a:rPr>
              <a:t>£60 </a:t>
            </a:r>
            <a:r>
              <a:rPr kumimoji="0" lang="en-GB" sz="2800" b="0" i="0" u="none" strike="noStrike" kern="1200" cap="none" spc="0" normalizeH="0" baseline="0" noProof="0" dirty="0">
                <a:ln>
                  <a:noFill/>
                </a:ln>
                <a:solidFill>
                  <a:prstClr val="white"/>
                </a:solidFill>
                <a:effectLst/>
                <a:uLnTx/>
                <a:uFillTx/>
                <a:latin typeface="Aptos" panose="02110004020202020204"/>
                <a:ea typeface="+mn-ea"/>
                <a:cs typeface="+mn-cs"/>
              </a:rPr>
              <a:t>of funding from HISA and spend up to </a:t>
            </a:r>
            <a:r>
              <a:rPr kumimoji="0" lang="en-GB" sz="2800" b="1" i="0" u="none" strike="noStrike" kern="1200" cap="none" spc="0" normalizeH="0" baseline="0" noProof="0" dirty="0">
                <a:ln>
                  <a:noFill/>
                </a:ln>
                <a:solidFill>
                  <a:prstClr val="white"/>
                </a:solidFill>
                <a:effectLst/>
                <a:uLnTx/>
                <a:uFillTx/>
                <a:latin typeface="Aptos" panose="02110004020202020204"/>
                <a:ea typeface="+mn-ea"/>
                <a:cs typeface="+mn-cs"/>
              </a:rPr>
              <a:t>£10 </a:t>
            </a:r>
            <a:r>
              <a:rPr kumimoji="0" lang="en-GB" sz="2800" b="0" i="0" u="none" strike="noStrike" kern="1200" cap="none" spc="0" normalizeH="0" baseline="0" noProof="0" dirty="0">
                <a:ln>
                  <a:noFill/>
                </a:ln>
                <a:solidFill>
                  <a:prstClr val="white"/>
                </a:solidFill>
                <a:effectLst/>
                <a:uLnTx/>
                <a:uFillTx/>
                <a:latin typeface="Aptos" panose="02110004020202020204"/>
                <a:ea typeface="+mn-ea"/>
                <a:cs typeface="+mn-cs"/>
              </a:rPr>
              <a:t>of their own money. (</a:t>
            </a:r>
            <a:r>
              <a:rPr kumimoji="0" lang="en-GB" sz="2800" b="1" i="0" u="none" strike="noStrike" kern="1200" cap="none" spc="0" normalizeH="0" baseline="0" noProof="0" dirty="0">
                <a:ln>
                  <a:noFill/>
                </a:ln>
                <a:solidFill>
                  <a:prstClr val="white"/>
                </a:solidFill>
                <a:effectLst/>
                <a:uLnTx/>
                <a:uFillTx/>
                <a:latin typeface="Aptos" panose="02110004020202020204"/>
                <a:ea typeface="+mn-ea"/>
                <a:cs typeface="+mn-cs"/>
              </a:rPr>
              <a:t>£70 in total</a:t>
            </a:r>
            <a:r>
              <a:rPr kumimoji="0" lang="en-GB" sz="2800" b="0" i="0" u="none" strike="noStrike" kern="1200" cap="none" spc="0" normalizeH="0" baseline="0" noProof="0" dirty="0">
                <a:ln>
                  <a:noFill/>
                </a:ln>
                <a:solidFill>
                  <a:prstClr val="white"/>
                </a:solidFill>
                <a:effectLst/>
                <a:uLnTx/>
                <a:uFillTx/>
                <a:latin typeface="Aptos" panose="02110004020202020204"/>
                <a:ea typeface="+mn-ea"/>
                <a:cs typeface="+mn-cs"/>
              </a:rPr>
              <a:t>)</a:t>
            </a:r>
          </a:p>
          <a:p>
            <a:pPr algn="l"/>
            <a:endParaRPr lang="en-GB" sz="3200" b="1" i="0" dirty="0">
              <a:solidFill>
                <a:schemeClr val="bg1"/>
              </a:solidFill>
              <a:effectLst/>
              <a:latin typeface="Inter"/>
            </a:endParaRPr>
          </a:p>
          <a:p>
            <a:pPr algn="l"/>
            <a:r>
              <a:rPr lang="en-GB" sz="3200" b="1" i="0" dirty="0">
                <a:solidFill>
                  <a:schemeClr val="bg1"/>
                </a:solidFill>
                <a:effectLst/>
                <a:latin typeface="Inter"/>
              </a:rPr>
              <a:t>Campaigner Campaigns Expenses</a:t>
            </a:r>
          </a:p>
          <a:p>
            <a:endParaRPr lang="en-GB" sz="1200" dirty="0">
              <a:solidFill>
                <a:schemeClr val="bg1"/>
              </a:solidFill>
              <a:latin typeface="Inter"/>
            </a:endParaRPr>
          </a:p>
          <a:p>
            <a:r>
              <a:rPr lang="en-GB" sz="2800" b="1" dirty="0">
                <a:solidFill>
                  <a:schemeClr val="bg1"/>
                </a:solidFill>
              </a:rPr>
              <a:t>All other campaigners </a:t>
            </a:r>
            <a:r>
              <a:rPr lang="en-GB" sz="2800" dirty="0">
                <a:solidFill>
                  <a:schemeClr val="bg1"/>
                </a:solidFill>
              </a:rPr>
              <a:t>can spend up to </a:t>
            </a:r>
            <a:r>
              <a:rPr lang="en-GB" sz="2800" b="1" dirty="0">
                <a:solidFill>
                  <a:schemeClr val="bg1"/>
                </a:solidFill>
              </a:rPr>
              <a:t>£10 </a:t>
            </a:r>
            <a:r>
              <a:rPr lang="en-GB" sz="2800" dirty="0">
                <a:solidFill>
                  <a:schemeClr val="bg1"/>
                </a:solidFill>
              </a:rPr>
              <a:t>of their own money. </a:t>
            </a:r>
          </a:p>
          <a:p>
            <a:pPr algn="l"/>
            <a:endParaRPr lang="en-GB" sz="3200" dirty="0">
              <a:solidFill>
                <a:schemeClr val="bg1"/>
              </a:solidFill>
              <a:latin typeface="Inter"/>
            </a:endParaRPr>
          </a:p>
        </p:txBody>
      </p:sp>
      <p:sp>
        <p:nvSpPr>
          <p:cNvPr id="23" name="TextBox 22">
            <a:extLst>
              <a:ext uri="{FF2B5EF4-FFF2-40B4-BE49-F238E27FC236}">
                <a16:creationId xmlns:a16="http://schemas.microsoft.com/office/drawing/2014/main" id="{39C19CB6-EECF-8C1E-1495-CA26C3436C54}"/>
              </a:ext>
            </a:extLst>
          </p:cNvPr>
          <p:cNvSpPr txBox="1"/>
          <p:nvPr/>
        </p:nvSpPr>
        <p:spPr>
          <a:xfrm>
            <a:off x="854569" y="545432"/>
            <a:ext cx="7756031" cy="1015663"/>
          </a:xfrm>
          <a:prstGeom prst="rect">
            <a:avLst/>
          </a:prstGeom>
          <a:noFill/>
        </p:spPr>
        <p:txBody>
          <a:bodyPr wrap="square" rtlCol="0">
            <a:spAutoFit/>
          </a:bodyPr>
          <a:lstStyle/>
          <a:p>
            <a:r>
              <a:rPr lang="en-GB" sz="6000" b="1" dirty="0">
                <a:solidFill>
                  <a:schemeClr val="bg1"/>
                </a:solidFill>
              </a:rPr>
              <a:t>Expenses</a:t>
            </a:r>
            <a:endParaRPr lang="en-GB" b="1" dirty="0">
              <a:solidFill>
                <a:schemeClr val="bg1"/>
              </a:solidFill>
            </a:endParaRPr>
          </a:p>
        </p:txBody>
      </p:sp>
      <p:pic>
        <p:nvPicPr>
          <p:cNvPr id="2" name="Picture 1">
            <a:extLst>
              <a:ext uri="{FF2B5EF4-FFF2-40B4-BE49-F238E27FC236}">
                <a16:creationId xmlns:a16="http://schemas.microsoft.com/office/drawing/2014/main" id="{4DA9F46A-CBEA-6CB9-1E7A-A78A8412CB1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81402" y="-908847"/>
            <a:ext cx="4042754" cy="4042754"/>
          </a:xfrm>
          <a:prstGeom prst="rect">
            <a:avLst/>
          </a:prstGeom>
        </p:spPr>
      </p:pic>
    </p:spTree>
    <p:extLst>
      <p:ext uri="{BB962C8B-B14F-4D97-AF65-F5344CB8AC3E}">
        <p14:creationId xmlns:p14="http://schemas.microsoft.com/office/powerpoint/2010/main" val="3015120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98F946-39BE-07EE-6A61-E5B5EEE05731}"/>
            </a:ext>
          </a:extLst>
        </p:cNvPr>
        <p:cNvGrpSpPr/>
        <p:nvPr/>
      </p:nvGrpSpPr>
      <p:grpSpPr>
        <a:xfrm>
          <a:off x="0" y="0"/>
          <a:ext cx="0" cy="0"/>
          <a:chOff x="0" y="0"/>
          <a:chExt cx="0" cy="0"/>
        </a:xfrm>
      </p:grpSpPr>
      <p:sp>
        <p:nvSpPr>
          <p:cNvPr id="21" name="TextBox 20">
            <a:extLst>
              <a:ext uri="{FF2B5EF4-FFF2-40B4-BE49-F238E27FC236}">
                <a16:creationId xmlns:a16="http://schemas.microsoft.com/office/drawing/2014/main" id="{C2EA29CB-0E83-900C-C93E-D121096A271F}"/>
              </a:ext>
            </a:extLst>
          </p:cNvPr>
          <p:cNvSpPr txBox="1"/>
          <p:nvPr/>
        </p:nvSpPr>
        <p:spPr>
          <a:xfrm>
            <a:off x="854567" y="1993899"/>
            <a:ext cx="9989895" cy="3908762"/>
          </a:xfrm>
          <a:prstGeom prst="rect">
            <a:avLst/>
          </a:prstGeom>
          <a:noFill/>
        </p:spPr>
        <p:txBody>
          <a:bodyPr wrap="square" rtlCol="0">
            <a:spAutoFit/>
          </a:bodyPr>
          <a:lstStyle/>
          <a:p>
            <a:pPr algn="l"/>
            <a:r>
              <a:rPr lang="en-GB" sz="3200" b="1" i="0" dirty="0">
                <a:solidFill>
                  <a:schemeClr val="bg1"/>
                </a:solidFill>
                <a:effectLst/>
                <a:latin typeface="Inter"/>
              </a:rPr>
              <a:t>Travel Expenses</a:t>
            </a:r>
          </a:p>
          <a:p>
            <a:endParaRPr lang="en-GB" sz="1200" dirty="0">
              <a:solidFill>
                <a:schemeClr val="bg1"/>
              </a:solidFill>
              <a:latin typeface="Inter"/>
            </a:endParaRPr>
          </a:p>
          <a:p>
            <a:r>
              <a:rPr lang="en-GB" sz="2800" dirty="0">
                <a:solidFill>
                  <a:schemeClr val="bg1"/>
                </a:solidFill>
              </a:rPr>
              <a:t>Lead Campaigners can claim and spend </a:t>
            </a:r>
            <a:r>
              <a:rPr lang="en-GB" sz="2800" b="1" dirty="0">
                <a:solidFill>
                  <a:schemeClr val="bg1"/>
                </a:solidFill>
              </a:rPr>
              <a:t>£75 </a:t>
            </a:r>
            <a:r>
              <a:rPr lang="en-GB" sz="2800" dirty="0">
                <a:solidFill>
                  <a:schemeClr val="bg1"/>
                </a:solidFill>
              </a:rPr>
              <a:t>of funding             from HISA on </a:t>
            </a:r>
            <a:r>
              <a:rPr lang="en-GB" sz="2800" b="1" dirty="0">
                <a:solidFill>
                  <a:schemeClr val="bg1"/>
                </a:solidFill>
              </a:rPr>
              <a:t>pre-authorised travel costs</a:t>
            </a:r>
            <a:r>
              <a:rPr lang="en-GB" sz="2800" dirty="0">
                <a:solidFill>
                  <a:schemeClr val="bg1"/>
                </a:solidFill>
              </a:rPr>
              <a:t> to campaign:</a:t>
            </a:r>
          </a:p>
          <a:p>
            <a:endParaRPr lang="en-GB" sz="2800" dirty="0">
              <a:solidFill>
                <a:schemeClr val="bg1"/>
              </a:solidFill>
            </a:endParaRPr>
          </a:p>
          <a:p>
            <a:r>
              <a:rPr lang="en-GB" sz="2800" dirty="0">
                <a:solidFill>
                  <a:schemeClr val="bg1"/>
                </a:solidFill>
              </a:rPr>
              <a:t>Lead Campaigners can also spend up to £50 of their own money on pre-authorised inter-campus travel and/ or accommodation costs to campaign.</a:t>
            </a:r>
          </a:p>
          <a:p>
            <a:endParaRPr lang="en-GB" sz="2400" dirty="0">
              <a:solidFill>
                <a:schemeClr val="bg1"/>
              </a:solidFill>
            </a:endParaRPr>
          </a:p>
          <a:p>
            <a:endParaRPr lang="en-GB" sz="1200" dirty="0">
              <a:solidFill>
                <a:schemeClr val="bg1"/>
              </a:solidFill>
            </a:endParaRPr>
          </a:p>
        </p:txBody>
      </p:sp>
      <p:sp>
        <p:nvSpPr>
          <p:cNvPr id="23" name="TextBox 22">
            <a:extLst>
              <a:ext uri="{FF2B5EF4-FFF2-40B4-BE49-F238E27FC236}">
                <a16:creationId xmlns:a16="http://schemas.microsoft.com/office/drawing/2014/main" id="{B7A30511-B996-A299-332F-8ACD597F474B}"/>
              </a:ext>
            </a:extLst>
          </p:cNvPr>
          <p:cNvSpPr txBox="1"/>
          <p:nvPr/>
        </p:nvSpPr>
        <p:spPr>
          <a:xfrm>
            <a:off x="854569" y="545432"/>
            <a:ext cx="7756031" cy="1015663"/>
          </a:xfrm>
          <a:prstGeom prst="rect">
            <a:avLst/>
          </a:prstGeom>
          <a:noFill/>
        </p:spPr>
        <p:txBody>
          <a:bodyPr wrap="square" rtlCol="0">
            <a:spAutoFit/>
          </a:bodyPr>
          <a:lstStyle/>
          <a:p>
            <a:r>
              <a:rPr lang="en-GB" sz="6000" b="1" dirty="0">
                <a:solidFill>
                  <a:schemeClr val="bg1"/>
                </a:solidFill>
              </a:rPr>
              <a:t>Expenses</a:t>
            </a:r>
            <a:endParaRPr lang="en-GB" b="1" dirty="0">
              <a:solidFill>
                <a:schemeClr val="bg1"/>
              </a:solidFill>
            </a:endParaRPr>
          </a:p>
        </p:txBody>
      </p:sp>
      <p:pic>
        <p:nvPicPr>
          <p:cNvPr id="2" name="Picture 1">
            <a:extLst>
              <a:ext uri="{FF2B5EF4-FFF2-40B4-BE49-F238E27FC236}">
                <a16:creationId xmlns:a16="http://schemas.microsoft.com/office/drawing/2014/main" id="{20B7238B-B8E0-5F9D-1836-BF9DA03B3E1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81402" y="-908847"/>
            <a:ext cx="4042754" cy="4042754"/>
          </a:xfrm>
          <a:prstGeom prst="rect">
            <a:avLst/>
          </a:prstGeom>
        </p:spPr>
      </p:pic>
    </p:spTree>
    <p:extLst>
      <p:ext uri="{BB962C8B-B14F-4D97-AF65-F5344CB8AC3E}">
        <p14:creationId xmlns:p14="http://schemas.microsoft.com/office/powerpoint/2010/main" val="23528235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149330-0007-CE24-B48A-A462CF2D1446}"/>
            </a:ext>
          </a:extLst>
        </p:cNvPr>
        <p:cNvGrpSpPr/>
        <p:nvPr/>
      </p:nvGrpSpPr>
      <p:grpSpPr>
        <a:xfrm>
          <a:off x="0" y="0"/>
          <a:ext cx="0" cy="0"/>
          <a:chOff x="0" y="0"/>
          <a:chExt cx="0" cy="0"/>
        </a:xfrm>
      </p:grpSpPr>
      <p:sp>
        <p:nvSpPr>
          <p:cNvPr id="21" name="TextBox 20">
            <a:extLst>
              <a:ext uri="{FF2B5EF4-FFF2-40B4-BE49-F238E27FC236}">
                <a16:creationId xmlns:a16="http://schemas.microsoft.com/office/drawing/2014/main" id="{01E70EE6-7921-BC02-02E0-29AD1090D7BD}"/>
              </a:ext>
            </a:extLst>
          </p:cNvPr>
          <p:cNvSpPr txBox="1"/>
          <p:nvPr/>
        </p:nvSpPr>
        <p:spPr>
          <a:xfrm>
            <a:off x="854568" y="1993899"/>
            <a:ext cx="10194432" cy="5262979"/>
          </a:xfrm>
          <a:prstGeom prst="rect">
            <a:avLst/>
          </a:prstGeom>
          <a:noFill/>
        </p:spPr>
        <p:txBody>
          <a:bodyPr wrap="square" rtlCol="0">
            <a:spAutoFit/>
          </a:bodyPr>
          <a:lstStyle/>
          <a:p>
            <a:r>
              <a:rPr lang="en-GB" sz="3200" b="1" dirty="0">
                <a:solidFill>
                  <a:schemeClr val="bg1"/>
                </a:solidFill>
              </a:rPr>
              <a:t>All campaigners </a:t>
            </a:r>
            <a:r>
              <a:rPr lang="en-GB" sz="3200" dirty="0">
                <a:solidFill>
                  <a:schemeClr val="bg1"/>
                </a:solidFill>
              </a:rPr>
              <a:t>must submit a </a:t>
            </a:r>
            <a:r>
              <a:rPr lang="en-GB" sz="3200" b="1" dirty="0">
                <a:solidFill>
                  <a:schemeClr val="bg1"/>
                </a:solidFill>
              </a:rPr>
              <a:t>Referendum      Expenses Form </a:t>
            </a:r>
            <a:r>
              <a:rPr lang="en-GB" sz="3200" dirty="0">
                <a:solidFill>
                  <a:schemeClr val="bg1"/>
                </a:solidFill>
              </a:rPr>
              <a:t>regardless of whether they </a:t>
            </a:r>
          </a:p>
          <a:p>
            <a:r>
              <a:rPr lang="en-GB" sz="3200" dirty="0">
                <a:solidFill>
                  <a:schemeClr val="bg1"/>
                </a:solidFill>
              </a:rPr>
              <a:t>have spent anything for their campaign</a:t>
            </a:r>
          </a:p>
          <a:p>
            <a:endParaRPr lang="en-GB" sz="1400" b="1" dirty="0">
              <a:solidFill>
                <a:schemeClr val="bg1"/>
              </a:solidFill>
            </a:endParaRPr>
          </a:p>
          <a:p>
            <a:pPr algn="l"/>
            <a:r>
              <a:rPr lang="en-GB" sz="2800" b="1" dirty="0">
                <a:solidFill>
                  <a:schemeClr val="bg1"/>
                </a:solidFill>
                <a:latin typeface="Inter"/>
              </a:rPr>
              <a:t>Everything you use for campaigning must be </a:t>
            </a:r>
          </a:p>
          <a:p>
            <a:pPr algn="l"/>
            <a:r>
              <a:rPr lang="en-GB" sz="2800" b="1" dirty="0">
                <a:solidFill>
                  <a:schemeClr val="bg1"/>
                </a:solidFill>
                <a:latin typeface="Inter"/>
              </a:rPr>
              <a:t>recorded on your Referendum Expenses Form.</a:t>
            </a:r>
          </a:p>
          <a:p>
            <a:pPr algn="l"/>
            <a:endParaRPr lang="en-GB" sz="1400" b="1" dirty="0">
              <a:solidFill>
                <a:schemeClr val="bg1"/>
              </a:solidFill>
              <a:latin typeface="Inter"/>
            </a:endParaRPr>
          </a:p>
          <a:p>
            <a:pPr algn="l"/>
            <a:r>
              <a:rPr lang="en-GB" sz="2800" dirty="0">
                <a:solidFill>
                  <a:schemeClr val="bg1"/>
                </a:solidFill>
                <a:latin typeface="Inter"/>
              </a:rPr>
              <a:t>Campaigners must contact the Deputy Referenda Return                Officer (DRRO) to request a cost be assigned for items,                   materials and service where a receipt or proof of purchase                   cannot be produced.</a:t>
            </a:r>
          </a:p>
          <a:p>
            <a:endParaRPr lang="en-GB" sz="1200" dirty="0">
              <a:solidFill>
                <a:schemeClr val="bg1"/>
              </a:solidFill>
              <a:latin typeface="Inter"/>
            </a:endParaRPr>
          </a:p>
          <a:p>
            <a:endParaRPr kumimoji="0" lang="en-GB" sz="32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23" name="TextBox 22">
            <a:extLst>
              <a:ext uri="{FF2B5EF4-FFF2-40B4-BE49-F238E27FC236}">
                <a16:creationId xmlns:a16="http://schemas.microsoft.com/office/drawing/2014/main" id="{BABF61C2-4D9F-6F0D-0815-BB11C1D235E8}"/>
              </a:ext>
            </a:extLst>
          </p:cNvPr>
          <p:cNvSpPr txBox="1"/>
          <p:nvPr/>
        </p:nvSpPr>
        <p:spPr>
          <a:xfrm>
            <a:off x="854569" y="545432"/>
            <a:ext cx="7756031" cy="1015663"/>
          </a:xfrm>
          <a:prstGeom prst="rect">
            <a:avLst/>
          </a:prstGeom>
          <a:noFill/>
        </p:spPr>
        <p:txBody>
          <a:bodyPr wrap="square" rtlCol="0">
            <a:spAutoFit/>
          </a:bodyPr>
          <a:lstStyle/>
          <a:p>
            <a:r>
              <a:rPr lang="en-GB" sz="6000" b="1" dirty="0">
                <a:solidFill>
                  <a:schemeClr val="bg1"/>
                </a:solidFill>
              </a:rPr>
              <a:t>Expenses</a:t>
            </a:r>
            <a:endParaRPr lang="en-GB" b="1" dirty="0">
              <a:solidFill>
                <a:schemeClr val="bg1"/>
              </a:solidFill>
            </a:endParaRPr>
          </a:p>
        </p:txBody>
      </p:sp>
      <p:pic>
        <p:nvPicPr>
          <p:cNvPr id="2" name="Picture 1">
            <a:extLst>
              <a:ext uri="{FF2B5EF4-FFF2-40B4-BE49-F238E27FC236}">
                <a16:creationId xmlns:a16="http://schemas.microsoft.com/office/drawing/2014/main" id="{1F5A4AF5-3906-411E-B211-0F9283C84D3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81402" y="-908847"/>
            <a:ext cx="4042754" cy="4042754"/>
          </a:xfrm>
          <a:prstGeom prst="rect">
            <a:avLst/>
          </a:prstGeom>
        </p:spPr>
      </p:pic>
    </p:spTree>
    <p:extLst>
      <p:ext uri="{BB962C8B-B14F-4D97-AF65-F5344CB8AC3E}">
        <p14:creationId xmlns:p14="http://schemas.microsoft.com/office/powerpoint/2010/main" val="21899347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8E0300-6E60-6804-6E93-B774D99BAE97}"/>
            </a:ext>
          </a:extLst>
        </p:cNvPr>
        <p:cNvGrpSpPr/>
        <p:nvPr/>
      </p:nvGrpSpPr>
      <p:grpSpPr>
        <a:xfrm>
          <a:off x="0" y="0"/>
          <a:ext cx="0" cy="0"/>
          <a:chOff x="0" y="0"/>
          <a:chExt cx="0" cy="0"/>
        </a:xfrm>
      </p:grpSpPr>
      <p:sp>
        <p:nvSpPr>
          <p:cNvPr id="21" name="TextBox 20">
            <a:extLst>
              <a:ext uri="{FF2B5EF4-FFF2-40B4-BE49-F238E27FC236}">
                <a16:creationId xmlns:a16="http://schemas.microsoft.com/office/drawing/2014/main" id="{D0A79A9B-42E1-1813-B483-E203A98A9907}"/>
              </a:ext>
            </a:extLst>
          </p:cNvPr>
          <p:cNvSpPr txBox="1"/>
          <p:nvPr/>
        </p:nvSpPr>
        <p:spPr>
          <a:xfrm>
            <a:off x="854568" y="1993899"/>
            <a:ext cx="10194432" cy="5047536"/>
          </a:xfrm>
          <a:prstGeom prst="rect">
            <a:avLst/>
          </a:prstGeom>
          <a:noFill/>
        </p:spPr>
        <p:txBody>
          <a:bodyPr wrap="square" rtlCol="0">
            <a:spAutoFit/>
          </a:bodyPr>
          <a:lstStyle/>
          <a:p>
            <a:r>
              <a:rPr kumimoji="0" lang="en-GB" sz="3200" b="0" i="0" u="none" strike="noStrike" kern="1200" cap="none" spc="0" normalizeH="0" baseline="0" noProof="0" dirty="0">
                <a:ln>
                  <a:noFill/>
                </a:ln>
                <a:solidFill>
                  <a:prstClr val="white"/>
                </a:solidFill>
                <a:effectLst/>
                <a:uLnTx/>
                <a:uFillTx/>
                <a:ea typeface="+mn-ea"/>
                <a:cs typeface="+mn-cs"/>
              </a:rPr>
              <a:t>Referendum Expense Forms, along with relevant </a:t>
            </a:r>
          </a:p>
          <a:p>
            <a:r>
              <a:rPr kumimoji="0" lang="en-GB" sz="3200" b="0" i="0" u="none" strike="noStrike" kern="1200" cap="none" spc="0" normalizeH="0" baseline="0" noProof="0" dirty="0">
                <a:ln>
                  <a:noFill/>
                </a:ln>
                <a:solidFill>
                  <a:prstClr val="white"/>
                </a:solidFill>
                <a:effectLst/>
                <a:uLnTx/>
                <a:uFillTx/>
                <a:ea typeface="+mn-ea"/>
                <a:cs typeface="+mn-cs"/>
              </a:rPr>
              <a:t>receipts, must be submitted to the Deputy Referenda </a:t>
            </a:r>
          </a:p>
          <a:p>
            <a:r>
              <a:rPr kumimoji="0" lang="en-GB" sz="3200" b="0" i="0" u="none" strike="noStrike" kern="1200" cap="none" spc="0" normalizeH="0" baseline="0" noProof="0" dirty="0">
                <a:ln>
                  <a:noFill/>
                </a:ln>
                <a:solidFill>
                  <a:prstClr val="white"/>
                </a:solidFill>
                <a:effectLst/>
                <a:uLnTx/>
                <a:uFillTx/>
                <a:ea typeface="+mn-ea"/>
                <a:cs typeface="+mn-cs"/>
              </a:rPr>
              <a:t>Returning Officer (DRRO) </a:t>
            </a:r>
            <a:r>
              <a:rPr kumimoji="0" lang="en-GB" sz="3200" b="1" i="0" u="none" strike="noStrike" kern="1200" cap="none" spc="0" normalizeH="0" baseline="0" noProof="0" dirty="0">
                <a:ln>
                  <a:noFill/>
                </a:ln>
                <a:solidFill>
                  <a:prstClr val="white"/>
                </a:solidFill>
                <a:effectLst/>
                <a:uLnTx/>
                <a:uFillTx/>
                <a:ea typeface="+mn-ea"/>
                <a:cs typeface="+mn-cs"/>
              </a:rPr>
              <a:t>before the close of voting </a:t>
            </a:r>
          </a:p>
          <a:p>
            <a:r>
              <a:rPr kumimoji="0" lang="en-GB" sz="3200" b="0" i="0" u="none" strike="noStrike" kern="1200" cap="none" spc="0" normalizeH="0" baseline="0" noProof="0" dirty="0">
                <a:ln>
                  <a:noFill/>
                </a:ln>
                <a:solidFill>
                  <a:prstClr val="white"/>
                </a:solidFill>
                <a:effectLst/>
                <a:uLnTx/>
                <a:uFillTx/>
                <a:ea typeface="+mn-ea"/>
                <a:cs typeface="+mn-cs"/>
              </a:rPr>
              <a:t>at 4pm, </a:t>
            </a:r>
            <a:r>
              <a:rPr lang="en-GB" sz="3200" dirty="0" err="1">
                <a:solidFill>
                  <a:prstClr val="white"/>
                </a:solidFill>
              </a:rPr>
              <a:t>Wednes</a:t>
            </a:r>
            <a:r>
              <a:rPr kumimoji="0" lang="en-GB" sz="3200" b="0" i="0" u="none" strike="noStrike" kern="1200" cap="none" spc="0" normalizeH="0" baseline="0" noProof="0" dirty="0">
                <a:ln>
                  <a:noFill/>
                </a:ln>
                <a:solidFill>
                  <a:prstClr val="white"/>
                </a:solidFill>
                <a:effectLst/>
                <a:uLnTx/>
                <a:uFillTx/>
                <a:ea typeface="+mn-ea"/>
                <a:cs typeface="+mn-cs"/>
              </a:rPr>
              <a:t>day 1</a:t>
            </a:r>
            <a:r>
              <a:rPr lang="en-GB" sz="3200" baseline="30000" dirty="0" err="1">
                <a:solidFill>
                  <a:prstClr val="white"/>
                </a:solidFill>
              </a:rPr>
              <a:t>st</a:t>
            </a:r>
            <a:r>
              <a:rPr lang="en-GB" sz="3200" baseline="30000" dirty="0">
                <a:solidFill>
                  <a:prstClr val="white"/>
                </a:solidFill>
              </a:rPr>
              <a:t> </a:t>
            </a:r>
            <a:r>
              <a:rPr kumimoji="0" lang="en-GB" sz="3200" b="0" i="0" u="none" strike="noStrike" kern="1200" cap="none" spc="0" normalizeH="0" baseline="0" noProof="0" dirty="0">
                <a:ln>
                  <a:noFill/>
                </a:ln>
                <a:solidFill>
                  <a:prstClr val="white"/>
                </a:solidFill>
                <a:effectLst/>
                <a:uLnTx/>
                <a:uFillTx/>
                <a:ea typeface="+mn-ea"/>
                <a:cs typeface="+mn-cs"/>
              </a:rPr>
              <a:t>April 2026.</a:t>
            </a:r>
          </a:p>
          <a:p>
            <a:endParaRPr lang="en-GB" sz="3200" dirty="0">
              <a:solidFill>
                <a:prstClr val="white"/>
              </a:solidFill>
            </a:endParaRPr>
          </a:p>
          <a:p>
            <a:r>
              <a:rPr lang="en-GB" sz="2800" b="1" dirty="0">
                <a:solidFill>
                  <a:schemeClr val="bg1"/>
                </a:solidFill>
              </a:rPr>
              <a:t>The Referendum Expenses Form can be found on the </a:t>
            </a:r>
          </a:p>
          <a:p>
            <a:r>
              <a:rPr lang="en-GB" sz="2800" b="1" dirty="0">
                <a:solidFill>
                  <a:schemeClr val="bg1"/>
                </a:solidFill>
              </a:rPr>
              <a:t>Campaigning Resources page on the HISA website</a:t>
            </a:r>
            <a:r>
              <a:rPr lang="en-GB" sz="2800" dirty="0">
                <a:solidFill>
                  <a:schemeClr val="bg1"/>
                </a:solidFill>
              </a:rPr>
              <a:t>.</a:t>
            </a:r>
          </a:p>
          <a:p>
            <a:endParaRPr lang="en-GB" sz="2800" dirty="0">
              <a:solidFill>
                <a:schemeClr val="bg1"/>
              </a:solidFill>
            </a:endParaRPr>
          </a:p>
          <a:p>
            <a:r>
              <a:rPr lang="en-GB" sz="2800" b="1" dirty="0">
                <a:solidFill>
                  <a:schemeClr val="bg1"/>
                </a:solidFill>
                <a:hlinkClick r:id="rId3">
                  <a:extLst>
                    <a:ext uri="{A12FA001-AC4F-418D-AE19-62706E023703}">
                      <ahyp:hlinkClr xmlns:ahyp="http://schemas.microsoft.com/office/drawing/2018/hyperlinkcolor" val="tx"/>
                    </a:ext>
                  </a:extLst>
                </a:hlinkClick>
              </a:rPr>
              <a:t>www.hisa.uhi.ac.uk/campaigningresources/</a:t>
            </a:r>
            <a:r>
              <a:rPr lang="en-GB" sz="2800" b="1" dirty="0">
                <a:solidFill>
                  <a:schemeClr val="bg1"/>
                </a:solidFill>
              </a:rPr>
              <a:t> </a:t>
            </a:r>
          </a:p>
          <a:p>
            <a:endParaRPr lang="en-GB" sz="3200" dirty="0">
              <a:solidFill>
                <a:schemeClr val="bg1"/>
              </a:solidFill>
            </a:endParaRPr>
          </a:p>
          <a:p>
            <a:pPr algn="l"/>
            <a:endParaRPr lang="en-GB" b="0" i="0" dirty="0">
              <a:solidFill>
                <a:schemeClr val="bg1"/>
              </a:solidFill>
              <a:effectLst/>
            </a:endParaRPr>
          </a:p>
        </p:txBody>
      </p:sp>
      <p:sp>
        <p:nvSpPr>
          <p:cNvPr id="23" name="TextBox 22">
            <a:extLst>
              <a:ext uri="{FF2B5EF4-FFF2-40B4-BE49-F238E27FC236}">
                <a16:creationId xmlns:a16="http://schemas.microsoft.com/office/drawing/2014/main" id="{969F80E5-0589-3304-8A99-D17AA27744D8}"/>
              </a:ext>
            </a:extLst>
          </p:cNvPr>
          <p:cNvSpPr txBox="1"/>
          <p:nvPr/>
        </p:nvSpPr>
        <p:spPr>
          <a:xfrm>
            <a:off x="854569" y="545432"/>
            <a:ext cx="8071067" cy="1015663"/>
          </a:xfrm>
          <a:prstGeom prst="rect">
            <a:avLst/>
          </a:prstGeom>
          <a:noFill/>
        </p:spPr>
        <p:txBody>
          <a:bodyPr wrap="square" rtlCol="0">
            <a:spAutoFit/>
          </a:bodyPr>
          <a:lstStyle/>
          <a:p>
            <a:r>
              <a:rPr lang="en-GB" sz="6000" b="1" dirty="0">
                <a:solidFill>
                  <a:schemeClr val="bg1"/>
                </a:solidFill>
              </a:rPr>
              <a:t>Expenses</a:t>
            </a:r>
            <a:endParaRPr lang="en-GB" b="1" dirty="0">
              <a:solidFill>
                <a:schemeClr val="bg1"/>
              </a:solidFill>
            </a:endParaRPr>
          </a:p>
        </p:txBody>
      </p:sp>
      <p:pic>
        <p:nvPicPr>
          <p:cNvPr id="2" name="Picture 1">
            <a:extLst>
              <a:ext uri="{FF2B5EF4-FFF2-40B4-BE49-F238E27FC236}">
                <a16:creationId xmlns:a16="http://schemas.microsoft.com/office/drawing/2014/main" id="{038B278C-8FCC-97EB-E6C4-48EEB6BD451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81402" y="-908847"/>
            <a:ext cx="4042754" cy="4042754"/>
          </a:xfrm>
          <a:prstGeom prst="rect">
            <a:avLst/>
          </a:prstGeom>
        </p:spPr>
      </p:pic>
    </p:spTree>
    <p:extLst>
      <p:ext uri="{BB962C8B-B14F-4D97-AF65-F5344CB8AC3E}">
        <p14:creationId xmlns:p14="http://schemas.microsoft.com/office/powerpoint/2010/main" val="1560573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2205FD-96A6-600A-CAFE-F23091341CBA}"/>
            </a:ext>
          </a:extLst>
        </p:cNvPr>
        <p:cNvGrpSpPr/>
        <p:nvPr/>
      </p:nvGrpSpPr>
      <p:grpSpPr>
        <a:xfrm>
          <a:off x="0" y="0"/>
          <a:ext cx="0" cy="0"/>
          <a:chOff x="0" y="0"/>
          <a:chExt cx="0" cy="0"/>
        </a:xfrm>
      </p:grpSpPr>
      <p:sp>
        <p:nvSpPr>
          <p:cNvPr id="21" name="TextBox 20">
            <a:extLst>
              <a:ext uri="{FF2B5EF4-FFF2-40B4-BE49-F238E27FC236}">
                <a16:creationId xmlns:a16="http://schemas.microsoft.com/office/drawing/2014/main" id="{9855F2C8-EC27-FFB1-F6D8-960A5CD68716}"/>
              </a:ext>
            </a:extLst>
          </p:cNvPr>
          <p:cNvSpPr txBox="1"/>
          <p:nvPr/>
        </p:nvSpPr>
        <p:spPr>
          <a:xfrm>
            <a:off x="854568" y="1993899"/>
            <a:ext cx="9102232" cy="4308872"/>
          </a:xfrm>
          <a:prstGeom prst="rect">
            <a:avLst/>
          </a:prstGeom>
          <a:noFill/>
        </p:spPr>
        <p:txBody>
          <a:bodyPr wrap="square" rtlCol="0">
            <a:spAutoFit/>
          </a:bodyPr>
          <a:lstStyle/>
          <a:p>
            <a:pPr algn="l"/>
            <a:r>
              <a:rPr lang="en-GB" sz="3200" b="0" i="0" dirty="0">
                <a:solidFill>
                  <a:schemeClr val="bg1"/>
                </a:solidFill>
                <a:effectLst/>
              </a:rPr>
              <a:t>Any campaigners who are found to be in </a:t>
            </a:r>
          </a:p>
          <a:p>
            <a:pPr algn="l"/>
            <a:r>
              <a:rPr lang="en-GB" sz="3200" b="0" i="0" dirty="0">
                <a:solidFill>
                  <a:schemeClr val="bg1"/>
                </a:solidFill>
                <a:effectLst/>
              </a:rPr>
              <a:t>breach of the </a:t>
            </a:r>
            <a:r>
              <a:rPr lang="en-GB" sz="3200" dirty="0">
                <a:solidFill>
                  <a:schemeClr val="bg1"/>
                </a:solidFill>
              </a:rPr>
              <a:t>r</a:t>
            </a:r>
            <a:r>
              <a:rPr lang="en-GB" sz="3200" b="0" i="0" dirty="0">
                <a:solidFill>
                  <a:schemeClr val="bg1"/>
                </a:solidFill>
                <a:effectLst/>
              </a:rPr>
              <a:t>eferendum </a:t>
            </a:r>
            <a:r>
              <a:rPr lang="en-GB" sz="3200" dirty="0">
                <a:solidFill>
                  <a:schemeClr val="bg1"/>
                </a:solidFill>
              </a:rPr>
              <a:t>r</a:t>
            </a:r>
            <a:r>
              <a:rPr lang="en-GB" sz="3200" b="0" i="0" dirty="0">
                <a:solidFill>
                  <a:schemeClr val="bg1"/>
                </a:solidFill>
                <a:effectLst/>
              </a:rPr>
              <a:t>ules will</a:t>
            </a:r>
            <a:r>
              <a:rPr lang="en-GB" sz="3200" dirty="0">
                <a:solidFill>
                  <a:schemeClr val="bg1"/>
                </a:solidFill>
              </a:rPr>
              <a:t>;</a:t>
            </a:r>
            <a:endParaRPr lang="en-GB" sz="3200" b="0" i="0" dirty="0">
              <a:solidFill>
                <a:schemeClr val="bg1"/>
              </a:solidFill>
              <a:effectLst/>
            </a:endParaRPr>
          </a:p>
          <a:p>
            <a:pPr algn="l"/>
            <a:endParaRPr lang="en-GB" b="0" i="0" dirty="0">
              <a:solidFill>
                <a:schemeClr val="bg1"/>
              </a:solidFill>
              <a:effectLst/>
            </a:endParaRPr>
          </a:p>
          <a:p>
            <a:pPr marL="457200" indent="-457200" algn="l">
              <a:buFont typeface="Wingdings" panose="05000000000000000000" pitchFamily="2" charset="2"/>
              <a:buChar char="§"/>
            </a:pPr>
            <a:r>
              <a:rPr lang="en-GB" sz="2400" b="0" i="0" dirty="0">
                <a:solidFill>
                  <a:schemeClr val="bg1"/>
                </a:solidFill>
                <a:effectLst/>
              </a:rPr>
              <a:t>In the first instance, be issued with a written warning from          the Deputy Referenda Returning Officer (DRRO).</a:t>
            </a:r>
          </a:p>
          <a:p>
            <a:pPr marL="457200" indent="-457200" algn="l">
              <a:buFont typeface="Wingdings" panose="05000000000000000000" pitchFamily="2" charset="2"/>
              <a:buChar char="§"/>
            </a:pPr>
            <a:endParaRPr lang="en-GB" sz="1200" dirty="0">
              <a:solidFill>
                <a:schemeClr val="bg1"/>
              </a:solidFill>
            </a:endParaRPr>
          </a:p>
          <a:p>
            <a:pPr marL="457200" indent="-457200" algn="l">
              <a:buFont typeface="Wingdings" panose="05000000000000000000" pitchFamily="2" charset="2"/>
              <a:buChar char="§"/>
            </a:pPr>
            <a:r>
              <a:rPr lang="en-GB" sz="2400" dirty="0">
                <a:solidFill>
                  <a:schemeClr val="bg1"/>
                </a:solidFill>
              </a:rPr>
              <a:t>In the instances where a written waring has already been issued, be issued a final written warning from the Deputy Referenda Returning Officer (DRRO).</a:t>
            </a:r>
          </a:p>
          <a:p>
            <a:pPr marL="457200" indent="-457200" algn="l">
              <a:buFont typeface="Wingdings" panose="05000000000000000000" pitchFamily="2" charset="2"/>
              <a:buChar char="§"/>
            </a:pPr>
            <a:endParaRPr lang="en-GB" sz="1200" dirty="0">
              <a:solidFill>
                <a:schemeClr val="bg1"/>
              </a:solidFill>
            </a:endParaRPr>
          </a:p>
          <a:p>
            <a:pPr marL="457200" indent="-457200" algn="l">
              <a:buFont typeface="Wingdings" panose="05000000000000000000" pitchFamily="2" charset="2"/>
              <a:buChar char="§"/>
            </a:pPr>
            <a:r>
              <a:rPr lang="en-GB" sz="2400" dirty="0">
                <a:solidFill>
                  <a:schemeClr val="bg1"/>
                </a:solidFill>
              </a:rPr>
              <a:t>In the instances where a final written warning has already been issued, be disqualified from the referendum.</a:t>
            </a:r>
            <a:endParaRPr lang="en-GB" sz="3200" dirty="0">
              <a:solidFill>
                <a:schemeClr val="bg1"/>
              </a:solidFill>
            </a:endParaRPr>
          </a:p>
        </p:txBody>
      </p:sp>
      <p:sp>
        <p:nvSpPr>
          <p:cNvPr id="23" name="TextBox 22">
            <a:extLst>
              <a:ext uri="{FF2B5EF4-FFF2-40B4-BE49-F238E27FC236}">
                <a16:creationId xmlns:a16="http://schemas.microsoft.com/office/drawing/2014/main" id="{C7F1ABD7-BB6F-D35A-E1E2-C24E4D5F165B}"/>
              </a:ext>
            </a:extLst>
          </p:cNvPr>
          <p:cNvSpPr txBox="1"/>
          <p:nvPr/>
        </p:nvSpPr>
        <p:spPr>
          <a:xfrm>
            <a:off x="854569" y="545432"/>
            <a:ext cx="7756031" cy="1015663"/>
          </a:xfrm>
          <a:prstGeom prst="rect">
            <a:avLst/>
          </a:prstGeom>
          <a:noFill/>
        </p:spPr>
        <p:txBody>
          <a:bodyPr wrap="square" rtlCol="0">
            <a:spAutoFit/>
          </a:bodyPr>
          <a:lstStyle/>
          <a:p>
            <a:r>
              <a:rPr lang="en-GB" sz="6000" b="1" dirty="0">
                <a:solidFill>
                  <a:schemeClr val="bg1"/>
                </a:solidFill>
              </a:rPr>
              <a:t>Written Warnings</a:t>
            </a:r>
            <a:endParaRPr lang="en-GB" b="1" dirty="0">
              <a:solidFill>
                <a:schemeClr val="bg1"/>
              </a:solidFill>
            </a:endParaRPr>
          </a:p>
        </p:txBody>
      </p:sp>
      <p:pic>
        <p:nvPicPr>
          <p:cNvPr id="2" name="Picture 1">
            <a:extLst>
              <a:ext uri="{FF2B5EF4-FFF2-40B4-BE49-F238E27FC236}">
                <a16:creationId xmlns:a16="http://schemas.microsoft.com/office/drawing/2014/main" id="{3439F58E-6E56-E42D-FF36-347FD8EC3AE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81402" y="-908847"/>
            <a:ext cx="4042754" cy="4042754"/>
          </a:xfrm>
          <a:prstGeom prst="rect">
            <a:avLst/>
          </a:prstGeom>
        </p:spPr>
      </p:pic>
    </p:spTree>
    <p:extLst>
      <p:ext uri="{BB962C8B-B14F-4D97-AF65-F5344CB8AC3E}">
        <p14:creationId xmlns:p14="http://schemas.microsoft.com/office/powerpoint/2010/main" val="40575008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28EB46-E264-38DB-5B17-71C8557C2D31}"/>
            </a:ext>
          </a:extLst>
        </p:cNvPr>
        <p:cNvGrpSpPr/>
        <p:nvPr/>
      </p:nvGrpSpPr>
      <p:grpSpPr>
        <a:xfrm>
          <a:off x="0" y="0"/>
          <a:ext cx="0" cy="0"/>
          <a:chOff x="0" y="0"/>
          <a:chExt cx="0" cy="0"/>
        </a:xfrm>
      </p:grpSpPr>
      <p:sp>
        <p:nvSpPr>
          <p:cNvPr id="23" name="TextBox 22">
            <a:extLst>
              <a:ext uri="{FF2B5EF4-FFF2-40B4-BE49-F238E27FC236}">
                <a16:creationId xmlns:a16="http://schemas.microsoft.com/office/drawing/2014/main" id="{8C1C5ECE-C48F-4917-D32E-D4E9D751E6B5}"/>
              </a:ext>
            </a:extLst>
          </p:cNvPr>
          <p:cNvSpPr txBox="1"/>
          <p:nvPr/>
        </p:nvSpPr>
        <p:spPr>
          <a:xfrm>
            <a:off x="854569" y="545432"/>
            <a:ext cx="6492715" cy="1015663"/>
          </a:xfrm>
          <a:prstGeom prst="rect">
            <a:avLst/>
          </a:prstGeom>
          <a:noFill/>
        </p:spPr>
        <p:txBody>
          <a:bodyPr wrap="square" rtlCol="0">
            <a:spAutoFit/>
          </a:bodyPr>
          <a:lstStyle/>
          <a:p>
            <a:r>
              <a:rPr lang="en-GB" sz="6000" b="1" dirty="0">
                <a:solidFill>
                  <a:schemeClr val="bg1"/>
                </a:solidFill>
              </a:rPr>
              <a:t>Welcome!</a:t>
            </a:r>
            <a:endParaRPr lang="en-GB" b="1" dirty="0">
              <a:solidFill>
                <a:schemeClr val="bg1"/>
              </a:solidFill>
            </a:endParaRPr>
          </a:p>
        </p:txBody>
      </p:sp>
      <p:sp>
        <p:nvSpPr>
          <p:cNvPr id="4" name="TextBox 3">
            <a:extLst>
              <a:ext uri="{FF2B5EF4-FFF2-40B4-BE49-F238E27FC236}">
                <a16:creationId xmlns:a16="http://schemas.microsoft.com/office/drawing/2014/main" id="{51A7EFB0-4B3A-0AB0-39F1-1943D721F917}"/>
              </a:ext>
            </a:extLst>
          </p:cNvPr>
          <p:cNvSpPr txBox="1"/>
          <p:nvPr/>
        </p:nvSpPr>
        <p:spPr>
          <a:xfrm>
            <a:off x="854569" y="1985845"/>
            <a:ext cx="9604884" cy="3754874"/>
          </a:xfrm>
          <a:prstGeom prst="rect">
            <a:avLst/>
          </a:prstGeom>
          <a:noFill/>
        </p:spPr>
        <p:txBody>
          <a:bodyPr wrap="square" rtlCol="0">
            <a:spAutoFit/>
          </a:bodyPr>
          <a:lstStyle/>
          <a:p>
            <a:endParaRPr lang="en-GB" sz="3600" b="1" dirty="0">
              <a:solidFill>
                <a:schemeClr val="bg1"/>
              </a:solidFill>
            </a:endParaRPr>
          </a:p>
          <a:p>
            <a:r>
              <a:rPr lang="en-GB" sz="3200" b="1" dirty="0">
                <a:solidFill>
                  <a:schemeClr val="bg1"/>
                </a:solidFill>
              </a:rPr>
              <a:t>In this briefing we will be covering the…</a:t>
            </a:r>
          </a:p>
          <a:p>
            <a:endParaRPr lang="en-GB" sz="2000" b="1" dirty="0">
              <a:solidFill>
                <a:schemeClr val="bg1"/>
              </a:solidFill>
            </a:endParaRPr>
          </a:p>
          <a:p>
            <a:pPr marL="571500" indent="-571500">
              <a:buFontTx/>
              <a:buChar char="-"/>
            </a:pPr>
            <a:r>
              <a:rPr lang="en-GB" sz="3200" dirty="0">
                <a:solidFill>
                  <a:schemeClr val="bg1"/>
                </a:solidFill>
              </a:rPr>
              <a:t>Referendum Rules</a:t>
            </a:r>
          </a:p>
          <a:p>
            <a:pPr marL="571500" indent="-571500">
              <a:buFontTx/>
              <a:buChar char="-"/>
            </a:pPr>
            <a:endParaRPr lang="en-GB" dirty="0">
              <a:solidFill>
                <a:schemeClr val="bg1"/>
              </a:solidFill>
            </a:endParaRPr>
          </a:p>
          <a:p>
            <a:pPr marL="571500" indent="-571500">
              <a:buFontTx/>
              <a:buChar char="-"/>
            </a:pPr>
            <a:r>
              <a:rPr lang="en-GB" sz="3200" dirty="0">
                <a:solidFill>
                  <a:schemeClr val="bg1"/>
                </a:solidFill>
              </a:rPr>
              <a:t>Voting Process</a:t>
            </a:r>
          </a:p>
          <a:p>
            <a:pPr marL="571500" indent="-571500">
              <a:buFontTx/>
              <a:buChar char="-"/>
            </a:pPr>
            <a:endParaRPr lang="en-GB" dirty="0">
              <a:solidFill>
                <a:schemeClr val="bg1"/>
              </a:solidFill>
            </a:endParaRPr>
          </a:p>
          <a:p>
            <a:pPr marL="571500" indent="-571500">
              <a:buFontTx/>
              <a:buChar char="-"/>
            </a:pPr>
            <a:r>
              <a:rPr lang="en-GB" sz="3200" dirty="0">
                <a:solidFill>
                  <a:schemeClr val="bg1"/>
                </a:solidFill>
              </a:rPr>
              <a:t>Dates &amp; Deadlines</a:t>
            </a:r>
          </a:p>
          <a:p>
            <a:endParaRPr lang="en-GB" dirty="0">
              <a:solidFill>
                <a:schemeClr val="bg1"/>
              </a:solidFill>
            </a:endParaRPr>
          </a:p>
        </p:txBody>
      </p:sp>
      <p:pic>
        <p:nvPicPr>
          <p:cNvPr id="3" name="Picture 2">
            <a:extLst>
              <a:ext uri="{FF2B5EF4-FFF2-40B4-BE49-F238E27FC236}">
                <a16:creationId xmlns:a16="http://schemas.microsoft.com/office/drawing/2014/main" id="{2C2C8873-1956-DED7-33FE-88DE938CF97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81402" y="-908847"/>
            <a:ext cx="4042754" cy="4042754"/>
          </a:xfrm>
          <a:prstGeom prst="rect">
            <a:avLst/>
          </a:prstGeom>
        </p:spPr>
      </p:pic>
    </p:spTree>
    <p:extLst>
      <p:ext uri="{BB962C8B-B14F-4D97-AF65-F5344CB8AC3E}">
        <p14:creationId xmlns:p14="http://schemas.microsoft.com/office/powerpoint/2010/main" val="22623928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5BE1E2-346C-2B70-043D-DC1A3E96D90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787C458-8E11-1784-B8A9-A8E80D695140}"/>
              </a:ext>
            </a:extLst>
          </p:cNvPr>
          <p:cNvSpPr txBox="1"/>
          <p:nvPr/>
        </p:nvSpPr>
        <p:spPr>
          <a:xfrm>
            <a:off x="-2" y="3033991"/>
            <a:ext cx="12187066" cy="1323439"/>
          </a:xfrm>
          <a:prstGeom prst="rect">
            <a:avLst/>
          </a:prstGeom>
          <a:noFill/>
        </p:spPr>
        <p:txBody>
          <a:bodyPr wrap="square" rtlCol="0">
            <a:spAutoFit/>
          </a:bodyPr>
          <a:lstStyle/>
          <a:p>
            <a:pPr algn="ctr"/>
            <a:r>
              <a:rPr lang="en-GB" sz="8000" b="1" dirty="0">
                <a:solidFill>
                  <a:schemeClr val="bg1"/>
                </a:solidFill>
              </a:rPr>
              <a:t>Any Questions?</a:t>
            </a:r>
          </a:p>
        </p:txBody>
      </p:sp>
      <p:pic>
        <p:nvPicPr>
          <p:cNvPr id="3" name="Picture 2">
            <a:extLst>
              <a:ext uri="{FF2B5EF4-FFF2-40B4-BE49-F238E27FC236}">
                <a16:creationId xmlns:a16="http://schemas.microsoft.com/office/drawing/2014/main" id="{214FAE1B-E6C2-BF8B-45FF-6E7AEE0ABCF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81402" y="-908847"/>
            <a:ext cx="4042754" cy="4042754"/>
          </a:xfrm>
          <a:prstGeom prst="rect">
            <a:avLst/>
          </a:prstGeom>
        </p:spPr>
      </p:pic>
    </p:spTree>
    <p:extLst>
      <p:ext uri="{BB962C8B-B14F-4D97-AF65-F5344CB8AC3E}">
        <p14:creationId xmlns:p14="http://schemas.microsoft.com/office/powerpoint/2010/main" val="23278398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CF620F-3D14-E967-1D89-52E883EABA89}"/>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9A047A3D-CAC9-3C2F-27D2-460D209E510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81402" y="-908847"/>
            <a:ext cx="4042754" cy="4042754"/>
          </a:xfrm>
          <a:prstGeom prst="rect">
            <a:avLst/>
          </a:prstGeom>
        </p:spPr>
      </p:pic>
      <p:sp>
        <p:nvSpPr>
          <p:cNvPr id="6" name="TextBox 5">
            <a:extLst>
              <a:ext uri="{FF2B5EF4-FFF2-40B4-BE49-F238E27FC236}">
                <a16:creationId xmlns:a16="http://schemas.microsoft.com/office/drawing/2014/main" id="{AFCB5401-97AC-E74B-FDD1-626DDEF59BE8}"/>
              </a:ext>
            </a:extLst>
          </p:cNvPr>
          <p:cNvSpPr txBox="1"/>
          <p:nvPr/>
        </p:nvSpPr>
        <p:spPr>
          <a:xfrm>
            <a:off x="-2" y="3033991"/>
            <a:ext cx="12187066" cy="1323439"/>
          </a:xfrm>
          <a:prstGeom prst="rect">
            <a:avLst/>
          </a:prstGeom>
          <a:noFill/>
        </p:spPr>
        <p:txBody>
          <a:bodyPr wrap="square" rtlCol="0">
            <a:spAutoFit/>
          </a:bodyPr>
          <a:lstStyle/>
          <a:p>
            <a:pPr algn="ctr"/>
            <a:r>
              <a:rPr lang="en-GB" sz="8000" b="1" dirty="0">
                <a:solidFill>
                  <a:schemeClr val="bg1"/>
                </a:solidFill>
              </a:rPr>
              <a:t>The Voting Process</a:t>
            </a:r>
          </a:p>
        </p:txBody>
      </p:sp>
    </p:spTree>
    <p:extLst>
      <p:ext uri="{BB962C8B-B14F-4D97-AF65-F5344CB8AC3E}">
        <p14:creationId xmlns:p14="http://schemas.microsoft.com/office/powerpoint/2010/main" val="11207297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F132C3-F262-37BF-1A6A-5625605C3092}"/>
            </a:ext>
          </a:extLst>
        </p:cNvPr>
        <p:cNvGrpSpPr/>
        <p:nvPr/>
      </p:nvGrpSpPr>
      <p:grpSpPr>
        <a:xfrm>
          <a:off x="0" y="0"/>
          <a:ext cx="0" cy="0"/>
          <a:chOff x="0" y="0"/>
          <a:chExt cx="0" cy="0"/>
        </a:xfrm>
      </p:grpSpPr>
      <p:sp>
        <p:nvSpPr>
          <p:cNvPr id="21" name="TextBox 20">
            <a:extLst>
              <a:ext uri="{FF2B5EF4-FFF2-40B4-BE49-F238E27FC236}">
                <a16:creationId xmlns:a16="http://schemas.microsoft.com/office/drawing/2014/main" id="{4443E997-39F6-C72B-4CA9-8B52EDAC67C0}"/>
              </a:ext>
            </a:extLst>
          </p:cNvPr>
          <p:cNvSpPr txBox="1"/>
          <p:nvPr/>
        </p:nvSpPr>
        <p:spPr>
          <a:xfrm>
            <a:off x="854568" y="1993899"/>
            <a:ext cx="10194432" cy="4801314"/>
          </a:xfrm>
          <a:prstGeom prst="rect">
            <a:avLst/>
          </a:prstGeom>
          <a:noFill/>
        </p:spPr>
        <p:txBody>
          <a:bodyPr wrap="square" rtlCol="0">
            <a:spAutoFit/>
          </a:bodyPr>
          <a:lstStyle/>
          <a:p>
            <a:r>
              <a:rPr lang="en-GB" sz="3200" dirty="0">
                <a:solidFill>
                  <a:schemeClr val="bg1"/>
                </a:solidFill>
              </a:rPr>
              <a:t>Voting Opens: </a:t>
            </a:r>
            <a:r>
              <a:rPr lang="en-GB" sz="3200" b="1" dirty="0">
                <a:solidFill>
                  <a:schemeClr val="bg1"/>
                </a:solidFill>
              </a:rPr>
              <a:t>Monday 30</a:t>
            </a:r>
            <a:r>
              <a:rPr lang="en-GB" sz="3200" b="1" baseline="30000" dirty="0">
                <a:solidFill>
                  <a:schemeClr val="bg1"/>
                </a:solidFill>
              </a:rPr>
              <a:t>th</a:t>
            </a:r>
            <a:r>
              <a:rPr lang="en-GB" sz="3200" b="1" dirty="0">
                <a:solidFill>
                  <a:schemeClr val="bg1"/>
                </a:solidFill>
              </a:rPr>
              <a:t> March @ 10am</a:t>
            </a:r>
          </a:p>
          <a:p>
            <a:endParaRPr lang="en-GB" sz="1000" dirty="0">
              <a:solidFill>
                <a:schemeClr val="bg1"/>
              </a:solidFill>
            </a:endParaRPr>
          </a:p>
          <a:p>
            <a:r>
              <a:rPr lang="en-GB" sz="3200" dirty="0">
                <a:solidFill>
                  <a:schemeClr val="bg1"/>
                </a:solidFill>
              </a:rPr>
              <a:t>Voting Closes: </a:t>
            </a:r>
            <a:r>
              <a:rPr lang="en-GB" sz="3200" b="1" dirty="0">
                <a:solidFill>
                  <a:schemeClr val="bg1"/>
                </a:solidFill>
              </a:rPr>
              <a:t>Wednesday 1</a:t>
            </a:r>
            <a:r>
              <a:rPr lang="en-GB" sz="3200" b="1" baseline="30000" dirty="0">
                <a:solidFill>
                  <a:schemeClr val="bg1"/>
                </a:solidFill>
              </a:rPr>
              <a:t>st</a:t>
            </a:r>
            <a:r>
              <a:rPr lang="en-GB" sz="3200" b="1" dirty="0">
                <a:solidFill>
                  <a:schemeClr val="bg1"/>
                </a:solidFill>
              </a:rPr>
              <a:t> April @ 4pm</a:t>
            </a:r>
          </a:p>
          <a:p>
            <a:endParaRPr lang="en-GB" sz="2800" dirty="0">
              <a:solidFill>
                <a:schemeClr val="bg1"/>
              </a:solidFill>
            </a:endParaRPr>
          </a:p>
          <a:p>
            <a:r>
              <a:rPr lang="en-GB" sz="2800" dirty="0">
                <a:solidFill>
                  <a:schemeClr val="bg1"/>
                </a:solidFill>
              </a:rPr>
              <a:t>Voting in HISA’s referendums is done </a:t>
            </a:r>
            <a:r>
              <a:rPr lang="en-GB" sz="2800" b="1" dirty="0">
                <a:solidFill>
                  <a:schemeClr val="bg1"/>
                </a:solidFill>
              </a:rPr>
              <a:t>online</a:t>
            </a:r>
            <a:r>
              <a:rPr lang="en-GB" sz="2800" dirty="0">
                <a:solidFill>
                  <a:schemeClr val="bg1"/>
                </a:solidFill>
              </a:rPr>
              <a:t>, </a:t>
            </a:r>
          </a:p>
          <a:p>
            <a:r>
              <a:rPr lang="en-GB" sz="2800" dirty="0">
                <a:solidFill>
                  <a:schemeClr val="bg1"/>
                </a:solidFill>
              </a:rPr>
              <a:t>which means voting is accessible from any</a:t>
            </a:r>
          </a:p>
          <a:p>
            <a:r>
              <a:rPr lang="en-GB" sz="2800" b="1" dirty="0">
                <a:solidFill>
                  <a:schemeClr val="bg1"/>
                </a:solidFill>
              </a:rPr>
              <a:t>computer</a:t>
            </a:r>
            <a:r>
              <a:rPr lang="en-GB" sz="2800" dirty="0">
                <a:solidFill>
                  <a:schemeClr val="bg1"/>
                </a:solidFill>
              </a:rPr>
              <a:t> or </a:t>
            </a:r>
            <a:r>
              <a:rPr lang="en-GB" sz="2800" b="1" dirty="0">
                <a:solidFill>
                  <a:schemeClr val="bg1"/>
                </a:solidFill>
              </a:rPr>
              <a:t>smart device</a:t>
            </a:r>
            <a:r>
              <a:rPr lang="en-GB" sz="2800" dirty="0">
                <a:solidFill>
                  <a:schemeClr val="bg1"/>
                </a:solidFill>
              </a:rPr>
              <a:t> with an internet </a:t>
            </a:r>
          </a:p>
          <a:p>
            <a:r>
              <a:rPr lang="en-GB" sz="2800" dirty="0">
                <a:solidFill>
                  <a:schemeClr val="bg1"/>
                </a:solidFill>
              </a:rPr>
              <a:t>browser, at any point during the voting period.</a:t>
            </a:r>
          </a:p>
          <a:p>
            <a:endParaRPr lang="en-GB" b="1" dirty="0">
              <a:solidFill>
                <a:schemeClr val="bg1"/>
              </a:solidFill>
            </a:endParaRPr>
          </a:p>
          <a:p>
            <a:r>
              <a:rPr lang="en-GB" sz="2800" dirty="0">
                <a:solidFill>
                  <a:schemeClr val="bg1"/>
                </a:solidFill>
              </a:rPr>
              <a:t>Students can vote @ </a:t>
            </a:r>
            <a:r>
              <a:rPr lang="en-GB" sz="2800" b="1" dirty="0">
                <a:solidFill>
                  <a:schemeClr val="bg1"/>
                </a:solidFill>
              </a:rPr>
              <a:t>www.hisa.uhi.ac.uk/vote</a:t>
            </a:r>
          </a:p>
          <a:p>
            <a:r>
              <a:rPr lang="en-GB" sz="2800" dirty="0">
                <a:solidFill>
                  <a:schemeClr val="bg1"/>
                </a:solidFill>
              </a:rPr>
              <a:t>by signing in with their </a:t>
            </a:r>
            <a:r>
              <a:rPr lang="en-GB" sz="2800" b="1" dirty="0">
                <a:solidFill>
                  <a:schemeClr val="bg1"/>
                </a:solidFill>
              </a:rPr>
              <a:t>UHI log on details</a:t>
            </a:r>
            <a:r>
              <a:rPr lang="en-GB" sz="2800" dirty="0">
                <a:solidFill>
                  <a:schemeClr val="bg1"/>
                </a:solidFill>
              </a:rPr>
              <a:t>. </a:t>
            </a:r>
          </a:p>
          <a:p>
            <a:pPr algn="l"/>
            <a:endParaRPr lang="en-GB" b="0" i="0" dirty="0">
              <a:solidFill>
                <a:schemeClr val="bg1"/>
              </a:solidFill>
              <a:effectLst/>
            </a:endParaRPr>
          </a:p>
        </p:txBody>
      </p:sp>
      <p:sp>
        <p:nvSpPr>
          <p:cNvPr id="23" name="TextBox 22">
            <a:extLst>
              <a:ext uri="{FF2B5EF4-FFF2-40B4-BE49-F238E27FC236}">
                <a16:creationId xmlns:a16="http://schemas.microsoft.com/office/drawing/2014/main" id="{EA98BE1E-2224-210E-D86A-F617002FEEAD}"/>
              </a:ext>
            </a:extLst>
          </p:cNvPr>
          <p:cNvSpPr txBox="1"/>
          <p:nvPr/>
        </p:nvSpPr>
        <p:spPr>
          <a:xfrm>
            <a:off x="854569" y="545432"/>
            <a:ext cx="7756031" cy="1015663"/>
          </a:xfrm>
          <a:prstGeom prst="rect">
            <a:avLst/>
          </a:prstGeom>
          <a:noFill/>
        </p:spPr>
        <p:txBody>
          <a:bodyPr wrap="square" rtlCol="0">
            <a:spAutoFit/>
          </a:bodyPr>
          <a:lstStyle/>
          <a:p>
            <a:r>
              <a:rPr lang="en-GB" sz="6000" b="1" dirty="0">
                <a:solidFill>
                  <a:schemeClr val="bg1"/>
                </a:solidFill>
              </a:rPr>
              <a:t>Voting Process</a:t>
            </a:r>
            <a:endParaRPr lang="en-GB" b="1" dirty="0">
              <a:solidFill>
                <a:schemeClr val="bg1"/>
              </a:solidFill>
            </a:endParaRPr>
          </a:p>
        </p:txBody>
      </p:sp>
      <p:pic>
        <p:nvPicPr>
          <p:cNvPr id="2" name="Picture 1">
            <a:extLst>
              <a:ext uri="{FF2B5EF4-FFF2-40B4-BE49-F238E27FC236}">
                <a16:creationId xmlns:a16="http://schemas.microsoft.com/office/drawing/2014/main" id="{3BF4105B-0613-BFD6-7793-51F8259632A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81402" y="-908847"/>
            <a:ext cx="4042754" cy="4042754"/>
          </a:xfrm>
          <a:prstGeom prst="rect">
            <a:avLst/>
          </a:prstGeom>
        </p:spPr>
      </p:pic>
    </p:spTree>
    <p:extLst>
      <p:ext uri="{BB962C8B-B14F-4D97-AF65-F5344CB8AC3E}">
        <p14:creationId xmlns:p14="http://schemas.microsoft.com/office/powerpoint/2010/main" val="19316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589BC5-6BD5-2F1A-7386-C2296AC3978A}"/>
            </a:ext>
          </a:extLst>
        </p:cNvPr>
        <p:cNvGrpSpPr/>
        <p:nvPr/>
      </p:nvGrpSpPr>
      <p:grpSpPr>
        <a:xfrm>
          <a:off x="0" y="0"/>
          <a:ext cx="0" cy="0"/>
          <a:chOff x="0" y="0"/>
          <a:chExt cx="0" cy="0"/>
        </a:xfrm>
      </p:grpSpPr>
      <p:sp>
        <p:nvSpPr>
          <p:cNvPr id="21" name="TextBox 20">
            <a:extLst>
              <a:ext uri="{FF2B5EF4-FFF2-40B4-BE49-F238E27FC236}">
                <a16:creationId xmlns:a16="http://schemas.microsoft.com/office/drawing/2014/main" id="{8B1D2959-FC31-194D-7AB0-28A727D5DE04}"/>
              </a:ext>
            </a:extLst>
          </p:cNvPr>
          <p:cNvSpPr txBox="1"/>
          <p:nvPr/>
        </p:nvSpPr>
        <p:spPr>
          <a:xfrm>
            <a:off x="854568" y="1993899"/>
            <a:ext cx="10194432" cy="3570208"/>
          </a:xfrm>
          <a:prstGeom prst="rect">
            <a:avLst/>
          </a:prstGeom>
          <a:noFill/>
        </p:spPr>
        <p:txBody>
          <a:bodyPr wrap="square" rtlCol="0">
            <a:spAutoFit/>
          </a:bodyPr>
          <a:lstStyle/>
          <a:p>
            <a:r>
              <a:rPr lang="en-GB" sz="3200" dirty="0">
                <a:solidFill>
                  <a:schemeClr val="bg1"/>
                </a:solidFill>
              </a:rPr>
              <a:t>HISA is currently planning  to operate on campus        </a:t>
            </a:r>
            <a:r>
              <a:rPr lang="en-GB" sz="3200" b="1" dirty="0">
                <a:solidFill>
                  <a:schemeClr val="bg1"/>
                </a:solidFill>
              </a:rPr>
              <a:t>Polling Stations</a:t>
            </a:r>
            <a:r>
              <a:rPr lang="en-GB" sz="3200" dirty="0">
                <a:solidFill>
                  <a:schemeClr val="bg1"/>
                </a:solidFill>
              </a:rPr>
              <a:t> at the following locations during             the voting period:</a:t>
            </a:r>
          </a:p>
          <a:p>
            <a:endParaRPr lang="en-GB" b="1" dirty="0">
              <a:solidFill>
                <a:schemeClr val="bg1"/>
              </a:solidFill>
            </a:endParaRPr>
          </a:p>
          <a:p>
            <a:pPr marL="457200" indent="-457200">
              <a:buFont typeface="Wingdings" panose="05000000000000000000" pitchFamily="2" charset="2"/>
              <a:buChar char="§"/>
            </a:pPr>
            <a:r>
              <a:rPr lang="en-GB" sz="2800" b="1" dirty="0">
                <a:solidFill>
                  <a:schemeClr val="bg1"/>
                </a:solidFill>
              </a:rPr>
              <a:t>Inverness Campus </a:t>
            </a:r>
            <a:r>
              <a:rPr lang="en-GB" sz="2800" dirty="0">
                <a:solidFill>
                  <a:schemeClr val="bg1"/>
                </a:solidFill>
              </a:rPr>
              <a:t>(UHI Inverness)</a:t>
            </a:r>
          </a:p>
          <a:p>
            <a:pPr marL="457200" indent="-457200">
              <a:buFont typeface="Wingdings" panose="05000000000000000000" pitchFamily="2" charset="2"/>
              <a:buChar char="§"/>
            </a:pPr>
            <a:endParaRPr lang="en-GB" sz="1400" b="1" dirty="0">
              <a:solidFill>
                <a:schemeClr val="bg1"/>
              </a:solidFill>
            </a:endParaRPr>
          </a:p>
          <a:p>
            <a:pPr marL="457200" indent="-457200">
              <a:buFont typeface="Wingdings" panose="05000000000000000000" pitchFamily="2" charset="2"/>
              <a:buChar char="§"/>
            </a:pPr>
            <a:r>
              <a:rPr lang="en-GB" sz="2800" b="1" dirty="0">
                <a:solidFill>
                  <a:schemeClr val="bg1"/>
                </a:solidFill>
              </a:rPr>
              <a:t>Moray Street Campus </a:t>
            </a:r>
            <a:r>
              <a:rPr lang="en-GB" sz="2800" dirty="0">
                <a:solidFill>
                  <a:schemeClr val="bg1"/>
                </a:solidFill>
              </a:rPr>
              <a:t>(UHI Moray)</a:t>
            </a:r>
          </a:p>
          <a:p>
            <a:pPr marL="457200" indent="-457200">
              <a:buFont typeface="Wingdings" panose="05000000000000000000" pitchFamily="2" charset="2"/>
              <a:buChar char="§"/>
            </a:pPr>
            <a:endParaRPr lang="en-GB" sz="1400" b="1" dirty="0">
              <a:solidFill>
                <a:schemeClr val="bg1"/>
              </a:solidFill>
            </a:endParaRPr>
          </a:p>
          <a:p>
            <a:pPr marL="457200" indent="-457200">
              <a:buFont typeface="Wingdings" panose="05000000000000000000" pitchFamily="2" charset="2"/>
              <a:buChar char="§"/>
            </a:pPr>
            <a:r>
              <a:rPr lang="en-GB" sz="2800" b="1" dirty="0">
                <a:solidFill>
                  <a:schemeClr val="bg1"/>
                </a:solidFill>
              </a:rPr>
              <a:t>Perth Campus </a:t>
            </a:r>
            <a:r>
              <a:rPr lang="en-GB" sz="2800" dirty="0">
                <a:solidFill>
                  <a:schemeClr val="bg1"/>
                </a:solidFill>
              </a:rPr>
              <a:t>(UHI Perth)</a:t>
            </a:r>
          </a:p>
        </p:txBody>
      </p:sp>
      <p:sp>
        <p:nvSpPr>
          <p:cNvPr id="23" name="TextBox 22">
            <a:extLst>
              <a:ext uri="{FF2B5EF4-FFF2-40B4-BE49-F238E27FC236}">
                <a16:creationId xmlns:a16="http://schemas.microsoft.com/office/drawing/2014/main" id="{C8B777BC-E630-4A19-3682-F167D6F717F0}"/>
              </a:ext>
            </a:extLst>
          </p:cNvPr>
          <p:cNvSpPr txBox="1"/>
          <p:nvPr/>
        </p:nvSpPr>
        <p:spPr>
          <a:xfrm>
            <a:off x="854569" y="545432"/>
            <a:ext cx="7756031" cy="1015663"/>
          </a:xfrm>
          <a:prstGeom prst="rect">
            <a:avLst/>
          </a:prstGeom>
          <a:noFill/>
        </p:spPr>
        <p:txBody>
          <a:bodyPr wrap="square" rtlCol="0">
            <a:spAutoFit/>
          </a:bodyPr>
          <a:lstStyle/>
          <a:p>
            <a:r>
              <a:rPr lang="en-GB" sz="6000" b="1" dirty="0">
                <a:solidFill>
                  <a:schemeClr val="bg1"/>
                </a:solidFill>
              </a:rPr>
              <a:t>Polling Stations</a:t>
            </a:r>
            <a:endParaRPr lang="en-GB" b="1" dirty="0">
              <a:solidFill>
                <a:schemeClr val="bg1"/>
              </a:solidFill>
            </a:endParaRPr>
          </a:p>
        </p:txBody>
      </p:sp>
      <p:pic>
        <p:nvPicPr>
          <p:cNvPr id="2" name="Picture 1">
            <a:extLst>
              <a:ext uri="{FF2B5EF4-FFF2-40B4-BE49-F238E27FC236}">
                <a16:creationId xmlns:a16="http://schemas.microsoft.com/office/drawing/2014/main" id="{FB1575C0-C0C4-6119-6F16-3174BFF9F75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81402" y="-908847"/>
            <a:ext cx="4042754" cy="4042754"/>
          </a:xfrm>
          <a:prstGeom prst="rect">
            <a:avLst/>
          </a:prstGeom>
        </p:spPr>
      </p:pic>
    </p:spTree>
    <p:extLst>
      <p:ext uri="{BB962C8B-B14F-4D97-AF65-F5344CB8AC3E}">
        <p14:creationId xmlns:p14="http://schemas.microsoft.com/office/powerpoint/2010/main" val="16218618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07A642-E2BE-812A-E5CD-869AAAB81EE2}"/>
            </a:ext>
          </a:extLst>
        </p:cNvPr>
        <p:cNvGrpSpPr/>
        <p:nvPr/>
      </p:nvGrpSpPr>
      <p:grpSpPr>
        <a:xfrm>
          <a:off x="0" y="0"/>
          <a:ext cx="0" cy="0"/>
          <a:chOff x="0" y="0"/>
          <a:chExt cx="0" cy="0"/>
        </a:xfrm>
      </p:grpSpPr>
      <p:sp>
        <p:nvSpPr>
          <p:cNvPr id="21" name="TextBox 20">
            <a:extLst>
              <a:ext uri="{FF2B5EF4-FFF2-40B4-BE49-F238E27FC236}">
                <a16:creationId xmlns:a16="http://schemas.microsoft.com/office/drawing/2014/main" id="{46D88CCA-6062-096A-5DB9-480415D7ECFB}"/>
              </a:ext>
            </a:extLst>
          </p:cNvPr>
          <p:cNvSpPr txBox="1"/>
          <p:nvPr/>
        </p:nvSpPr>
        <p:spPr>
          <a:xfrm>
            <a:off x="854567" y="1993899"/>
            <a:ext cx="10389165" cy="5878532"/>
          </a:xfrm>
          <a:prstGeom prst="rect">
            <a:avLst/>
          </a:prstGeom>
          <a:noFill/>
        </p:spPr>
        <p:txBody>
          <a:bodyPr wrap="square" rtlCol="0">
            <a:spAutoFit/>
          </a:bodyPr>
          <a:lstStyle/>
          <a:p>
            <a:r>
              <a:rPr lang="en-GB" sz="3200" dirty="0">
                <a:solidFill>
                  <a:schemeClr val="bg1"/>
                </a:solidFill>
              </a:rPr>
              <a:t>Student(s) encountering issues or problems </a:t>
            </a:r>
          </a:p>
          <a:p>
            <a:r>
              <a:rPr lang="en-GB" sz="3200" dirty="0">
                <a:solidFill>
                  <a:schemeClr val="bg1"/>
                </a:solidFill>
              </a:rPr>
              <a:t>voting online need to email </a:t>
            </a:r>
            <a:r>
              <a:rPr lang="en-GB" sz="3200" b="1" dirty="0">
                <a:solidFill>
                  <a:schemeClr val="bg1"/>
                </a:solidFill>
              </a:rPr>
              <a:t>referendums.hisa@uhi.ac.uk </a:t>
            </a:r>
          </a:p>
          <a:p>
            <a:r>
              <a:rPr lang="en-GB" sz="3200" dirty="0">
                <a:solidFill>
                  <a:schemeClr val="bg1"/>
                </a:solidFill>
              </a:rPr>
              <a:t>as soon as possible (ASAP) with the following details so the HISA Referendums Team can investigate:</a:t>
            </a:r>
          </a:p>
          <a:p>
            <a:endParaRPr lang="en-GB" dirty="0">
              <a:solidFill>
                <a:schemeClr val="bg1"/>
              </a:solidFill>
            </a:endParaRPr>
          </a:p>
          <a:p>
            <a:pPr marL="457200" indent="-457200">
              <a:buFont typeface="Wingdings" panose="05000000000000000000" pitchFamily="2" charset="2"/>
              <a:buChar char="§"/>
            </a:pPr>
            <a:r>
              <a:rPr lang="en-GB" sz="2800" dirty="0">
                <a:solidFill>
                  <a:schemeClr val="bg1"/>
                </a:solidFill>
              </a:rPr>
              <a:t>Full Name</a:t>
            </a:r>
          </a:p>
          <a:p>
            <a:pPr marL="457200" indent="-457200">
              <a:buFont typeface="Wingdings" panose="05000000000000000000" pitchFamily="2" charset="2"/>
              <a:buChar char="§"/>
            </a:pPr>
            <a:endParaRPr lang="en-GB" sz="1200" dirty="0"/>
          </a:p>
          <a:p>
            <a:pPr marL="457200" indent="-457200">
              <a:buFont typeface="Wingdings" panose="05000000000000000000" pitchFamily="2" charset="2"/>
              <a:buChar char="§"/>
            </a:pPr>
            <a:r>
              <a:rPr lang="en-GB" sz="2800" dirty="0">
                <a:solidFill>
                  <a:schemeClr val="bg1"/>
                </a:solidFill>
              </a:rPr>
              <a:t>UHI email address</a:t>
            </a:r>
          </a:p>
          <a:p>
            <a:pPr marL="457200" indent="-457200">
              <a:buFont typeface="Wingdings" panose="05000000000000000000" pitchFamily="2" charset="2"/>
              <a:buChar char="§"/>
            </a:pPr>
            <a:endParaRPr lang="en-GB" sz="1200" dirty="0">
              <a:solidFill>
                <a:schemeClr val="bg1"/>
              </a:solidFill>
            </a:endParaRPr>
          </a:p>
          <a:p>
            <a:pPr marL="457200" indent="-457200">
              <a:buFont typeface="Wingdings" panose="05000000000000000000" pitchFamily="2" charset="2"/>
              <a:buChar char="§"/>
            </a:pPr>
            <a:r>
              <a:rPr lang="en-GB" sz="2800" dirty="0">
                <a:solidFill>
                  <a:schemeClr val="bg1"/>
                </a:solidFill>
              </a:rPr>
              <a:t>Student Number</a:t>
            </a:r>
          </a:p>
          <a:p>
            <a:pPr marL="457200" indent="-457200">
              <a:buFont typeface="Wingdings" panose="05000000000000000000" pitchFamily="2" charset="2"/>
              <a:buChar char="§"/>
            </a:pPr>
            <a:endParaRPr lang="en-GB" sz="1200" dirty="0">
              <a:solidFill>
                <a:schemeClr val="bg1"/>
              </a:solidFill>
            </a:endParaRPr>
          </a:p>
          <a:p>
            <a:pPr marL="457200" indent="-457200">
              <a:buFont typeface="Wingdings" panose="05000000000000000000" pitchFamily="2" charset="2"/>
              <a:buChar char="§"/>
            </a:pPr>
            <a:r>
              <a:rPr lang="en-GB" sz="2800" dirty="0">
                <a:solidFill>
                  <a:schemeClr val="bg1"/>
                </a:solidFill>
              </a:rPr>
              <a:t>Details of the issue(s) that they are encountering.</a:t>
            </a:r>
          </a:p>
          <a:p>
            <a:endParaRPr lang="en-GB" sz="3200" b="1" dirty="0">
              <a:solidFill>
                <a:schemeClr val="bg1"/>
              </a:solidFill>
            </a:endParaRPr>
          </a:p>
          <a:p>
            <a:endParaRPr lang="en-GB" sz="3200" b="1" dirty="0">
              <a:solidFill>
                <a:schemeClr val="bg1"/>
              </a:solidFill>
            </a:endParaRPr>
          </a:p>
          <a:p>
            <a:pPr algn="l"/>
            <a:endParaRPr lang="en-GB" b="0" i="0" dirty="0">
              <a:solidFill>
                <a:schemeClr val="bg1"/>
              </a:solidFill>
              <a:effectLst/>
            </a:endParaRPr>
          </a:p>
        </p:txBody>
      </p:sp>
      <p:sp>
        <p:nvSpPr>
          <p:cNvPr id="23" name="TextBox 22">
            <a:extLst>
              <a:ext uri="{FF2B5EF4-FFF2-40B4-BE49-F238E27FC236}">
                <a16:creationId xmlns:a16="http://schemas.microsoft.com/office/drawing/2014/main" id="{B3A2CC51-6773-557B-52F8-00F39CA7E13A}"/>
              </a:ext>
            </a:extLst>
          </p:cNvPr>
          <p:cNvSpPr txBox="1"/>
          <p:nvPr/>
        </p:nvSpPr>
        <p:spPr>
          <a:xfrm>
            <a:off x="854569" y="545432"/>
            <a:ext cx="7756031" cy="1015663"/>
          </a:xfrm>
          <a:prstGeom prst="rect">
            <a:avLst/>
          </a:prstGeom>
          <a:noFill/>
        </p:spPr>
        <p:txBody>
          <a:bodyPr wrap="square" rtlCol="0">
            <a:spAutoFit/>
          </a:bodyPr>
          <a:lstStyle/>
          <a:p>
            <a:r>
              <a:rPr lang="en-GB" sz="6000" b="1" dirty="0">
                <a:solidFill>
                  <a:schemeClr val="bg1"/>
                </a:solidFill>
              </a:rPr>
              <a:t>Voting Problems</a:t>
            </a:r>
            <a:endParaRPr lang="en-GB" b="1" dirty="0">
              <a:solidFill>
                <a:schemeClr val="bg1"/>
              </a:solidFill>
            </a:endParaRPr>
          </a:p>
        </p:txBody>
      </p:sp>
      <p:pic>
        <p:nvPicPr>
          <p:cNvPr id="2" name="Picture 1">
            <a:extLst>
              <a:ext uri="{FF2B5EF4-FFF2-40B4-BE49-F238E27FC236}">
                <a16:creationId xmlns:a16="http://schemas.microsoft.com/office/drawing/2014/main" id="{22261333-841A-64B4-BC8C-B1440224CBA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81402" y="-908847"/>
            <a:ext cx="4042754" cy="4042754"/>
          </a:xfrm>
          <a:prstGeom prst="rect">
            <a:avLst/>
          </a:prstGeom>
        </p:spPr>
      </p:pic>
    </p:spTree>
    <p:extLst>
      <p:ext uri="{BB962C8B-B14F-4D97-AF65-F5344CB8AC3E}">
        <p14:creationId xmlns:p14="http://schemas.microsoft.com/office/powerpoint/2010/main" val="21771742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CDA67B-D452-9D59-ED26-99F9CEF25D9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52F4084-90D9-26D1-FCE5-0F14A411B0F6}"/>
              </a:ext>
            </a:extLst>
          </p:cNvPr>
          <p:cNvSpPr txBox="1"/>
          <p:nvPr/>
        </p:nvSpPr>
        <p:spPr>
          <a:xfrm>
            <a:off x="-2" y="3033991"/>
            <a:ext cx="12187066" cy="1323439"/>
          </a:xfrm>
          <a:prstGeom prst="rect">
            <a:avLst/>
          </a:prstGeom>
          <a:noFill/>
        </p:spPr>
        <p:txBody>
          <a:bodyPr wrap="square" rtlCol="0">
            <a:spAutoFit/>
          </a:bodyPr>
          <a:lstStyle/>
          <a:p>
            <a:pPr algn="ctr"/>
            <a:r>
              <a:rPr lang="en-GB" sz="8000" b="1" dirty="0">
                <a:solidFill>
                  <a:schemeClr val="bg1"/>
                </a:solidFill>
              </a:rPr>
              <a:t>Any Questions?</a:t>
            </a:r>
          </a:p>
        </p:txBody>
      </p:sp>
      <p:pic>
        <p:nvPicPr>
          <p:cNvPr id="3" name="Picture 2">
            <a:extLst>
              <a:ext uri="{FF2B5EF4-FFF2-40B4-BE49-F238E27FC236}">
                <a16:creationId xmlns:a16="http://schemas.microsoft.com/office/drawing/2014/main" id="{EC60F5AD-33B3-22E0-4EF3-E97BA441E48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81402" y="-908847"/>
            <a:ext cx="4042754" cy="4042754"/>
          </a:xfrm>
          <a:prstGeom prst="rect">
            <a:avLst/>
          </a:prstGeom>
        </p:spPr>
      </p:pic>
    </p:spTree>
    <p:extLst>
      <p:ext uri="{BB962C8B-B14F-4D97-AF65-F5344CB8AC3E}">
        <p14:creationId xmlns:p14="http://schemas.microsoft.com/office/powerpoint/2010/main" val="22948971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ED8C8D-933B-322C-5422-CCB86C75D48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1092635-32B5-5CFA-1818-611322F8BA0D}"/>
              </a:ext>
            </a:extLst>
          </p:cNvPr>
          <p:cNvSpPr txBox="1"/>
          <p:nvPr/>
        </p:nvSpPr>
        <p:spPr>
          <a:xfrm>
            <a:off x="-2" y="3033991"/>
            <a:ext cx="12187066" cy="1323439"/>
          </a:xfrm>
          <a:prstGeom prst="rect">
            <a:avLst/>
          </a:prstGeom>
          <a:noFill/>
        </p:spPr>
        <p:txBody>
          <a:bodyPr wrap="square" rtlCol="0">
            <a:spAutoFit/>
          </a:bodyPr>
          <a:lstStyle/>
          <a:p>
            <a:pPr algn="ctr"/>
            <a:r>
              <a:rPr lang="en-GB" sz="8000" b="1" dirty="0">
                <a:solidFill>
                  <a:schemeClr val="bg1"/>
                </a:solidFill>
              </a:rPr>
              <a:t>Dates &amp; Deadlines</a:t>
            </a:r>
          </a:p>
        </p:txBody>
      </p:sp>
      <p:pic>
        <p:nvPicPr>
          <p:cNvPr id="3" name="Picture 2">
            <a:extLst>
              <a:ext uri="{FF2B5EF4-FFF2-40B4-BE49-F238E27FC236}">
                <a16:creationId xmlns:a16="http://schemas.microsoft.com/office/drawing/2014/main" id="{45C04BDB-3A38-C06C-615B-79046F2CD5E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81402" y="-908847"/>
            <a:ext cx="4042754" cy="4042754"/>
          </a:xfrm>
          <a:prstGeom prst="rect">
            <a:avLst/>
          </a:prstGeom>
        </p:spPr>
      </p:pic>
    </p:spTree>
    <p:extLst>
      <p:ext uri="{BB962C8B-B14F-4D97-AF65-F5344CB8AC3E}">
        <p14:creationId xmlns:p14="http://schemas.microsoft.com/office/powerpoint/2010/main" val="22571352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30B53A-22A0-0F70-51F1-D5CFD03457E1}"/>
            </a:ext>
          </a:extLst>
        </p:cNvPr>
        <p:cNvGrpSpPr/>
        <p:nvPr/>
      </p:nvGrpSpPr>
      <p:grpSpPr>
        <a:xfrm>
          <a:off x="0" y="0"/>
          <a:ext cx="0" cy="0"/>
          <a:chOff x="0" y="0"/>
          <a:chExt cx="0" cy="0"/>
        </a:xfrm>
      </p:grpSpPr>
      <p:sp>
        <p:nvSpPr>
          <p:cNvPr id="23" name="TextBox 22">
            <a:extLst>
              <a:ext uri="{FF2B5EF4-FFF2-40B4-BE49-F238E27FC236}">
                <a16:creationId xmlns:a16="http://schemas.microsoft.com/office/drawing/2014/main" id="{C0A4439F-F0DD-525C-77BE-7F214D117321}"/>
              </a:ext>
            </a:extLst>
          </p:cNvPr>
          <p:cNvSpPr txBox="1"/>
          <p:nvPr/>
        </p:nvSpPr>
        <p:spPr>
          <a:xfrm>
            <a:off x="854569" y="545432"/>
            <a:ext cx="7756031" cy="1015663"/>
          </a:xfrm>
          <a:prstGeom prst="rect">
            <a:avLst/>
          </a:prstGeom>
          <a:noFill/>
        </p:spPr>
        <p:txBody>
          <a:bodyPr wrap="square" rtlCol="0">
            <a:spAutoFit/>
          </a:bodyPr>
          <a:lstStyle/>
          <a:p>
            <a:r>
              <a:rPr lang="en-GB" sz="6000" b="1" dirty="0">
                <a:solidFill>
                  <a:schemeClr val="bg1"/>
                </a:solidFill>
              </a:rPr>
              <a:t>Referendum Timeline</a:t>
            </a:r>
          </a:p>
        </p:txBody>
      </p:sp>
      <p:sp>
        <p:nvSpPr>
          <p:cNvPr id="3" name="TextBox 2">
            <a:extLst>
              <a:ext uri="{FF2B5EF4-FFF2-40B4-BE49-F238E27FC236}">
                <a16:creationId xmlns:a16="http://schemas.microsoft.com/office/drawing/2014/main" id="{CD4FBC6A-BFC8-EADB-2818-E228A648905A}"/>
              </a:ext>
            </a:extLst>
          </p:cNvPr>
          <p:cNvSpPr txBox="1"/>
          <p:nvPr/>
        </p:nvSpPr>
        <p:spPr>
          <a:xfrm>
            <a:off x="854567" y="1993899"/>
            <a:ext cx="11337433" cy="3293209"/>
          </a:xfrm>
          <a:prstGeom prst="rect">
            <a:avLst/>
          </a:prstGeom>
          <a:noFill/>
        </p:spPr>
        <p:txBody>
          <a:bodyPr wrap="square" rtlCol="0">
            <a:spAutoFit/>
          </a:bodyPr>
          <a:lstStyle/>
          <a:p>
            <a:endParaRPr lang="en-GB" sz="1400" b="1" dirty="0">
              <a:solidFill>
                <a:schemeClr val="bg1"/>
              </a:solidFill>
            </a:endParaRPr>
          </a:p>
          <a:p>
            <a:endParaRPr lang="en-GB" sz="2800" b="1" dirty="0">
              <a:solidFill>
                <a:schemeClr val="bg1"/>
              </a:solidFill>
            </a:endParaRPr>
          </a:p>
          <a:p>
            <a:r>
              <a:rPr lang="en-GB" sz="2800" b="1" dirty="0">
                <a:solidFill>
                  <a:schemeClr val="bg1"/>
                </a:solidFill>
              </a:rPr>
              <a:t>Campaigner Registration Deadline: </a:t>
            </a:r>
            <a:r>
              <a:rPr lang="en-GB" sz="2800" dirty="0">
                <a:solidFill>
                  <a:schemeClr val="bg1"/>
                </a:solidFill>
              </a:rPr>
              <a:t>Friday 13</a:t>
            </a:r>
            <a:r>
              <a:rPr lang="en-GB" sz="2800" baseline="30000" dirty="0">
                <a:solidFill>
                  <a:schemeClr val="bg1"/>
                </a:solidFill>
              </a:rPr>
              <a:t>th</a:t>
            </a:r>
            <a:r>
              <a:rPr lang="en-GB" sz="2800" dirty="0">
                <a:solidFill>
                  <a:schemeClr val="bg1"/>
                </a:solidFill>
              </a:rPr>
              <a:t> March, Noon (12:00)</a:t>
            </a:r>
          </a:p>
          <a:p>
            <a:r>
              <a:rPr lang="en-GB" dirty="0">
                <a:solidFill>
                  <a:schemeClr val="bg1"/>
                </a:solidFill>
              </a:rPr>
              <a:t>                                                                              </a:t>
            </a:r>
          </a:p>
          <a:p>
            <a:r>
              <a:rPr lang="en-GB" sz="2800" b="1" dirty="0">
                <a:solidFill>
                  <a:schemeClr val="bg1"/>
                </a:solidFill>
              </a:rPr>
              <a:t>Case Statement Deadline: </a:t>
            </a:r>
            <a:r>
              <a:rPr lang="en-GB" sz="2800" dirty="0">
                <a:solidFill>
                  <a:schemeClr val="bg1"/>
                </a:solidFill>
              </a:rPr>
              <a:t>Thursday 19</a:t>
            </a:r>
            <a:r>
              <a:rPr lang="en-GB" sz="2800" baseline="30000" dirty="0">
                <a:solidFill>
                  <a:schemeClr val="bg1"/>
                </a:solidFill>
              </a:rPr>
              <a:t>th</a:t>
            </a:r>
            <a:r>
              <a:rPr lang="en-GB" sz="2800" dirty="0">
                <a:solidFill>
                  <a:schemeClr val="bg1"/>
                </a:solidFill>
              </a:rPr>
              <a:t> March, Noon (12:00) </a:t>
            </a:r>
          </a:p>
          <a:p>
            <a:endParaRPr lang="en-GB" dirty="0">
              <a:solidFill>
                <a:schemeClr val="bg1"/>
              </a:solidFill>
            </a:endParaRPr>
          </a:p>
          <a:p>
            <a:r>
              <a:rPr lang="en-GB" sz="2800" b="1" dirty="0">
                <a:solidFill>
                  <a:schemeClr val="bg1"/>
                </a:solidFill>
              </a:rPr>
              <a:t>Online Campaigning Starts: </a:t>
            </a:r>
            <a:r>
              <a:rPr lang="en-GB" sz="2800" dirty="0">
                <a:solidFill>
                  <a:schemeClr val="bg1"/>
                </a:solidFill>
              </a:rPr>
              <a:t>Monday 23</a:t>
            </a:r>
            <a:r>
              <a:rPr lang="en-GB" sz="2800" baseline="30000" dirty="0">
                <a:solidFill>
                  <a:schemeClr val="bg1"/>
                </a:solidFill>
              </a:rPr>
              <a:t>rd</a:t>
            </a:r>
            <a:r>
              <a:rPr lang="en-GB" sz="2800" dirty="0">
                <a:solidFill>
                  <a:schemeClr val="bg1"/>
                </a:solidFill>
              </a:rPr>
              <a:t> March, 10am </a:t>
            </a:r>
          </a:p>
          <a:p>
            <a:endParaRPr lang="en-GB" dirty="0">
              <a:solidFill>
                <a:schemeClr val="bg1"/>
              </a:solidFill>
            </a:endParaRPr>
          </a:p>
          <a:p>
            <a:endParaRPr lang="en-GB" sz="2800" dirty="0">
              <a:solidFill>
                <a:schemeClr val="bg1"/>
              </a:solidFill>
            </a:endParaRPr>
          </a:p>
        </p:txBody>
      </p:sp>
      <p:pic>
        <p:nvPicPr>
          <p:cNvPr id="2" name="Picture 1">
            <a:extLst>
              <a:ext uri="{FF2B5EF4-FFF2-40B4-BE49-F238E27FC236}">
                <a16:creationId xmlns:a16="http://schemas.microsoft.com/office/drawing/2014/main" id="{0056FA72-A175-3AB8-3772-F5363F4126E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49246" y="-968114"/>
            <a:ext cx="4042754" cy="4042754"/>
          </a:xfrm>
          <a:prstGeom prst="rect">
            <a:avLst/>
          </a:prstGeom>
        </p:spPr>
      </p:pic>
    </p:spTree>
    <p:extLst>
      <p:ext uri="{BB962C8B-B14F-4D97-AF65-F5344CB8AC3E}">
        <p14:creationId xmlns:p14="http://schemas.microsoft.com/office/powerpoint/2010/main" val="67884095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536141-1DB8-B263-CDE9-8CF8D734A0A0}"/>
            </a:ext>
          </a:extLst>
        </p:cNvPr>
        <p:cNvGrpSpPr/>
        <p:nvPr/>
      </p:nvGrpSpPr>
      <p:grpSpPr>
        <a:xfrm>
          <a:off x="0" y="0"/>
          <a:ext cx="0" cy="0"/>
          <a:chOff x="0" y="0"/>
          <a:chExt cx="0" cy="0"/>
        </a:xfrm>
      </p:grpSpPr>
      <p:sp>
        <p:nvSpPr>
          <p:cNvPr id="23" name="TextBox 22">
            <a:extLst>
              <a:ext uri="{FF2B5EF4-FFF2-40B4-BE49-F238E27FC236}">
                <a16:creationId xmlns:a16="http://schemas.microsoft.com/office/drawing/2014/main" id="{A4C0643D-F1E5-5D55-B532-21EFACFF156C}"/>
              </a:ext>
            </a:extLst>
          </p:cNvPr>
          <p:cNvSpPr txBox="1"/>
          <p:nvPr/>
        </p:nvSpPr>
        <p:spPr>
          <a:xfrm>
            <a:off x="854569" y="545432"/>
            <a:ext cx="7756031" cy="1015663"/>
          </a:xfrm>
          <a:prstGeom prst="rect">
            <a:avLst/>
          </a:prstGeom>
          <a:noFill/>
        </p:spPr>
        <p:txBody>
          <a:bodyPr wrap="square" rtlCol="0">
            <a:spAutoFit/>
          </a:bodyPr>
          <a:lstStyle/>
          <a:p>
            <a:r>
              <a:rPr lang="en-GB" sz="6000" b="1" dirty="0">
                <a:solidFill>
                  <a:schemeClr val="bg1"/>
                </a:solidFill>
              </a:rPr>
              <a:t>Referendum Timeline</a:t>
            </a:r>
          </a:p>
        </p:txBody>
      </p:sp>
      <p:sp>
        <p:nvSpPr>
          <p:cNvPr id="3" name="TextBox 2">
            <a:extLst>
              <a:ext uri="{FF2B5EF4-FFF2-40B4-BE49-F238E27FC236}">
                <a16:creationId xmlns:a16="http://schemas.microsoft.com/office/drawing/2014/main" id="{6094197A-EEA5-5A55-BCA5-7F76B8652F8A}"/>
              </a:ext>
            </a:extLst>
          </p:cNvPr>
          <p:cNvSpPr txBox="1"/>
          <p:nvPr/>
        </p:nvSpPr>
        <p:spPr>
          <a:xfrm>
            <a:off x="854567" y="1993899"/>
            <a:ext cx="10326779" cy="3570208"/>
          </a:xfrm>
          <a:prstGeom prst="rect">
            <a:avLst/>
          </a:prstGeom>
          <a:noFill/>
        </p:spPr>
        <p:txBody>
          <a:bodyPr wrap="square" rtlCol="0">
            <a:spAutoFit/>
          </a:bodyPr>
          <a:lstStyle/>
          <a:p>
            <a:endParaRPr lang="en-GB" sz="1400" dirty="0">
              <a:solidFill>
                <a:schemeClr val="bg1"/>
              </a:solidFill>
            </a:endParaRPr>
          </a:p>
          <a:p>
            <a:r>
              <a:rPr lang="en-GB" sz="2800" b="1" dirty="0">
                <a:solidFill>
                  <a:schemeClr val="bg1"/>
                </a:solidFill>
              </a:rPr>
              <a:t>Physical Campaigning Starts: </a:t>
            </a:r>
            <a:r>
              <a:rPr lang="en-GB" sz="2800" dirty="0">
                <a:solidFill>
                  <a:schemeClr val="bg1"/>
                </a:solidFill>
              </a:rPr>
              <a:t>Monday 30</a:t>
            </a:r>
            <a:r>
              <a:rPr lang="en-GB" sz="2800" baseline="30000" dirty="0">
                <a:solidFill>
                  <a:schemeClr val="bg1"/>
                </a:solidFill>
              </a:rPr>
              <a:t>th</a:t>
            </a:r>
            <a:r>
              <a:rPr lang="en-GB" sz="2800" dirty="0">
                <a:solidFill>
                  <a:schemeClr val="bg1"/>
                </a:solidFill>
              </a:rPr>
              <a:t> March, 9am</a:t>
            </a:r>
          </a:p>
          <a:p>
            <a:endParaRPr lang="en-GB" dirty="0">
              <a:solidFill>
                <a:schemeClr val="bg1"/>
              </a:solidFill>
            </a:endParaRPr>
          </a:p>
          <a:p>
            <a:r>
              <a:rPr lang="en-GB" sz="2800" b="1" dirty="0">
                <a:solidFill>
                  <a:schemeClr val="bg1"/>
                </a:solidFill>
              </a:rPr>
              <a:t>Voting Opens: </a:t>
            </a:r>
            <a:r>
              <a:rPr lang="en-GB" sz="2800" dirty="0">
                <a:solidFill>
                  <a:schemeClr val="bg1"/>
                </a:solidFill>
              </a:rPr>
              <a:t>Monday 30</a:t>
            </a:r>
            <a:r>
              <a:rPr lang="en-GB" sz="2800" baseline="30000" dirty="0">
                <a:solidFill>
                  <a:schemeClr val="bg1"/>
                </a:solidFill>
              </a:rPr>
              <a:t>th</a:t>
            </a:r>
            <a:r>
              <a:rPr lang="en-GB" sz="2800" dirty="0">
                <a:solidFill>
                  <a:schemeClr val="bg1"/>
                </a:solidFill>
              </a:rPr>
              <a:t> March, 10am</a:t>
            </a:r>
          </a:p>
          <a:p>
            <a:endParaRPr lang="en-GB" dirty="0">
              <a:solidFill>
                <a:schemeClr val="bg1"/>
              </a:solidFill>
            </a:endParaRPr>
          </a:p>
          <a:p>
            <a:r>
              <a:rPr lang="en-GB" sz="2800" b="1" dirty="0">
                <a:solidFill>
                  <a:schemeClr val="bg1"/>
                </a:solidFill>
              </a:rPr>
              <a:t>Voting Closes:</a:t>
            </a:r>
            <a:r>
              <a:rPr lang="en-GB" sz="2800" dirty="0">
                <a:solidFill>
                  <a:schemeClr val="bg1"/>
                </a:solidFill>
              </a:rPr>
              <a:t> Wednesday 1</a:t>
            </a:r>
            <a:r>
              <a:rPr lang="en-GB" sz="2800" baseline="30000" dirty="0">
                <a:solidFill>
                  <a:schemeClr val="bg1"/>
                </a:solidFill>
              </a:rPr>
              <a:t>st</a:t>
            </a:r>
            <a:r>
              <a:rPr lang="en-GB" sz="2800" dirty="0">
                <a:solidFill>
                  <a:schemeClr val="bg1"/>
                </a:solidFill>
              </a:rPr>
              <a:t> April, 4pm</a:t>
            </a:r>
          </a:p>
          <a:p>
            <a:endParaRPr lang="en-GB" dirty="0">
              <a:solidFill>
                <a:schemeClr val="bg1"/>
              </a:solidFill>
            </a:endParaRPr>
          </a:p>
          <a:p>
            <a:r>
              <a:rPr lang="en-GB" sz="2800" b="1" dirty="0">
                <a:solidFill>
                  <a:schemeClr val="bg1"/>
                </a:solidFill>
              </a:rPr>
              <a:t>Referendum Expenses Deadline: </a:t>
            </a:r>
            <a:r>
              <a:rPr lang="en-GB" sz="2800" dirty="0">
                <a:solidFill>
                  <a:schemeClr val="bg1"/>
                </a:solidFill>
              </a:rPr>
              <a:t>Wednesday 1</a:t>
            </a:r>
            <a:r>
              <a:rPr lang="en-GB" sz="2800" baseline="30000" dirty="0">
                <a:solidFill>
                  <a:schemeClr val="bg1"/>
                </a:solidFill>
              </a:rPr>
              <a:t>st</a:t>
            </a:r>
            <a:r>
              <a:rPr lang="en-GB" sz="2800" dirty="0">
                <a:solidFill>
                  <a:schemeClr val="bg1"/>
                </a:solidFill>
              </a:rPr>
              <a:t> April, 4pm</a:t>
            </a:r>
          </a:p>
          <a:p>
            <a:endParaRPr lang="en-GB" dirty="0">
              <a:solidFill>
                <a:schemeClr val="bg1"/>
              </a:solidFill>
            </a:endParaRPr>
          </a:p>
          <a:p>
            <a:r>
              <a:rPr lang="en-GB" sz="2800" b="1" dirty="0">
                <a:solidFill>
                  <a:schemeClr val="bg1"/>
                </a:solidFill>
              </a:rPr>
              <a:t>Referendum Results Announcement: </a:t>
            </a:r>
            <a:r>
              <a:rPr lang="en-GB" sz="2800" dirty="0">
                <a:solidFill>
                  <a:schemeClr val="bg1"/>
                </a:solidFill>
              </a:rPr>
              <a:t>Thursday 2</a:t>
            </a:r>
            <a:r>
              <a:rPr lang="en-GB" sz="2800" baseline="30000" dirty="0">
                <a:solidFill>
                  <a:schemeClr val="bg1"/>
                </a:solidFill>
              </a:rPr>
              <a:t>nd</a:t>
            </a:r>
            <a:r>
              <a:rPr lang="en-GB" sz="2800" dirty="0">
                <a:solidFill>
                  <a:schemeClr val="bg1"/>
                </a:solidFill>
              </a:rPr>
              <a:t> April, 5pm</a:t>
            </a:r>
          </a:p>
        </p:txBody>
      </p:sp>
      <p:pic>
        <p:nvPicPr>
          <p:cNvPr id="2" name="Picture 1">
            <a:extLst>
              <a:ext uri="{FF2B5EF4-FFF2-40B4-BE49-F238E27FC236}">
                <a16:creationId xmlns:a16="http://schemas.microsoft.com/office/drawing/2014/main" id="{57299B34-61B3-40F0-D741-B21BC8A5CAF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81402" y="-908847"/>
            <a:ext cx="4042754" cy="4042754"/>
          </a:xfrm>
          <a:prstGeom prst="rect">
            <a:avLst/>
          </a:prstGeom>
        </p:spPr>
      </p:pic>
    </p:spTree>
    <p:extLst>
      <p:ext uri="{BB962C8B-B14F-4D97-AF65-F5344CB8AC3E}">
        <p14:creationId xmlns:p14="http://schemas.microsoft.com/office/powerpoint/2010/main" val="137657774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1E7AB3-9BFA-254F-874D-1F74D8B7724C}"/>
            </a:ext>
          </a:extLst>
        </p:cNvPr>
        <p:cNvGrpSpPr/>
        <p:nvPr/>
      </p:nvGrpSpPr>
      <p:grpSpPr>
        <a:xfrm>
          <a:off x="0" y="0"/>
          <a:ext cx="0" cy="0"/>
          <a:chOff x="0" y="0"/>
          <a:chExt cx="0" cy="0"/>
        </a:xfrm>
      </p:grpSpPr>
      <p:sp>
        <p:nvSpPr>
          <p:cNvPr id="23" name="TextBox 22">
            <a:extLst>
              <a:ext uri="{FF2B5EF4-FFF2-40B4-BE49-F238E27FC236}">
                <a16:creationId xmlns:a16="http://schemas.microsoft.com/office/drawing/2014/main" id="{B35C76B0-9B2E-1EBC-0F13-45315F16310C}"/>
              </a:ext>
            </a:extLst>
          </p:cNvPr>
          <p:cNvSpPr txBox="1"/>
          <p:nvPr/>
        </p:nvSpPr>
        <p:spPr>
          <a:xfrm>
            <a:off x="854569" y="545432"/>
            <a:ext cx="7756031" cy="1015663"/>
          </a:xfrm>
          <a:prstGeom prst="rect">
            <a:avLst/>
          </a:prstGeom>
          <a:noFill/>
        </p:spPr>
        <p:txBody>
          <a:bodyPr wrap="square" rtlCol="0">
            <a:spAutoFit/>
          </a:bodyPr>
          <a:lstStyle/>
          <a:p>
            <a:r>
              <a:rPr lang="en-GB" sz="6000" b="1" dirty="0">
                <a:solidFill>
                  <a:schemeClr val="bg1"/>
                </a:solidFill>
              </a:rPr>
              <a:t>Statement Deadline</a:t>
            </a:r>
          </a:p>
        </p:txBody>
      </p:sp>
      <p:sp>
        <p:nvSpPr>
          <p:cNvPr id="13" name="TextBox 12">
            <a:extLst>
              <a:ext uri="{FF2B5EF4-FFF2-40B4-BE49-F238E27FC236}">
                <a16:creationId xmlns:a16="http://schemas.microsoft.com/office/drawing/2014/main" id="{8B57842C-D605-3AB5-E5BB-24F453ED53B6}"/>
              </a:ext>
            </a:extLst>
          </p:cNvPr>
          <p:cNvSpPr txBox="1"/>
          <p:nvPr/>
        </p:nvSpPr>
        <p:spPr>
          <a:xfrm>
            <a:off x="854568" y="1993899"/>
            <a:ext cx="9845516" cy="3231654"/>
          </a:xfrm>
          <a:prstGeom prst="rect">
            <a:avLst/>
          </a:prstGeom>
          <a:noFill/>
        </p:spPr>
        <p:txBody>
          <a:bodyPr wrap="square" rtlCol="0">
            <a:spAutoFit/>
          </a:bodyPr>
          <a:lstStyle/>
          <a:p>
            <a:pPr algn="l"/>
            <a:r>
              <a:rPr lang="en-GB" sz="3200" i="0" dirty="0">
                <a:solidFill>
                  <a:schemeClr val="bg1"/>
                </a:solidFill>
                <a:effectLst/>
                <a:latin typeface="Inter"/>
              </a:rPr>
              <a:t>Lead Campaigners </a:t>
            </a:r>
            <a:r>
              <a:rPr lang="en-GB" sz="3200" dirty="0">
                <a:solidFill>
                  <a:schemeClr val="bg1"/>
                </a:solidFill>
                <a:latin typeface="Inter"/>
              </a:rPr>
              <a:t>h</a:t>
            </a:r>
            <a:r>
              <a:rPr lang="en-GB" sz="3200" i="0" dirty="0">
                <a:solidFill>
                  <a:schemeClr val="bg1"/>
                </a:solidFill>
                <a:effectLst/>
                <a:latin typeface="Inter"/>
              </a:rPr>
              <a:t>ave the opportunity to submit a       </a:t>
            </a:r>
            <a:r>
              <a:rPr lang="en-GB" sz="3200" b="1" dirty="0">
                <a:solidFill>
                  <a:schemeClr val="bg1"/>
                </a:solidFill>
                <a:latin typeface="Inter"/>
              </a:rPr>
              <a:t>c</a:t>
            </a:r>
            <a:r>
              <a:rPr lang="en-GB" sz="3200" b="1" i="0" dirty="0">
                <a:solidFill>
                  <a:schemeClr val="bg1"/>
                </a:solidFill>
                <a:effectLst/>
                <a:latin typeface="Inter"/>
              </a:rPr>
              <a:t>ase </a:t>
            </a:r>
            <a:r>
              <a:rPr lang="en-GB" sz="3200" b="1" dirty="0">
                <a:solidFill>
                  <a:schemeClr val="bg1"/>
                </a:solidFill>
                <a:latin typeface="Inter"/>
              </a:rPr>
              <a:t>s</a:t>
            </a:r>
            <a:r>
              <a:rPr lang="en-GB" sz="3200" b="1" i="0" dirty="0">
                <a:solidFill>
                  <a:schemeClr val="bg1"/>
                </a:solidFill>
                <a:effectLst/>
                <a:latin typeface="Inter"/>
              </a:rPr>
              <a:t>tatement </a:t>
            </a:r>
            <a:r>
              <a:rPr lang="en-GB" sz="3200" i="0" dirty="0">
                <a:solidFill>
                  <a:schemeClr val="bg1"/>
                </a:solidFill>
                <a:effectLst/>
                <a:latin typeface="Inter"/>
              </a:rPr>
              <a:t>on the Students’ Association’s website  that outlines their campaign’s case to voters.</a:t>
            </a:r>
          </a:p>
          <a:p>
            <a:pPr algn="l"/>
            <a:endParaRPr lang="en-GB" sz="3200" b="1" dirty="0">
              <a:solidFill>
                <a:schemeClr val="bg1"/>
              </a:solidFill>
              <a:latin typeface="Inter"/>
            </a:endParaRPr>
          </a:p>
          <a:p>
            <a:pPr algn="l"/>
            <a:r>
              <a:rPr lang="en-GB" sz="3200" dirty="0">
                <a:solidFill>
                  <a:schemeClr val="bg1"/>
                </a:solidFill>
                <a:latin typeface="Inter"/>
              </a:rPr>
              <a:t>The deadline for submitting case statements on the               </a:t>
            </a:r>
            <a:r>
              <a:rPr lang="en-GB" sz="3200" b="1" dirty="0">
                <a:solidFill>
                  <a:schemeClr val="bg1"/>
                </a:solidFill>
                <a:latin typeface="Inter"/>
              </a:rPr>
              <a:t>HISA website </a:t>
            </a:r>
            <a:r>
              <a:rPr lang="en-GB" sz="3200" dirty="0">
                <a:solidFill>
                  <a:schemeClr val="bg1"/>
                </a:solidFill>
                <a:latin typeface="Inter"/>
              </a:rPr>
              <a:t>is </a:t>
            </a:r>
            <a:r>
              <a:rPr lang="en-GB" sz="3200" b="1" dirty="0">
                <a:solidFill>
                  <a:schemeClr val="bg1"/>
                </a:solidFill>
                <a:latin typeface="Inter"/>
              </a:rPr>
              <a:t>noon (12</a:t>
            </a:r>
            <a:r>
              <a:rPr lang="en-GB" sz="3200" b="1" dirty="0">
                <a:solidFill>
                  <a:schemeClr val="bg1"/>
                </a:solidFill>
                <a:latin typeface="Inter"/>
                <a:sym typeface="Wingdings" panose="05000000000000000000" pitchFamily="2" charset="2"/>
              </a:rPr>
              <a:t>:00)</a:t>
            </a:r>
            <a:r>
              <a:rPr lang="en-GB" sz="3200" dirty="0">
                <a:solidFill>
                  <a:schemeClr val="bg1"/>
                </a:solidFill>
                <a:latin typeface="Inter"/>
                <a:sym typeface="Wingdings" panose="05000000000000000000" pitchFamily="2" charset="2"/>
              </a:rPr>
              <a:t>, </a:t>
            </a:r>
            <a:r>
              <a:rPr lang="en-GB" sz="3200" b="1" dirty="0">
                <a:solidFill>
                  <a:schemeClr val="bg1"/>
                </a:solidFill>
                <a:latin typeface="Inter"/>
                <a:sym typeface="Wingdings" panose="05000000000000000000" pitchFamily="2" charset="2"/>
              </a:rPr>
              <a:t>Thursday 19</a:t>
            </a:r>
            <a:r>
              <a:rPr lang="en-GB" sz="3200" b="1" baseline="30000" dirty="0">
                <a:solidFill>
                  <a:schemeClr val="bg1"/>
                </a:solidFill>
                <a:latin typeface="Inter"/>
                <a:sym typeface="Wingdings" panose="05000000000000000000" pitchFamily="2" charset="2"/>
              </a:rPr>
              <a:t>th</a:t>
            </a:r>
            <a:r>
              <a:rPr lang="en-GB" sz="3200" b="1" dirty="0">
                <a:solidFill>
                  <a:schemeClr val="bg1"/>
                </a:solidFill>
                <a:latin typeface="Inter"/>
                <a:sym typeface="Wingdings" panose="05000000000000000000" pitchFamily="2" charset="2"/>
              </a:rPr>
              <a:t> March 2026</a:t>
            </a:r>
            <a:r>
              <a:rPr lang="en-GB" sz="3200" dirty="0">
                <a:solidFill>
                  <a:schemeClr val="bg1"/>
                </a:solidFill>
                <a:latin typeface="Inter"/>
                <a:sym typeface="Wingdings" panose="05000000000000000000" pitchFamily="2" charset="2"/>
              </a:rPr>
              <a:t>.</a:t>
            </a:r>
            <a:endParaRPr lang="en-GB" sz="3200" i="0" dirty="0">
              <a:solidFill>
                <a:schemeClr val="bg1"/>
              </a:solidFill>
              <a:effectLst/>
              <a:latin typeface="Inter"/>
            </a:endParaRPr>
          </a:p>
          <a:p>
            <a:endParaRPr lang="en-GB" sz="1200" dirty="0">
              <a:solidFill>
                <a:schemeClr val="bg1"/>
              </a:solidFill>
              <a:latin typeface="Inter"/>
            </a:endParaRPr>
          </a:p>
        </p:txBody>
      </p:sp>
      <p:pic>
        <p:nvPicPr>
          <p:cNvPr id="2" name="Picture 1">
            <a:extLst>
              <a:ext uri="{FF2B5EF4-FFF2-40B4-BE49-F238E27FC236}">
                <a16:creationId xmlns:a16="http://schemas.microsoft.com/office/drawing/2014/main" id="{E9F22790-608C-F7ED-8847-2F6FF74C1A7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81402" y="-908847"/>
            <a:ext cx="4042754" cy="4042754"/>
          </a:xfrm>
          <a:prstGeom prst="rect">
            <a:avLst/>
          </a:prstGeom>
        </p:spPr>
      </p:pic>
    </p:spTree>
    <p:extLst>
      <p:ext uri="{BB962C8B-B14F-4D97-AF65-F5344CB8AC3E}">
        <p14:creationId xmlns:p14="http://schemas.microsoft.com/office/powerpoint/2010/main" val="39966848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411068-3E66-5503-6BF9-2AED85ED8A0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9FFA6BB-9C0D-E742-80FF-9B14DE06B6EE}"/>
              </a:ext>
            </a:extLst>
          </p:cNvPr>
          <p:cNvSpPr txBox="1"/>
          <p:nvPr/>
        </p:nvSpPr>
        <p:spPr>
          <a:xfrm>
            <a:off x="-2" y="3033991"/>
            <a:ext cx="12187066" cy="1323439"/>
          </a:xfrm>
          <a:prstGeom prst="rect">
            <a:avLst/>
          </a:prstGeom>
          <a:noFill/>
        </p:spPr>
        <p:txBody>
          <a:bodyPr wrap="square" rtlCol="0">
            <a:spAutoFit/>
          </a:bodyPr>
          <a:lstStyle/>
          <a:p>
            <a:pPr algn="ctr"/>
            <a:r>
              <a:rPr lang="en-GB" sz="8000" b="1" dirty="0">
                <a:solidFill>
                  <a:schemeClr val="bg1"/>
                </a:solidFill>
              </a:rPr>
              <a:t>The Referendum Rules</a:t>
            </a:r>
          </a:p>
        </p:txBody>
      </p:sp>
      <p:pic>
        <p:nvPicPr>
          <p:cNvPr id="3" name="Picture 2">
            <a:extLst>
              <a:ext uri="{FF2B5EF4-FFF2-40B4-BE49-F238E27FC236}">
                <a16:creationId xmlns:a16="http://schemas.microsoft.com/office/drawing/2014/main" id="{F59F9E21-7CF9-1674-7086-E46D0664AAC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81402" y="-908847"/>
            <a:ext cx="4042754" cy="4042754"/>
          </a:xfrm>
          <a:prstGeom prst="rect">
            <a:avLst/>
          </a:prstGeom>
        </p:spPr>
      </p:pic>
    </p:spTree>
    <p:extLst>
      <p:ext uri="{BB962C8B-B14F-4D97-AF65-F5344CB8AC3E}">
        <p14:creationId xmlns:p14="http://schemas.microsoft.com/office/powerpoint/2010/main" val="133027515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1A7A5C-D76A-A988-D491-A14215751883}"/>
            </a:ext>
          </a:extLst>
        </p:cNvPr>
        <p:cNvGrpSpPr/>
        <p:nvPr/>
      </p:nvGrpSpPr>
      <p:grpSpPr>
        <a:xfrm>
          <a:off x="0" y="0"/>
          <a:ext cx="0" cy="0"/>
          <a:chOff x="0" y="0"/>
          <a:chExt cx="0" cy="0"/>
        </a:xfrm>
      </p:grpSpPr>
      <p:sp>
        <p:nvSpPr>
          <p:cNvPr id="23" name="TextBox 22">
            <a:extLst>
              <a:ext uri="{FF2B5EF4-FFF2-40B4-BE49-F238E27FC236}">
                <a16:creationId xmlns:a16="http://schemas.microsoft.com/office/drawing/2014/main" id="{C92F30BC-4FC3-1CFE-5F8B-A6DA557869C8}"/>
              </a:ext>
            </a:extLst>
          </p:cNvPr>
          <p:cNvSpPr txBox="1"/>
          <p:nvPr/>
        </p:nvSpPr>
        <p:spPr>
          <a:xfrm>
            <a:off x="854569" y="545432"/>
            <a:ext cx="7756031" cy="1015663"/>
          </a:xfrm>
          <a:prstGeom prst="rect">
            <a:avLst/>
          </a:prstGeom>
          <a:noFill/>
        </p:spPr>
        <p:txBody>
          <a:bodyPr wrap="square" rtlCol="0">
            <a:spAutoFit/>
          </a:bodyPr>
          <a:lstStyle/>
          <a:p>
            <a:r>
              <a:rPr lang="en-GB" sz="6000" b="1" dirty="0">
                <a:solidFill>
                  <a:schemeClr val="bg1"/>
                </a:solidFill>
              </a:rPr>
              <a:t>Statement Deadline</a:t>
            </a:r>
          </a:p>
        </p:txBody>
      </p:sp>
      <p:sp>
        <p:nvSpPr>
          <p:cNvPr id="13" name="TextBox 12">
            <a:extLst>
              <a:ext uri="{FF2B5EF4-FFF2-40B4-BE49-F238E27FC236}">
                <a16:creationId xmlns:a16="http://schemas.microsoft.com/office/drawing/2014/main" id="{9EC14D34-8202-40A3-AAC8-E91D37382556}"/>
              </a:ext>
            </a:extLst>
          </p:cNvPr>
          <p:cNvSpPr txBox="1"/>
          <p:nvPr/>
        </p:nvSpPr>
        <p:spPr>
          <a:xfrm>
            <a:off x="854568" y="1993899"/>
            <a:ext cx="9845516" cy="4739759"/>
          </a:xfrm>
          <a:prstGeom prst="rect">
            <a:avLst/>
          </a:prstGeom>
          <a:noFill/>
        </p:spPr>
        <p:txBody>
          <a:bodyPr wrap="square" rtlCol="0">
            <a:spAutoFit/>
          </a:bodyPr>
          <a:lstStyle/>
          <a:p>
            <a:pPr algn="l"/>
            <a:r>
              <a:rPr lang="en-GB" sz="3200" i="0" dirty="0">
                <a:solidFill>
                  <a:schemeClr val="bg1"/>
                </a:solidFill>
                <a:effectLst/>
                <a:latin typeface="Inter"/>
              </a:rPr>
              <a:t>There are </a:t>
            </a:r>
            <a:r>
              <a:rPr lang="en-GB" sz="3200" b="1" i="0" dirty="0">
                <a:solidFill>
                  <a:schemeClr val="bg1"/>
                </a:solidFill>
                <a:effectLst/>
                <a:latin typeface="Inter"/>
              </a:rPr>
              <a:t>no minimum </a:t>
            </a:r>
            <a:r>
              <a:rPr lang="en-GB" sz="3200" i="0" dirty="0">
                <a:solidFill>
                  <a:schemeClr val="bg1"/>
                </a:solidFill>
                <a:effectLst/>
                <a:latin typeface="Inter"/>
              </a:rPr>
              <a:t>or </a:t>
            </a:r>
            <a:r>
              <a:rPr lang="en-GB" sz="3200" b="1" i="0" dirty="0">
                <a:solidFill>
                  <a:schemeClr val="bg1"/>
                </a:solidFill>
                <a:effectLst/>
                <a:latin typeface="Inter"/>
              </a:rPr>
              <a:t>maximum word </a:t>
            </a:r>
          </a:p>
          <a:p>
            <a:pPr algn="l"/>
            <a:r>
              <a:rPr lang="en-GB" sz="3200" b="1" i="0" dirty="0">
                <a:solidFill>
                  <a:schemeClr val="bg1"/>
                </a:solidFill>
                <a:effectLst/>
                <a:latin typeface="Inter"/>
              </a:rPr>
              <a:t>counts</a:t>
            </a:r>
            <a:r>
              <a:rPr lang="en-GB" sz="3200" i="0" dirty="0">
                <a:solidFill>
                  <a:schemeClr val="bg1"/>
                </a:solidFill>
                <a:effectLst/>
                <a:latin typeface="Inter"/>
              </a:rPr>
              <a:t> for </a:t>
            </a:r>
            <a:r>
              <a:rPr lang="en-GB" sz="3200" dirty="0">
                <a:solidFill>
                  <a:schemeClr val="bg1"/>
                </a:solidFill>
                <a:latin typeface="Inter"/>
              </a:rPr>
              <a:t>c</a:t>
            </a:r>
            <a:r>
              <a:rPr lang="en-GB" sz="3200" i="0" dirty="0">
                <a:solidFill>
                  <a:schemeClr val="bg1"/>
                </a:solidFill>
                <a:effectLst/>
                <a:latin typeface="Inter"/>
              </a:rPr>
              <a:t>ase statements on the HISA website.</a:t>
            </a:r>
          </a:p>
          <a:p>
            <a:pPr algn="l"/>
            <a:endParaRPr lang="en-GB" dirty="0">
              <a:solidFill>
                <a:schemeClr val="bg1"/>
              </a:solidFill>
              <a:latin typeface="Inter"/>
            </a:endParaRPr>
          </a:p>
          <a:p>
            <a:pPr algn="l"/>
            <a:r>
              <a:rPr lang="en-GB" sz="3200" dirty="0">
                <a:solidFill>
                  <a:schemeClr val="bg1"/>
                </a:solidFill>
                <a:latin typeface="Inter"/>
              </a:rPr>
              <a:t>Case statements on the HISA website can include </a:t>
            </a:r>
            <a:endParaRPr lang="en-GB" sz="3200" b="1" dirty="0">
              <a:solidFill>
                <a:schemeClr val="bg1"/>
              </a:solidFill>
              <a:latin typeface="Inter"/>
            </a:endParaRPr>
          </a:p>
          <a:p>
            <a:pPr algn="l"/>
            <a:r>
              <a:rPr lang="en-GB" sz="3200" b="1" dirty="0">
                <a:solidFill>
                  <a:schemeClr val="bg1"/>
                </a:solidFill>
                <a:latin typeface="Inter"/>
              </a:rPr>
              <a:t>images</a:t>
            </a:r>
            <a:r>
              <a:rPr lang="en-GB" sz="3200" dirty="0">
                <a:solidFill>
                  <a:schemeClr val="bg1"/>
                </a:solidFill>
                <a:latin typeface="Inter"/>
              </a:rPr>
              <a:t>, </a:t>
            </a:r>
            <a:r>
              <a:rPr lang="en-GB" sz="3200" b="1" dirty="0">
                <a:solidFill>
                  <a:schemeClr val="bg1"/>
                </a:solidFill>
                <a:latin typeface="Inter"/>
              </a:rPr>
              <a:t>graphics</a:t>
            </a:r>
            <a:r>
              <a:rPr lang="en-GB" sz="3200" dirty="0">
                <a:solidFill>
                  <a:schemeClr val="bg1"/>
                </a:solidFill>
                <a:latin typeface="Inter"/>
              </a:rPr>
              <a:t>, </a:t>
            </a:r>
            <a:r>
              <a:rPr lang="en-GB" sz="3200" b="1" dirty="0">
                <a:solidFill>
                  <a:schemeClr val="bg1"/>
                </a:solidFill>
                <a:latin typeface="Inter"/>
              </a:rPr>
              <a:t>tables</a:t>
            </a:r>
            <a:r>
              <a:rPr lang="en-GB" sz="3200" dirty="0">
                <a:solidFill>
                  <a:schemeClr val="bg1"/>
                </a:solidFill>
                <a:latin typeface="Inter"/>
              </a:rPr>
              <a:t>, </a:t>
            </a:r>
            <a:r>
              <a:rPr lang="en-GB" sz="3200" b="1" dirty="0">
                <a:solidFill>
                  <a:schemeClr val="bg1"/>
                </a:solidFill>
                <a:latin typeface="Inter"/>
              </a:rPr>
              <a:t>text</a:t>
            </a:r>
            <a:r>
              <a:rPr lang="en-GB" sz="3200" dirty="0">
                <a:solidFill>
                  <a:schemeClr val="bg1"/>
                </a:solidFill>
                <a:latin typeface="Inter"/>
              </a:rPr>
              <a:t>, and </a:t>
            </a:r>
            <a:r>
              <a:rPr lang="en-GB" sz="3200" b="1" dirty="0">
                <a:solidFill>
                  <a:schemeClr val="bg1"/>
                </a:solidFill>
                <a:latin typeface="Inter"/>
              </a:rPr>
              <a:t>videos</a:t>
            </a:r>
            <a:r>
              <a:rPr lang="en-GB" sz="3200" dirty="0">
                <a:solidFill>
                  <a:schemeClr val="bg1"/>
                </a:solidFill>
                <a:latin typeface="Inter"/>
              </a:rPr>
              <a:t>.</a:t>
            </a:r>
          </a:p>
          <a:p>
            <a:pPr algn="l"/>
            <a:endParaRPr lang="en-GB" dirty="0">
              <a:solidFill>
                <a:schemeClr val="bg1"/>
              </a:solidFill>
              <a:latin typeface="Inter"/>
            </a:endParaRPr>
          </a:p>
          <a:p>
            <a:r>
              <a:rPr lang="en-GB" sz="3200" dirty="0">
                <a:solidFill>
                  <a:schemeClr val="bg1"/>
                </a:solidFill>
                <a:latin typeface="Inter"/>
              </a:rPr>
              <a:t>Case statements </a:t>
            </a:r>
            <a:r>
              <a:rPr lang="en-GB" sz="3200" i="0" dirty="0">
                <a:solidFill>
                  <a:schemeClr val="bg1"/>
                </a:solidFill>
                <a:effectLst/>
                <a:latin typeface="Inter"/>
              </a:rPr>
              <a:t>on the HISA website can contain </a:t>
            </a:r>
          </a:p>
          <a:p>
            <a:pPr algn="l"/>
            <a:r>
              <a:rPr lang="en-GB" sz="3200" i="0" dirty="0">
                <a:solidFill>
                  <a:schemeClr val="bg1"/>
                </a:solidFill>
                <a:effectLst/>
                <a:latin typeface="Inter"/>
              </a:rPr>
              <a:t>both </a:t>
            </a:r>
            <a:r>
              <a:rPr lang="en-GB" sz="3200" b="1" i="0" dirty="0">
                <a:solidFill>
                  <a:schemeClr val="bg1"/>
                </a:solidFill>
                <a:effectLst/>
                <a:latin typeface="Inter"/>
              </a:rPr>
              <a:t>attachments</a:t>
            </a:r>
            <a:r>
              <a:rPr lang="en-GB" sz="3200" i="0" dirty="0">
                <a:solidFill>
                  <a:schemeClr val="bg1"/>
                </a:solidFill>
                <a:effectLst/>
                <a:latin typeface="Inter"/>
              </a:rPr>
              <a:t> and </a:t>
            </a:r>
            <a:r>
              <a:rPr lang="en-GB" sz="3200" b="1" i="0" dirty="0">
                <a:solidFill>
                  <a:schemeClr val="bg1"/>
                </a:solidFill>
                <a:effectLst/>
                <a:latin typeface="Inter"/>
              </a:rPr>
              <a:t>hyperlinks</a:t>
            </a:r>
            <a:r>
              <a:rPr lang="en-GB" sz="3200" i="0" dirty="0">
                <a:solidFill>
                  <a:schemeClr val="bg1"/>
                </a:solidFill>
                <a:effectLst/>
                <a:latin typeface="Inter"/>
              </a:rPr>
              <a:t>.</a:t>
            </a:r>
          </a:p>
          <a:p>
            <a:pPr algn="l"/>
            <a:endParaRPr lang="en-GB" dirty="0">
              <a:solidFill>
                <a:schemeClr val="bg1"/>
              </a:solidFill>
              <a:latin typeface="Inter"/>
            </a:endParaRPr>
          </a:p>
          <a:p>
            <a:pPr algn="l"/>
            <a:endParaRPr lang="en-GB" sz="2800" b="1" dirty="0">
              <a:solidFill>
                <a:schemeClr val="bg1"/>
              </a:solidFill>
              <a:latin typeface="Inter"/>
            </a:endParaRPr>
          </a:p>
          <a:p>
            <a:pPr algn="l"/>
            <a:endParaRPr lang="en-GB" sz="2800" dirty="0">
              <a:solidFill>
                <a:schemeClr val="bg1"/>
              </a:solidFill>
            </a:endParaRPr>
          </a:p>
        </p:txBody>
      </p:sp>
      <p:pic>
        <p:nvPicPr>
          <p:cNvPr id="2" name="Picture 1">
            <a:extLst>
              <a:ext uri="{FF2B5EF4-FFF2-40B4-BE49-F238E27FC236}">
                <a16:creationId xmlns:a16="http://schemas.microsoft.com/office/drawing/2014/main" id="{688B7A3D-6743-F986-D6EE-0DAC0188AF0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81402" y="-908847"/>
            <a:ext cx="4042754" cy="4042754"/>
          </a:xfrm>
          <a:prstGeom prst="rect">
            <a:avLst/>
          </a:prstGeom>
        </p:spPr>
      </p:pic>
    </p:spTree>
    <p:extLst>
      <p:ext uri="{BB962C8B-B14F-4D97-AF65-F5344CB8AC3E}">
        <p14:creationId xmlns:p14="http://schemas.microsoft.com/office/powerpoint/2010/main" val="249011691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37CA58-0490-7B53-4801-9C1A6E639AF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DAF4620-0ACD-B997-4CD2-7D631476AC96}"/>
              </a:ext>
            </a:extLst>
          </p:cNvPr>
          <p:cNvSpPr txBox="1"/>
          <p:nvPr/>
        </p:nvSpPr>
        <p:spPr>
          <a:xfrm>
            <a:off x="-2" y="3033991"/>
            <a:ext cx="12187066" cy="1323439"/>
          </a:xfrm>
          <a:prstGeom prst="rect">
            <a:avLst/>
          </a:prstGeom>
          <a:noFill/>
        </p:spPr>
        <p:txBody>
          <a:bodyPr wrap="square" rtlCol="0">
            <a:spAutoFit/>
          </a:bodyPr>
          <a:lstStyle/>
          <a:p>
            <a:pPr algn="ctr"/>
            <a:r>
              <a:rPr lang="en-GB" sz="8000" b="1" dirty="0">
                <a:solidFill>
                  <a:schemeClr val="bg1"/>
                </a:solidFill>
              </a:rPr>
              <a:t>Any Questions?</a:t>
            </a:r>
          </a:p>
        </p:txBody>
      </p:sp>
      <p:pic>
        <p:nvPicPr>
          <p:cNvPr id="3" name="Picture 2">
            <a:extLst>
              <a:ext uri="{FF2B5EF4-FFF2-40B4-BE49-F238E27FC236}">
                <a16:creationId xmlns:a16="http://schemas.microsoft.com/office/drawing/2014/main" id="{27702AEE-A4BC-9B4D-EE6C-4C4DF338800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81402" y="-908847"/>
            <a:ext cx="4042754" cy="4042754"/>
          </a:xfrm>
          <a:prstGeom prst="rect">
            <a:avLst/>
          </a:prstGeom>
        </p:spPr>
      </p:pic>
    </p:spTree>
    <p:extLst>
      <p:ext uri="{BB962C8B-B14F-4D97-AF65-F5344CB8AC3E}">
        <p14:creationId xmlns:p14="http://schemas.microsoft.com/office/powerpoint/2010/main" val="416694583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1C74C4-3CCC-BC83-F500-594A5E72DB38}"/>
            </a:ext>
          </a:extLst>
        </p:cNvPr>
        <p:cNvGrpSpPr/>
        <p:nvPr/>
      </p:nvGrpSpPr>
      <p:grpSpPr>
        <a:xfrm>
          <a:off x="0" y="0"/>
          <a:ext cx="0" cy="0"/>
          <a:chOff x="0" y="0"/>
          <a:chExt cx="0" cy="0"/>
        </a:xfrm>
      </p:grpSpPr>
      <p:sp>
        <p:nvSpPr>
          <p:cNvPr id="21" name="TextBox 20">
            <a:extLst>
              <a:ext uri="{FF2B5EF4-FFF2-40B4-BE49-F238E27FC236}">
                <a16:creationId xmlns:a16="http://schemas.microsoft.com/office/drawing/2014/main" id="{0AB18EEB-4D65-00CF-56A9-A6445057484E}"/>
              </a:ext>
            </a:extLst>
          </p:cNvPr>
          <p:cNvSpPr txBox="1"/>
          <p:nvPr/>
        </p:nvSpPr>
        <p:spPr>
          <a:xfrm>
            <a:off x="854567" y="1993899"/>
            <a:ext cx="10872211" cy="57861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prstClr val="white"/>
                </a:solidFill>
                <a:effectLst/>
                <a:uLnTx/>
                <a:uFillTx/>
                <a:latin typeface="Aptos" panose="02110004020202020204"/>
                <a:ea typeface="+mn-ea"/>
                <a:cs typeface="+mn-cs"/>
              </a:rPr>
              <a:t>Candidate Resources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1" i="0" u="none" strike="noStrike" kern="1200" cap="none" spc="0" normalizeH="0" baseline="0" noProof="0" dirty="0">
              <a:ln>
                <a:noFill/>
              </a:ln>
              <a:solidFill>
                <a:prstClr val="white"/>
              </a:solidFill>
              <a:effectLst/>
              <a:uLnTx/>
              <a:uFillTx/>
              <a:latin typeface="Aptos" panose="021100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prstClr val="white"/>
                </a:solidFill>
                <a:effectLst/>
                <a:uLnTx/>
                <a:uFillTx/>
                <a:latin typeface="Aptos" panose="02110004020202020204"/>
                <a:ea typeface="+mn-ea"/>
                <a:cs typeface="+mn-cs"/>
              </a:rPr>
              <a:t>The Candidate Resources page contains a copy of the NUS Membership Referendum Campaigners Pack, the Campaigns Catalogue, and Referendum Expenses From.</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ptos" panose="02110004020202020204"/>
                <a:ea typeface="+mn-ea"/>
                <a:cs typeface="+mn-cs"/>
              </a:rPr>
              <a:t>  </a:t>
            </a:r>
            <a:endParaRPr kumimoji="0" lang="en-GB" sz="800" b="0" i="0" u="none" strike="noStrike" kern="1200" cap="none" spc="0" normalizeH="0" baseline="0" noProof="0" dirty="0">
              <a:ln>
                <a:noFill/>
              </a:ln>
              <a:solidFill>
                <a:prstClr val="white"/>
              </a:solidFill>
              <a:effectLst/>
              <a:uLnTx/>
              <a:uFillTx/>
              <a:latin typeface="Aptos" panose="02110004020202020204"/>
              <a:ea typeface="+mn-ea"/>
              <a:cs typeface="+mn-cs"/>
            </a:endParaRPr>
          </a:p>
          <a:p>
            <a:pPr lvl="0">
              <a:defRPr/>
            </a:pPr>
            <a:r>
              <a:rPr lang="en-GB" sz="2400" b="1" dirty="0">
                <a:solidFill>
                  <a:prstClr val="white"/>
                </a:solidFill>
              </a:rPr>
              <a:t>www.hisa.uhi.ac.uk/campaigningresources/</a:t>
            </a:r>
            <a:endParaRPr kumimoji="0" lang="en-GB" sz="2400" b="1" i="0" u="none" strike="noStrike" kern="1200" cap="none" spc="0" normalizeH="0" baseline="0" noProof="0" dirty="0">
              <a:ln>
                <a:noFill/>
              </a:ln>
              <a:solidFill>
                <a:prstClr val="white"/>
              </a:solidFill>
              <a:effectLst/>
              <a:uLnTx/>
              <a:uFillTx/>
              <a:ea typeface="+mn-ea"/>
              <a:cs typeface="+mn-cs"/>
            </a:endParaRPr>
          </a:p>
          <a:p>
            <a:endParaRPr lang="en-GB" b="1" dirty="0">
              <a:solidFill>
                <a:schemeClr val="bg1"/>
              </a:solidFill>
            </a:endParaRPr>
          </a:p>
          <a:p>
            <a:r>
              <a:rPr lang="en-GB" sz="2800" b="1" dirty="0">
                <a:solidFill>
                  <a:schemeClr val="bg1"/>
                </a:solidFill>
              </a:rPr>
              <a:t>Referendum Rules</a:t>
            </a:r>
          </a:p>
          <a:p>
            <a:endParaRPr lang="en-GB" sz="1200" dirty="0">
              <a:solidFill>
                <a:schemeClr val="bg1"/>
              </a:solidFill>
            </a:endParaRPr>
          </a:p>
          <a:p>
            <a:r>
              <a:rPr lang="en-GB" sz="2400" dirty="0">
                <a:solidFill>
                  <a:schemeClr val="bg1"/>
                </a:solidFill>
              </a:rPr>
              <a:t>The Referendum Rules page contains a copy of the referendum rules </a:t>
            </a:r>
          </a:p>
          <a:p>
            <a:r>
              <a:rPr lang="en-GB" sz="2400" dirty="0">
                <a:solidFill>
                  <a:schemeClr val="bg1"/>
                </a:solidFill>
              </a:rPr>
              <a:t>and rulings, as well as information about the Referenda Returning Officers</a:t>
            </a:r>
          </a:p>
          <a:p>
            <a:r>
              <a:rPr lang="en-GB" sz="2400" dirty="0">
                <a:solidFill>
                  <a:schemeClr val="bg1"/>
                </a:solidFill>
              </a:rPr>
              <a:t>and referendum complaints.</a:t>
            </a:r>
          </a:p>
          <a:p>
            <a:endParaRPr lang="en-GB" sz="800" b="1" dirty="0">
              <a:solidFill>
                <a:schemeClr val="bg1"/>
              </a:solidFill>
            </a:endParaRPr>
          </a:p>
          <a:p>
            <a:r>
              <a:rPr lang="en-GB" sz="2400" b="1" dirty="0">
                <a:solidFill>
                  <a:schemeClr val="bg1"/>
                </a:solidFill>
              </a:rPr>
              <a:t>https://hisa.uhi.ac.uk/referendumrules</a:t>
            </a:r>
          </a:p>
          <a:p>
            <a:endParaRPr lang="en-GB" sz="3200" b="1" dirty="0">
              <a:solidFill>
                <a:schemeClr val="bg1"/>
              </a:solidFill>
            </a:endParaRPr>
          </a:p>
          <a:p>
            <a:pPr algn="l"/>
            <a:endParaRPr lang="en-GB" b="0" i="0" dirty="0">
              <a:solidFill>
                <a:schemeClr val="bg1"/>
              </a:solidFill>
              <a:effectLst/>
            </a:endParaRPr>
          </a:p>
        </p:txBody>
      </p:sp>
      <p:sp>
        <p:nvSpPr>
          <p:cNvPr id="23" name="TextBox 22">
            <a:extLst>
              <a:ext uri="{FF2B5EF4-FFF2-40B4-BE49-F238E27FC236}">
                <a16:creationId xmlns:a16="http://schemas.microsoft.com/office/drawing/2014/main" id="{DBF0E663-9BA1-BE71-FF69-ABFB44A03720}"/>
              </a:ext>
            </a:extLst>
          </p:cNvPr>
          <p:cNvSpPr txBox="1"/>
          <p:nvPr/>
        </p:nvSpPr>
        <p:spPr>
          <a:xfrm>
            <a:off x="854569" y="545432"/>
            <a:ext cx="7756031" cy="1015663"/>
          </a:xfrm>
          <a:prstGeom prst="rect">
            <a:avLst/>
          </a:prstGeom>
          <a:noFill/>
        </p:spPr>
        <p:txBody>
          <a:bodyPr wrap="square" rtlCol="0">
            <a:spAutoFit/>
          </a:bodyPr>
          <a:lstStyle/>
          <a:p>
            <a:r>
              <a:rPr lang="en-GB" sz="6000" b="1" dirty="0">
                <a:solidFill>
                  <a:schemeClr val="bg1"/>
                </a:solidFill>
              </a:rPr>
              <a:t>More Information</a:t>
            </a:r>
          </a:p>
        </p:txBody>
      </p:sp>
      <p:pic>
        <p:nvPicPr>
          <p:cNvPr id="2" name="Picture 1">
            <a:extLst>
              <a:ext uri="{FF2B5EF4-FFF2-40B4-BE49-F238E27FC236}">
                <a16:creationId xmlns:a16="http://schemas.microsoft.com/office/drawing/2014/main" id="{A454A991-43B1-8E86-6345-B10108D5499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81402" y="-908847"/>
            <a:ext cx="4042754" cy="4042754"/>
          </a:xfrm>
          <a:prstGeom prst="rect">
            <a:avLst/>
          </a:prstGeom>
        </p:spPr>
      </p:pic>
    </p:spTree>
    <p:extLst>
      <p:ext uri="{BB962C8B-B14F-4D97-AF65-F5344CB8AC3E}">
        <p14:creationId xmlns:p14="http://schemas.microsoft.com/office/powerpoint/2010/main" val="26177871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5F25F6-E763-897D-8362-6E67BAD06E7B}"/>
            </a:ext>
          </a:extLst>
        </p:cNvPr>
        <p:cNvGrpSpPr/>
        <p:nvPr/>
      </p:nvGrpSpPr>
      <p:grpSpPr>
        <a:xfrm>
          <a:off x="0" y="0"/>
          <a:ext cx="0" cy="0"/>
          <a:chOff x="0" y="0"/>
          <a:chExt cx="0" cy="0"/>
        </a:xfrm>
      </p:grpSpPr>
      <p:sp>
        <p:nvSpPr>
          <p:cNvPr id="21" name="TextBox 20">
            <a:extLst>
              <a:ext uri="{FF2B5EF4-FFF2-40B4-BE49-F238E27FC236}">
                <a16:creationId xmlns:a16="http://schemas.microsoft.com/office/drawing/2014/main" id="{92C5DDA9-450D-1EFB-EF4B-4F5E01784D78}"/>
              </a:ext>
            </a:extLst>
          </p:cNvPr>
          <p:cNvSpPr txBox="1"/>
          <p:nvPr/>
        </p:nvSpPr>
        <p:spPr>
          <a:xfrm>
            <a:off x="854568" y="1985845"/>
            <a:ext cx="8657731" cy="3970318"/>
          </a:xfrm>
          <a:prstGeom prst="rect">
            <a:avLst/>
          </a:prstGeom>
          <a:noFill/>
        </p:spPr>
        <p:txBody>
          <a:bodyPr wrap="square" rtlCol="0">
            <a:spAutoFit/>
          </a:bodyPr>
          <a:lstStyle/>
          <a:p>
            <a:r>
              <a:rPr lang="en-GB" sz="3600" b="1" dirty="0">
                <a:solidFill>
                  <a:schemeClr val="bg1"/>
                </a:solidFill>
              </a:rPr>
              <a:t>HISA </a:t>
            </a:r>
            <a:r>
              <a:rPr lang="en-GB" sz="3600" dirty="0">
                <a:solidFill>
                  <a:schemeClr val="bg1"/>
                </a:solidFill>
              </a:rPr>
              <a:t>has </a:t>
            </a:r>
            <a:r>
              <a:rPr lang="en-GB" sz="3600" b="1" dirty="0">
                <a:solidFill>
                  <a:schemeClr val="bg1"/>
                </a:solidFill>
              </a:rPr>
              <a:t>referendum rules </a:t>
            </a:r>
            <a:r>
              <a:rPr lang="en-GB" sz="3600" dirty="0">
                <a:solidFill>
                  <a:schemeClr val="bg1"/>
                </a:solidFill>
              </a:rPr>
              <a:t>in place             to ensure that its referendums are </a:t>
            </a:r>
            <a:r>
              <a:rPr lang="en-GB" sz="3600" b="1" dirty="0">
                <a:solidFill>
                  <a:schemeClr val="bg1"/>
                </a:solidFill>
              </a:rPr>
              <a:t>fair</a:t>
            </a:r>
            <a:r>
              <a:rPr lang="en-GB" sz="3600" dirty="0">
                <a:solidFill>
                  <a:schemeClr val="bg1"/>
                </a:solidFill>
              </a:rPr>
              <a:t>              and </a:t>
            </a:r>
            <a:r>
              <a:rPr lang="en-GB" sz="3600" b="1" dirty="0">
                <a:solidFill>
                  <a:schemeClr val="bg1"/>
                </a:solidFill>
              </a:rPr>
              <a:t>open</a:t>
            </a:r>
            <a:r>
              <a:rPr lang="en-GB" sz="3600" dirty="0">
                <a:solidFill>
                  <a:schemeClr val="bg1"/>
                </a:solidFill>
              </a:rPr>
              <a:t>.</a:t>
            </a:r>
          </a:p>
          <a:p>
            <a:endParaRPr lang="en-GB" sz="2000" dirty="0">
              <a:solidFill>
                <a:schemeClr val="bg1"/>
              </a:solidFill>
            </a:endParaRPr>
          </a:p>
          <a:p>
            <a:r>
              <a:rPr lang="en-GB" sz="2800" dirty="0">
                <a:solidFill>
                  <a:schemeClr val="bg1"/>
                </a:solidFill>
              </a:rPr>
              <a:t>All campaigners are expected and required to conduct their campaign activities within the referendum rules.</a:t>
            </a:r>
          </a:p>
          <a:p>
            <a:endParaRPr lang="en-GB" sz="2000" dirty="0">
              <a:solidFill>
                <a:schemeClr val="bg1"/>
              </a:solidFill>
            </a:endParaRPr>
          </a:p>
          <a:p>
            <a:r>
              <a:rPr lang="en-GB" sz="2400" dirty="0">
                <a:solidFill>
                  <a:schemeClr val="bg1"/>
                </a:solidFill>
              </a:rPr>
              <a:t>A full version of our referendum rules can be found online @ </a:t>
            </a:r>
            <a:r>
              <a:rPr lang="en-GB" sz="2400" b="1" dirty="0">
                <a:solidFill>
                  <a:schemeClr val="bg1"/>
                </a:solidFill>
              </a:rPr>
              <a:t>https://www.hisa.uhi.ac.uk/referendumrules</a:t>
            </a:r>
          </a:p>
        </p:txBody>
      </p:sp>
      <p:sp>
        <p:nvSpPr>
          <p:cNvPr id="23" name="TextBox 22">
            <a:extLst>
              <a:ext uri="{FF2B5EF4-FFF2-40B4-BE49-F238E27FC236}">
                <a16:creationId xmlns:a16="http://schemas.microsoft.com/office/drawing/2014/main" id="{0B35A06D-1E48-D5D6-4F71-34B6334FDED7}"/>
              </a:ext>
            </a:extLst>
          </p:cNvPr>
          <p:cNvSpPr txBox="1"/>
          <p:nvPr/>
        </p:nvSpPr>
        <p:spPr>
          <a:xfrm>
            <a:off x="854569" y="545432"/>
            <a:ext cx="7358989" cy="1015663"/>
          </a:xfrm>
          <a:prstGeom prst="rect">
            <a:avLst/>
          </a:prstGeom>
          <a:noFill/>
        </p:spPr>
        <p:txBody>
          <a:bodyPr wrap="square" rtlCol="0">
            <a:spAutoFit/>
          </a:bodyPr>
          <a:lstStyle/>
          <a:p>
            <a:r>
              <a:rPr lang="en-GB" sz="6000" b="1" dirty="0">
                <a:solidFill>
                  <a:schemeClr val="bg1"/>
                </a:solidFill>
              </a:rPr>
              <a:t>Referendum Rules</a:t>
            </a:r>
            <a:endParaRPr lang="en-GB" b="1" dirty="0">
              <a:solidFill>
                <a:schemeClr val="bg1"/>
              </a:solidFill>
            </a:endParaRPr>
          </a:p>
        </p:txBody>
      </p:sp>
      <p:pic>
        <p:nvPicPr>
          <p:cNvPr id="3" name="Picture 2">
            <a:extLst>
              <a:ext uri="{FF2B5EF4-FFF2-40B4-BE49-F238E27FC236}">
                <a16:creationId xmlns:a16="http://schemas.microsoft.com/office/drawing/2014/main" id="{74169BD2-952F-2C09-14B2-7EF041B185E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81402" y="-908847"/>
            <a:ext cx="4042754" cy="4042754"/>
          </a:xfrm>
          <a:prstGeom prst="rect">
            <a:avLst/>
          </a:prstGeom>
        </p:spPr>
      </p:pic>
    </p:spTree>
    <p:extLst>
      <p:ext uri="{BB962C8B-B14F-4D97-AF65-F5344CB8AC3E}">
        <p14:creationId xmlns:p14="http://schemas.microsoft.com/office/powerpoint/2010/main" val="5446206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AB9D63-8548-F6D0-29E8-467215792D66}"/>
            </a:ext>
          </a:extLst>
        </p:cNvPr>
        <p:cNvGrpSpPr/>
        <p:nvPr/>
      </p:nvGrpSpPr>
      <p:grpSpPr>
        <a:xfrm>
          <a:off x="0" y="0"/>
          <a:ext cx="0" cy="0"/>
          <a:chOff x="0" y="0"/>
          <a:chExt cx="0" cy="0"/>
        </a:xfrm>
      </p:grpSpPr>
      <p:sp>
        <p:nvSpPr>
          <p:cNvPr id="21" name="TextBox 20">
            <a:extLst>
              <a:ext uri="{FF2B5EF4-FFF2-40B4-BE49-F238E27FC236}">
                <a16:creationId xmlns:a16="http://schemas.microsoft.com/office/drawing/2014/main" id="{190A184C-9F58-534E-DDD1-D5791957570E}"/>
              </a:ext>
            </a:extLst>
          </p:cNvPr>
          <p:cNvSpPr txBox="1"/>
          <p:nvPr/>
        </p:nvSpPr>
        <p:spPr>
          <a:xfrm>
            <a:off x="854569" y="1985845"/>
            <a:ext cx="6740031" cy="3739485"/>
          </a:xfrm>
          <a:prstGeom prst="rect">
            <a:avLst/>
          </a:prstGeom>
          <a:noFill/>
        </p:spPr>
        <p:txBody>
          <a:bodyPr wrap="square" rtlCol="0">
            <a:spAutoFit/>
          </a:bodyPr>
          <a:lstStyle/>
          <a:p>
            <a:r>
              <a:rPr lang="en-GB" sz="3200" b="1" dirty="0">
                <a:solidFill>
                  <a:schemeClr val="bg1"/>
                </a:solidFill>
              </a:rPr>
              <a:t>HISA’s r</a:t>
            </a:r>
            <a:r>
              <a:rPr lang="en-GB" sz="3200" dirty="0">
                <a:solidFill>
                  <a:schemeClr val="bg1"/>
                </a:solidFill>
              </a:rPr>
              <a:t>eferendum rules are broken into nine sections: </a:t>
            </a:r>
          </a:p>
          <a:p>
            <a:endParaRPr lang="en-GB" sz="1200" dirty="0">
              <a:solidFill>
                <a:schemeClr val="bg1"/>
              </a:solidFill>
            </a:endParaRPr>
          </a:p>
          <a:p>
            <a:pPr marL="457200" indent="-457200">
              <a:buFont typeface="Wingdings" panose="05000000000000000000" pitchFamily="2" charset="2"/>
              <a:buChar char="§"/>
            </a:pPr>
            <a:r>
              <a:rPr lang="en-GB" sz="2600" dirty="0">
                <a:solidFill>
                  <a:schemeClr val="bg1"/>
                </a:solidFill>
              </a:rPr>
              <a:t>General Rules (GR)</a:t>
            </a:r>
          </a:p>
          <a:p>
            <a:pPr marL="457200" indent="-457200">
              <a:buFont typeface="Wingdings" panose="05000000000000000000" pitchFamily="2" charset="2"/>
              <a:buChar char="§"/>
            </a:pPr>
            <a:endParaRPr lang="en-GB" sz="600" dirty="0">
              <a:solidFill>
                <a:schemeClr val="bg1"/>
              </a:solidFill>
            </a:endParaRPr>
          </a:p>
          <a:p>
            <a:pPr marL="457200" indent="-457200">
              <a:buFont typeface="Wingdings" panose="05000000000000000000" pitchFamily="2" charset="2"/>
              <a:buChar char="§"/>
            </a:pPr>
            <a:r>
              <a:rPr lang="en-GB" sz="2600" dirty="0">
                <a:solidFill>
                  <a:schemeClr val="bg1"/>
                </a:solidFill>
              </a:rPr>
              <a:t>General Campaigning Rules (GC)</a:t>
            </a:r>
          </a:p>
          <a:p>
            <a:pPr marL="457200" indent="-457200">
              <a:buFont typeface="Wingdings" panose="05000000000000000000" pitchFamily="2" charset="2"/>
              <a:buChar char="§"/>
            </a:pPr>
            <a:endParaRPr lang="en-GB" sz="600" dirty="0">
              <a:solidFill>
                <a:schemeClr val="bg1"/>
              </a:solidFill>
            </a:endParaRPr>
          </a:p>
          <a:p>
            <a:pPr marL="457200" indent="-457200">
              <a:buFont typeface="Wingdings" panose="05000000000000000000" pitchFamily="2" charset="2"/>
              <a:buChar char="§"/>
            </a:pPr>
            <a:r>
              <a:rPr lang="en-GB" sz="2600" dirty="0">
                <a:solidFill>
                  <a:schemeClr val="bg1"/>
                </a:solidFill>
              </a:rPr>
              <a:t>Online Campaigning Rules (OC)</a:t>
            </a:r>
          </a:p>
          <a:p>
            <a:pPr marL="457200" indent="-457200">
              <a:buFont typeface="Wingdings" panose="05000000000000000000" pitchFamily="2" charset="2"/>
              <a:buChar char="§"/>
            </a:pPr>
            <a:endParaRPr lang="en-GB" sz="600" dirty="0">
              <a:solidFill>
                <a:schemeClr val="bg1"/>
              </a:solidFill>
            </a:endParaRPr>
          </a:p>
          <a:p>
            <a:pPr marL="457200" indent="-457200">
              <a:buFont typeface="Wingdings" panose="05000000000000000000" pitchFamily="2" charset="2"/>
              <a:buChar char="§"/>
            </a:pPr>
            <a:r>
              <a:rPr lang="en-GB" sz="2700" dirty="0">
                <a:solidFill>
                  <a:schemeClr val="bg1"/>
                </a:solidFill>
              </a:rPr>
              <a:t>Physical Campaigning Rules (PC) </a:t>
            </a:r>
          </a:p>
          <a:p>
            <a:pPr marL="457200" indent="-457200">
              <a:buFont typeface="Wingdings" panose="05000000000000000000" pitchFamily="2" charset="2"/>
              <a:buChar char="§"/>
            </a:pPr>
            <a:endParaRPr lang="en-GB" sz="600" dirty="0">
              <a:solidFill>
                <a:schemeClr val="bg1"/>
              </a:solidFill>
            </a:endParaRPr>
          </a:p>
          <a:p>
            <a:pPr marL="457200" indent="-457200">
              <a:buFont typeface="Wingdings" panose="05000000000000000000" pitchFamily="2" charset="2"/>
              <a:buChar char="§"/>
            </a:pPr>
            <a:r>
              <a:rPr lang="en-GB" sz="2600" dirty="0">
                <a:solidFill>
                  <a:schemeClr val="bg1"/>
                </a:solidFill>
              </a:rPr>
              <a:t>Referendum Expenses Rules (RE)</a:t>
            </a:r>
          </a:p>
          <a:p>
            <a:pPr marL="457200" indent="-457200">
              <a:buFont typeface="Wingdings" panose="05000000000000000000" pitchFamily="2" charset="2"/>
              <a:buChar char="§"/>
            </a:pPr>
            <a:endParaRPr lang="en-GB" sz="600" dirty="0">
              <a:solidFill>
                <a:schemeClr val="bg1"/>
              </a:solidFill>
            </a:endParaRPr>
          </a:p>
        </p:txBody>
      </p:sp>
      <p:sp>
        <p:nvSpPr>
          <p:cNvPr id="23" name="TextBox 22">
            <a:extLst>
              <a:ext uri="{FF2B5EF4-FFF2-40B4-BE49-F238E27FC236}">
                <a16:creationId xmlns:a16="http://schemas.microsoft.com/office/drawing/2014/main" id="{88E1787B-486D-2E2A-9B17-AC15B938B98C}"/>
              </a:ext>
            </a:extLst>
          </p:cNvPr>
          <p:cNvSpPr txBox="1"/>
          <p:nvPr/>
        </p:nvSpPr>
        <p:spPr>
          <a:xfrm>
            <a:off x="854569" y="545432"/>
            <a:ext cx="8340231" cy="1015663"/>
          </a:xfrm>
          <a:prstGeom prst="rect">
            <a:avLst/>
          </a:prstGeom>
          <a:noFill/>
        </p:spPr>
        <p:txBody>
          <a:bodyPr wrap="square" rtlCol="0">
            <a:spAutoFit/>
          </a:bodyPr>
          <a:lstStyle/>
          <a:p>
            <a:r>
              <a:rPr lang="en-GB" sz="6000" b="1" dirty="0">
                <a:solidFill>
                  <a:schemeClr val="bg1"/>
                </a:solidFill>
              </a:rPr>
              <a:t>Referendum Rules</a:t>
            </a:r>
            <a:endParaRPr lang="en-GB" b="1" dirty="0">
              <a:solidFill>
                <a:schemeClr val="bg1"/>
              </a:solidFill>
            </a:endParaRPr>
          </a:p>
        </p:txBody>
      </p:sp>
      <p:sp>
        <p:nvSpPr>
          <p:cNvPr id="2" name="TextBox 1">
            <a:extLst>
              <a:ext uri="{FF2B5EF4-FFF2-40B4-BE49-F238E27FC236}">
                <a16:creationId xmlns:a16="http://schemas.microsoft.com/office/drawing/2014/main" id="{75D527D8-D53C-31A8-E202-EFBBA8D8885C}"/>
              </a:ext>
            </a:extLst>
          </p:cNvPr>
          <p:cNvSpPr txBox="1"/>
          <p:nvPr/>
        </p:nvSpPr>
        <p:spPr>
          <a:xfrm>
            <a:off x="6700837" y="3047750"/>
            <a:ext cx="5491163" cy="1569660"/>
          </a:xfrm>
          <a:prstGeom prst="rect">
            <a:avLst/>
          </a:prstGeom>
          <a:noFill/>
        </p:spPr>
        <p:txBody>
          <a:bodyPr wrap="square" rtlCol="0">
            <a:spAutoFit/>
          </a:bodyPr>
          <a:lstStyle/>
          <a:p>
            <a:pPr marL="457200" indent="-457200">
              <a:buFont typeface="Wingdings" panose="05000000000000000000" pitchFamily="2" charset="2"/>
              <a:buChar char="§"/>
            </a:pPr>
            <a:endParaRPr lang="en-GB" sz="600" dirty="0">
              <a:solidFill>
                <a:schemeClr val="bg1"/>
              </a:solidFill>
            </a:endParaRPr>
          </a:p>
          <a:p>
            <a:pPr marL="457200" indent="-457200">
              <a:buFont typeface="Wingdings" panose="05000000000000000000" pitchFamily="2" charset="2"/>
              <a:buChar char="§"/>
            </a:pPr>
            <a:r>
              <a:rPr lang="en-GB" sz="2600" dirty="0">
                <a:solidFill>
                  <a:schemeClr val="bg1"/>
                </a:solidFill>
              </a:rPr>
              <a:t>Referendum Count Rules (CR)</a:t>
            </a:r>
          </a:p>
          <a:p>
            <a:endParaRPr lang="en-GB" sz="600" dirty="0">
              <a:solidFill>
                <a:schemeClr val="bg1"/>
              </a:solidFill>
            </a:endParaRPr>
          </a:p>
          <a:p>
            <a:pPr marL="457200" indent="-457200">
              <a:buFont typeface="Wingdings" panose="05000000000000000000" pitchFamily="2" charset="2"/>
              <a:buChar char="§"/>
            </a:pPr>
            <a:r>
              <a:rPr lang="en-GB" sz="2600" dirty="0">
                <a:solidFill>
                  <a:schemeClr val="bg1"/>
                </a:solidFill>
              </a:rPr>
              <a:t>Referendum Complaints (RC)</a:t>
            </a:r>
          </a:p>
          <a:p>
            <a:pPr marL="457200" indent="-457200">
              <a:buFont typeface="Wingdings" panose="05000000000000000000" pitchFamily="2" charset="2"/>
              <a:buChar char="§"/>
            </a:pPr>
            <a:endParaRPr lang="en-GB" sz="600" dirty="0">
              <a:solidFill>
                <a:schemeClr val="bg1"/>
              </a:solidFill>
            </a:endParaRPr>
          </a:p>
          <a:p>
            <a:pPr marL="457200" indent="-457200">
              <a:buFont typeface="Wingdings" panose="05000000000000000000" pitchFamily="2" charset="2"/>
              <a:buChar char="§"/>
            </a:pPr>
            <a:r>
              <a:rPr lang="en-GB" sz="2600" dirty="0">
                <a:solidFill>
                  <a:schemeClr val="bg1"/>
                </a:solidFill>
              </a:rPr>
              <a:t>Referendum Appeals Rules (RA)</a:t>
            </a:r>
          </a:p>
        </p:txBody>
      </p:sp>
      <p:pic>
        <p:nvPicPr>
          <p:cNvPr id="3" name="Picture 2">
            <a:extLst>
              <a:ext uri="{FF2B5EF4-FFF2-40B4-BE49-F238E27FC236}">
                <a16:creationId xmlns:a16="http://schemas.microsoft.com/office/drawing/2014/main" id="{2CD0135C-D702-3B5E-EEC9-DD0E7585F2A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81402" y="-908847"/>
            <a:ext cx="4042754" cy="4042754"/>
          </a:xfrm>
          <a:prstGeom prst="rect">
            <a:avLst/>
          </a:prstGeom>
        </p:spPr>
      </p:pic>
    </p:spTree>
    <p:extLst>
      <p:ext uri="{BB962C8B-B14F-4D97-AF65-F5344CB8AC3E}">
        <p14:creationId xmlns:p14="http://schemas.microsoft.com/office/powerpoint/2010/main" val="39945688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39C9AE-99BB-F1DB-F08E-A58F1419B079}"/>
            </a:ext>
          </a:extLst>
        </p:cNvPr>
        <p:cNvGrpSpPr/>
        <p:nvPr/>
      </p:nvGrpSpPr>
      <p:grpSpPr>
        <a:xfrm>
          <a:off x="0" y="0"/>
          <a:ext cx="0" cy="0"/>
          <a:chOff x="0" y="0"/>
          <a:chExt cx="0" cy="0"/>
        </a:xfrm>
      </p:grpSpPr>
      <p:sp>
        <p:nvSpPr>
          <p:cNvPr id="21" name="TextBox 20">
            <a:extLst>
              <a:ext uri="{FF2B5EF4-FFF2-40B4-BE49-F238E27FC236}">
                <a16:creationId xmlns:a16="http://schemas.microsoft.com/office/drawing/2014/main" id="{81C5392B-C755-8419-75F8-C926193E0226}"/>
              </a:ext>
            </a:extLst>
          </p:cNvPr>
          <p:cNvSpPr txBox="1"/>
          <p:nvPr/>
        </p:nvSpPr>
        <p:spPr>
          <a:xfrm>
            <a:off x="854568" y="2109303"/>
            <a:ext cx="10727832" cy="5509200"/>
          </a:xfrm>
          <a:prstGeom prst="rect">
            <a:avLst/>
          </a:prstGeom>
          <a:noFill/>
        </p:spPr>
        <p:txBody>
          <a:bodyPr wrap="square" rtlCol="0">
            <a:spAutoFit/>
          </a:bodyPr>
          <a:lstStyle/>
          <a:p>
            <a:r>
              <a:rPr lang="en-GB" sz="2400" b="1" dirty="0">
                <a:solidFill>
                  <a:schemeClr val="bg1"/>
                </a:solidFill>
              </a:rPr>
              <a:t>(</a:t>
            </a:r>
            <a:r>
              <a:rPr lang="en-GB" sz="2400" b="1" dirty="0">
                <a:solidFill>
                  <a:schemeClr val="bg1"/>
                </a:solidFill>
                <a:ea typeface="SimSun" panose="02010600030101010101" pitchFamily="2" charset="-122"/>
                <a:cs typeface="Helvetica" panose="020B0604020202020204" pitchFamily="34" charset="0"/>
              </a:rPr>
              <a:t>GC02) </a:t>
            </a:r>
            <a:r>
              <a:rPr lang="en-GB" sz="2400" dirty="0">
                <a:solidFill>
                  <a:schemeClr val="bg1"/>
                </a:solidFill>
                <a:ea typeface="SimSun" panose="02010600030101010101" pitchFamily="2" charset="-122"/>
                <a:cs typeface="Helvetica" panose="020B0604020202020204" pitchFamily="34" charset="0"/>
              </a:rPr>
              <a:t>Under no circumstances can campaigners use HISA offices </a:t>
            </a:r>
          </a:p>
          <a:p>
            <a:r>
              <a:rPr lang="en-GB" sz="2400" dirty="0">
                <a:solidFill>
                  <a:schemeClr val="bg1"/>
                </a:solidFill>
                <a:ea typeface="SimSun" panose="02010600030101010101" pitchFamily="2" charset="-122"/>
                <a:cs typeface="Helvetica" panose="020B0604020202020204" pitchFamily="34" charset="0"/>
              </a:rPr>
              <a:t>or facilities to advertise their campaign. This includes the storage of campaigner’s personal belongings and campaign materials.</a:t>
            </a:r>
          </a:p>
          <a:p>
            <a:endParaRPr lang="en-GB" dirty="0">
              <a:solidFill>
                <a:schemeClr val="bg1"/>
              </a:solidFill>
            </a:endParaRPr>
          </a:p>
          <a:p>
            <a:r>
              <a:rPr lang="en-GB" sz="2400" b="1" dirty="0">
                <a:solidFill>
                  <a:schemeClr val="bg1"/>
                </a:solidFill>
              </a:rPr>
              <a:t>(GC06) </a:t>
            </a:r>
            <a:r>
              <a:rPr lang="en-GB" sz="2400" dirty="0">
                <a:solidFill>
                  <a:schemeClr val="bg1"/>
                </a:solidFill>
              </a:rPr>
              <a:t>Personal attacks on other campaigners are not permitted.  Campaigners must ensure criticisms made of other campaigners must be related to their stance on the referendum motion, and not of their character, appearance or belief system.  Campaigners must also adhere to UHI’s Student Code of Conduct at all times.</a:t>
            </a:r>
          </a:p>
          <a:p>
            <a:endParaRPr lang="en-GB" dirty="0">
              <a:solidFill>
                <a:schemeClr val="bg1"/>
              </a:solidFill>
            </a:endParaRPr>
          </a:p>
          <a:p>
            <a:r>
              <a:rPr lang="en-GB" sz="2400" b="1" dirty="0">
                <a:solidFill>
                  <a:schemeClr val="bg1"/>
                </a:solidFill>
              </a:rPr>
              <a:t>(OC01) </a:t>
            </a:r>
            <a:r>
              <a:rPr lang="en-GB" sz="2400" dirty="0">
                <a:solidFill>
                  <a:schemeClr val="bg1"/>
                </a:solidFill>
              </a:rPr>
              <a:t>No online campaigning must take place before the date and                       time outlined in the relevant Referendum Campaigning Pack.</a:t>
            </a:r>
          </a:p>
          <a:p>
            <a:endParaRPr lang="en-GB" sz="2400" dirty="0">
              <a:solidFill>
                <a:schemeClr val="bg1"/>
              </a:solidFill>
            </a:endParaRPr>
          </a:p>
          <a:p>
            <a:endParaRPr lang="en-GB" sz="2400" dirty="0">
              <a:solidFill>
                <a:schemeClr val="bg1"/>
              </a:solidFill>
              <a:ea typeface="SimSun" panose="02010600030101010101" pitchFamily="2" charset="-122"/>
              <a:cs typeface="Helvetica" panose="020B0604020202020204" pitchFamily="34" charset="0"/>
            </a:endParaRPr>
          </a:p>
          <a:p>
            <a:endParaRPr lang="en-GB" sz="2200" dirty="0">
              <a:solidFill>
                <a:schemeClr val="bg1"/>
              </a:solidFill>
              <a:ea typeface="SimSun" panose="02010600030101010101" pitchFamily="2" charset="-122"/>
              <a:cs typeface="Helvetica" panose="020B0604020202020204" pitchFamily="34" charset="0"/>
            </a:endParaRPr>
          </a:p>
        </p:txBody>
      </p:sp>
      <p:sp>
        <p:nvSpPr>
          <p:cNvPr id="23" name="TextBox 22">
            <a:extLst>
              <a:ext uri="{FF2B5EF4-FFF2-40B4-BE49-F238E27FC236}">
                <a16:creationId xmlns:a16="http://schemas.microsoft.com/office/drawing/2014/main" id="{ED4273B5-8C87-0708-2B30-EC0AF4282138}"/>
              </a:ext>
            </a:extLst>
          </p:cNvPr>
          <p:cNvSpPr txBox="1"/>
          <p:nvPr/>
        </p:nvSpPr>
        <p:spPr>
          <a:xfrm>
            <a:off x="854569" y="545432"/>
            <a:ext cx="7756031" cy="1015663"/>
          </a:xfrm>
          <a:prstGeom prst="rect">
            <a:avLst/>
          </a:prstGeom>
          <a:noFill/>
        </p:spPr>
        <p:txBody>
          <a:bodyPr wrap="square" rtlCol="0">
            <a:spAutoFit/>
          </a:bodyPr>
          <a:lstStyle/>
          <a:p>
            <a:r>
              <a:rPr lang="en-GB" sz="6000" b="1" dirty="0">
                <a:solidFill>
                  <a:schemeClr val="bg1"/>
                </a:solidFill>
              </a:rPr>
              <a:t>Referendum Rules</a:t>
            </a:r>
            <a:endParaRPr lang="en-GB" b="1" dirty="0">
              <a:solidFill>
                <a:schemeClr val="bg1"/>
              </a:solidFill>
            </a:endParaRPr>
          </a:p>
        </p:txBody>
      </p:sp>
      <p:pic>
        <p:nvPicPr>
          <p:cNvPr id="2" name="Picture 1">
            <a:extLst>
              <a:ext uri="{FF2B5EF4-FFF2-40B4-BE49-F238E27FC236}">
                <a16:creationId xmlns:a16="http://schemas.microsoft.com/office/drawing/2014/main" id="{A02492A1-DC05-383D-F487-7A39305FBB4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81402" y="-924345"/>
            <a:ext cx="4042754" cy="4042754"/>
          </a:xfrm>
          <a:prstGeom prst="rect">
            <a:avLst/>
          </a:prstGeom>
        </p:spPr>
      </p:pic>
    </p:spTree>
    <p:extLst>
      <p:ext uri="{BB962C8B-B14F-4D97-AF65-F5344CB8AC3E}">
        <p14:creationId xmlns:p14="http://schemas.microsoft.com/office/powerpoint/2010/main" val="4530682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EE67E1-945F-CCD2-CB44-A5E32262FF64}"/>
            </a:ext>
          </a:extLst>
        </p:cNvPr>
        <p:cNvGrpSpPr/>
        <p:nvPr/>
      </p:nvGrpSpPr>
      <p:grpSpPr>
        <a:xfrm>
          <a:off x="0" y="0"/>
          <a:ext cx="0" cy="0"/>
          <a:chOff x="0" y="0"/>
          <a:chExt cx="0" cy="0"/>
        </a:xfrm>
      </p:grpSpPr>
      <p:sp>
        <p:nvSpPr>
          <p:cNvPr id="21" name="TextBox 20">
            <a:extLst>
              <a:ext uri="{FF2B5EF4-FFF2-40B4-BE49-F238E27FC236}">
                <a16:creationId xmlns:a16="http://schemas.microsoft.com/office/drawing/2014/main" id="{1E1C93E2-E8F7-7A8E-D897-F64A5D575010}"/>
              </a:ext>
            </a:extLst>
          </p:cNvPr>
          <p:cNvSpPr txBox="1"/>
          <p:nvPr/>
        </p:nvSpPr>
        <p:spPr>
          <a:xfrm>
            <a:off x="854568" y="2109303"/>
            <a:ext cx="10727832" cy="5416868"/>
          </a:xfrm>
          <a:prstGeom prst="rect">
            <a:avLst/>
          </a:prstGeom>
          <a:noFill/>
        </p:spPr>
        <p:txBody>
          <a:bodyPr wrap="square" rtlCol="0">
            <a:spAutoFit/>
          </a:bodyPr>
          <a:lstStyle/>
          <a:p>
            <a:r>
              <a:rPr lang="en-GB" sz="2400" b="1" dirty="0">
                <a:solidFill>
                  <a:schemeClr val="bg1"/>
                </a:solidFill>
              </a:rPr>
              <a:t>(OC03) </a:t>
            </a:r>
            <a:r>
              <a:rPr lang="en-GB" sz="2400" dirty="0">
                <a:solidFill>
                  <a:schemeClr val="bg1"/>
                </a:solidFill>
              </a:rPr>
              <a:t>Campaigners may not use Brightspace, the UHI’s Virtual                  Learning Environment (VLE), to promote themselves or their campaign.</a:t>
            </a:r>
          </a:p>
          <a:p>
            <a:endParaRPr lang="en-GB" sz="1600" b="0" i="0" dirty="0">
              <a:solidFill>
                <a:schemeClr val="bg1"/>
              </a:solidFill>
              <a:effectLst/>
            </a:endParaRPr>
          </a:p>
          <a:p>
            <a:r>
              <a:rPr lang="en-GB" sz="2400" b="1" dirty="0">
                <a:solidFill>
                  <a:schemeClr val="bg1"/>
                </a:solidFill>
              </a:rPr>
              <a:t>(OC04) </a:t>
            </a:r>
            <a:r>
              <a:rPr lang="en-GB" sz="2400" dirty="0">
                <a:solidFill>
                  <a:schemeClr val="bg1"/>
                </a:solidFill>
              </a:rPr>
              <a:t>Campaigners may not use any UHI or HISA contact or mailing lists to promote their stance on the referendum motion.  Campaigners may create their own contact/ mailing list for the purposes of promoting their stance; however any such lists must not contain or use any information collected from any third party source (i.e. contact lists, email lists, social media groups, etc…) and must be General Data Protection Regulation (GPDR) compliant.</a:t>
            </a:r>
          </a:p>
          <a:p>
            <a:endParaRPr lang="en-GB" dirty="0">
              <a:solidFill>
                <a:schemeClr val="bg1"/>
              </a:solidFill>
            </a:endParaRPr>
          </a:p>
          <a:p>
            <a:r>
              <a:rPr lang="en-GB" sz="2400" b="1" dirty="0">
                <a:solidFill>
                  <a:schemeClr val="bg1"/>
                </a:solidFill>
              </a:rPr>
              <a:t>(PC01) </a:t>
            </a:r>
            <a:r>
              <a:rPr lang="en-GB" sz="2400" dirty="0">
                <a:solidFill>
                  <a:schemeClr val="bg1"/>
                </a:solidFill>
              </a:rPr>
              <a:t>No physical campaigning must take place before the date                               and time outlined in the relevant Referendum Campaigning Pack.</a:t>
            </a:r>
          </a:p>
          <a:p>
            <a:endParaRPr lang="en-GB" sz="2400" b="1" dirty="0">
              <a:solidFill>
                <a:schemeClr val="bg1"/>
              </a:solidFill>
            </a:endParaRPr>
          </a:p>
          <a:p>
            <a:endParaRPr lang="en-GB" sz="2400" dirty="0">
              <a:solidFill>
                <a:schemeClr val="bg1"/>
              </a:solidFill>
            </a:endParaRPr>
          </a:p>
          <a:p>
            <a:endParaRPr lang="en-GB" b="0" i="0" dirty="0">
              <a:solidFill>
                <a:schemeClr val="bg1"/>
              </a:solidFill>
              <a:effectLst/>
            </a:endParaRPr>
          </a:p>
        </p:txBody>
      </p:sp>
      <p:sp>
        <p:nvSpPr>
          <p:cNvPr id="23" name="TextBox 22">
            <a:extLst>
              <a:ext uri="{FF2B5EF4-FFF2-40B4-BE49-F238E27FC236}">
                <a16:creationId xmlns:a16="http://schemas.microsoft.com/office/drawing/2014/main" id="{AA6789F4-D486-0D5D-FC56-BCD44E2F6EB7}"/>
              </a:ext>
            </a:extLst>
          </p:cNvPr>
          <p:cNvSpPr txBox="1"/>
          <p:nvPr/>
        </p:nvSpPr>
        <p:spPr>
          <a:xfrm>
            <a:off x="854569" y="545432"/>
            <a:ext cx="7756031" cy="1015663"/>
          </a:xfrm>
          <a:prstGeom prst="rect">
            <a:avLst/>
          </a:prstGeom>
          <a:noFill/>
        </p:spPr>
        <p:txBody>
          <a:bodyPr wrap="square" rtlCol="0">
            <a:spAutoFit/>
          </a:bodyPr>
          <a:lstStyle/>
          <a:p>
            <a:r>
              <a:rPr lang="en-GB" sz="6000" b="1" dirty="0">
                <a:solidFill>
                  <a:schemeClr val="bg1"/>
                </a:solidFill>
              </a:rPr>
              <a:t>Referendum Rules</a:t>
            </a:r>
            <a:endParaRPr lang="en-GB" b="1" dirty="0">
              <a:solidFill>
                <a:schemeClr val="bg1"/>
              </a:solidFill>
            </a:endParaRPr>
          </a:p>
        </p:txBody>
      </p:sp>
      <p:pic>
        <p:nvPicPr>
          <p:cNvPr id="2" name="Picture 1">
            <a:extLst>
              <a:ext uri="{FF2B5EF4-FFF2-40B4-BE49-F238E27FC236}">
                <a16:creationId xmlns:a16="http://schemas.microsoft.com/office/drawing/2014/main" id="{595DFD99-5836-5F33-670F-DDBB9CF016A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81402" y="-908847"/>
            <a:ext cx="4042754" cy="4042754"/>
          </a:xfrm>
          <a:prstGeom prst="rect">
            <a:avLst/>
          </a:prstGeom>
        </p:spPr>
      </p:pic>
    </p:spTree>
    <p:extLst>
      <p:ext uri="{BB962C8B-B14F-4D97-AF65-F5344CB8AC3E}">
        <p14:creationId xmlns:p14="http://schemas.microsoft.com/office/powerpoint/2010/main" val="35087611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25F39C-FC2A-815E-9152-4639588FABB3}"/>
            </a:ext>
          </a:extLst>
        </p:cNvPr>
        <p:cNvGrpSpPr/>
        <p:nvPr/>
      </p:nvGrpSpPr>
      <p:grpSpPr>
        <a:xfrm>
          <a:off x="0" y="0"/>
          <a:ext cx="0" cy="0"/>
          <a:chOff x="0" y="0"/>
          <a:chExt cx="0" cy="0"/>
        </a:xfrm>
      </p:grpSpPr>
      <p:sp>
        <p:nvSpPr>
          <p:cNvPr id="21" name="TextBox 20">
            <a:extLst>
              <a:ext uri="{FF2B5EF4-FFF2-40B4-BE49-F238E27FC236}">
                <a16:creationId xmlns:a16="http://schemas.microsoft.com/office/drawing/2014/main" id="{7DBC4464-A52C-0FDD-43E8-62D321229918}"/>
              </a:ext>
            </a:extLst>
          </p:cNvPr>
          <p:cNvSpPr txBox="1"/>
          <p:nvPr/>
        </p:nvSpPr>
        <p:spPr>
          <a:xfrm>
            <a:off x="854568" y="1993899"/>
            <a:ext cx="10664142" cy="4801314"/>
          </a:xfrm>
          <a:prstGeom prst="rect">
            <a:avLst/>
          </a:prstGeom>
          <a:noFill/>
        </p:spPr>
        <p:txBody>
          <a:bodyPr wrap="square" rtlCol="0">
            <a:spAutoFit/>
          </a:bodyPr>
          <a:lstStyle/>
          <a:p>
            <a:r>
              <a:rPr lang="en-GB" sz="2400" b="1" dirty="0">
                <a:solidFill>
                  <a:schemeClr val="bg1"/>
                </a:solidFill>
              </a:rPr>
              <a:t>(PC03) </a:t>
            </a:r>
            <a:r>
              <a:rPr lang="en-GB" sz="2400" dirty="0">
                <a:solidFill>
                  <a:schemeClr val="bg1"/>
                </a:solidFill>
              </a:rPr>
              <a:t>Campaigners must not disrupt timetabled learning and </a:t>
            </a:r>
          </a:p>
          <a:p>
            <a:r>
              <a:rPr lang="en-GB" sz="2400" dirty="0">
                <a:solidFill>
                  <a:schemeClr val="bg1"/>
                </a:solidFill>
              </a:rPr>
              <a:t>teaching on campus.  Permission to conduct ‘lecture shouts’ at                                 the beginning or the end of lectures should be sought in advance                             from the relevant lecturer/ teacher. </a:t>
            </a:r>
          </a:p>
          <a:p>
            <a:endParaRPr lang="en-GB" dirty="0">
              <a:solidFill>
                <a:schemeClr val="bg1"/>
              </a:solidFill>
            </a:endParaRPr>
          </a:p>
          <a:p>
            <a:r>
              <a:rPr lang="en-GB" sz="2400" b="1" dirty="0">
                <a:solidFill>
                  <a:schemeClr val="bg1"/>
                </a:solidFill>
              </a:rPr>
              <a:t>(PC04) </a:t>
            </a:r>
            <a:r>
              <a:rPr lang="en-GB" sz="2400" dirty="0">
                <a:solidFill>
                  <a:schemeClr val="bg1"/>
                </a:solidFill>
              </a:rPr>
              <a:t>Campaigners can assume that they have permission to campaign as well as to display and distribute campaigning material around UHI campuses and learning centres, however they must be prepared to cease any campaigning and/ or remove any campaigning materials from a particular area if asked to do so by either a HISA Referendums Team member or UHI staff member. </a:t>
            </a:r>
          </a:p>
          <a:p>
            <a:endParaRPr lang="en-GB" dirty="0">
              <a:solidFill>
                <a:schemeClr val="bg1"/>
              </a:solidFill>
            </a:endParaRPr>
          </a:p>
          <a:p>
            <a:r>
              <a:rPr lang="en-GB" sz="2400" b="1" dirty="0">
                <a:solidFill>
                  <a:schemeClr val="bg1"/>
                </a:solidFill>
              </a:rPr>
              <a:t>(PC05) </a:t>
            </a:r>
            <a:r>
              <a:rPr lang="en-GB" sz="2400" dirty="0">
                <a:solidFill>
                  <a:schemeClr val="bg1"/>
                </a:solidFill>
              </a:rPr>
              <a:t>Campaigners may only alter, move or remove their own physical campaign materials. </a:t>
            </a:r>
          </a:p>
        </p:txBody>
      </p:sp>
      <p:sp>
        <p:nvSpPr>
          <p:cNvPr id="23" name="TextBox 22">
            <a:extLst>
              <a:ext uri="{FF2B5EF4-FFF2-40B4-BE49-F238E27FC236}">
                <a16:creationId xmlns:a16="http://schemas.microsoft.com/office/drawing/2014/main" id="{8E681D03-62C6-3258-6054-824B1B0CB52F}"/>
              </a:ext>
            </a:extLst>
          </p:cNvPr>
          <p:cNvSpPr txBox="1"/>
          <p:nvPr/>
        </p:nvSpPr>
        <p:spPr>
          <a:xfrm>
            <a:off x="854569" y="545432"/>
            <a:ext cx="7756031" cy="1015663"/>
          </a:xfrm>
          <a:prstGeom prst="rect">
            <a:avLst/>
          </a:prstGeom>
          <a:noFill/>
        </p:spPr>
        <p:txBody>
          <a:bodyPr wrap="square" rtlCol="0">
            <a:spAutoFit/>
          </a:bodyPr>
          <a:lstStyle/>
          <a:p>
            <a:r>
              <a:rPr lang="en-GB" sz="6000" b="1" dirty="0">
                <a:solidFill>
                  <a:schemeClr val="bg1"/>
                </a:solidFill>
              </a:rPr>
              <a:t>Referendum Rules</a:t>
            </a:r>
            <a:endParaRPr lang="en-GB" b="1" dirty="0">
              <a:solidFill>
                <a:schemeClr val="bg1"/>
              </a:solidFill>
            </a:endParaRPr>
          </a:p>
        </p:txBody>
      </p:sp>
      <p:pic>
        <p:nvPicPr>
          <p:cNvPr id="2" name="Picture 1">
            <a:extLst>
              <a:ext uri="{FF2B5EF4-FFF2-40B4-BE49-F238E27FC236}">
                <a16:creationId xmlns:a16="http://schemas.microsoft.com/office/drawing/2014/main" id="{5D8EFC2F-B6AD-3CA6-1F35-2843DA4C014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81402" y="-908847"/>
            <a:ext cx="4042754" cy="4042754"/>
          </a:xfrm>
          <a:prstGeom prst="rect">
            <a:avLst/>
          </a:prstGeom>
        </p:spPr>
      </p:pic>
    </p:spTree>
    <p:extLst>
      <p:ext uri="{BB962C8B-B14F-4D97-AF65-F5344CB8AC3E}">
        <p14:creationId xmlns:p14="http://schemas.microsoft.com/office/powerpoint/2010/main" val="4958161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3397C2-DCA6-BA7D-4E8D-DE1AF6163810}"/>
            </a:ext>
          </a:extLst>
        </p:cNvPr>
        <p:cNvGrpSpPr/>
        <p:nvPr/>
      </p:nvGrpSpPr>
      <p:grpSpPr>
        <a:xfrm>
          <a:off x="0" y="0"/>
          <a:ext cx="0" cy="0"/>
          <a:chOff x="0" y="0"/>
          <a:chExt cx="0" cy="0"/>
        </a:xfrm>
      </p:grpSpPr>
      <p:sp>
        <p:nvSpPr>
          <p:cNvPr id="21" name="TextBox 20">
            <a:extLst>
              <a:ext uri="{FF2B5EF4-FFF2-40B4-BE49-F238E27FC236}">
                <a16:creationId xmlns:a16="http://schemas.microsoft.com/office/drawing/2014/main" id="{3797EC24-E9D6-66A4-9ADB-C30DEB4553CA}"/>
              </a:ext>
            </a:extLst>
          </p:cNvPr>
          <p:cNvSpPr txBox="1"/>
          <p:nvPr/>
        </p:nvSpPr>
        <p:spPr>
          <a:xfrm>
            <a:off x="854568" y="1993899"/>
            <a:ext cx="10209672" cy="4339650"/>
          </a:xfrm>
          <a:prstGeom prst="rect">
            <a:avLst/>
          </a:prstGeom>
          <a:noFill/>
        </p:spPr>
        <p:txBody>
          <a:bodyPr wrap="square" rtlCol="0">
            <a:spAutoFit/>
          </a:bodyPr>
          <a:lstStyle/>
          <a:p>
            <a:r>
              <a:rPr lang="en-GB" sz="2400" b="1" dirty="0">
                <a:solidFill>
                  <a:schemeClr val="bg1"/>
                </a:solidFill>
              </a:rPr>
              <a:t>(PC08) </a:t>
            </a:r>
            <a:r>
              <a:rPr lang="en-GB" sz="2400" dirty="0">
                <a:solidFill>
                  <a:schemeClr val="bg1"/>
                </a:solidFill>
              </a:rPr>
              <a:t>Campaigners must not display or use the Students’                  Association’s logo or any UHI logo on their physical or electronic              campaign materials.</a:t>
            </a:r>
          </a:p>
          <a:p>
            <a:endParaRPr lang="en-GB" b="1" dirty="0">
              <a:solidFill>
                <a:schemeClr val="bg1"/>
              </a:solidFill>
            </a:endParaRPr>
          </a:p>
          <a:p>
            <a:r>
              <a:rPr lang="en-GB" sz="2400" b="1" dirty="0">
                <a:solidFill>
                  <a:schemeClr val="bg1"/>
                </a:solidFill>
              </a:rPr>
              <a:t>(PC10) </a:t>
            </a:r>
            <a:r>
              <a:rPr lang="en-GB" sz="2400" dirty="0">
                <a:solidFill>
                  <a:schemeClr val="bg1"/>
                </a:solidFill>
                <a:effectLst/>
              </a:rPr>
              <a:t>Campaigners may not use laptops, tablets and smartphones to collect votes during the voting period. </a:t>
            </a:r>
          </a:p>
          <a:p>
            <a:endParaRPr lang="en-GB" dirty="0">
              <a:solidFill>
                <a:schemeClr val="bg1"/>
              </a:solidFill>
            </a:endParaRPr>
          </a:p>
          <a:p>
            <a:r>
              <a:rPr lang="en-GB" sz="2400" b="1" dirty="0">
                <a:solidFill>
                  <a:schemeClr val="bg1"/>
                </a:solidFill>
                <a:effectLst/>
              </a:rPr>
              <a:t>(PC11) </a:t>
            </a:r>
            <a:r>
              <a:rPr lang="en-GB" sz="2400" b="0" dirty="0">
                <a:solidFill>
                  <a:schemeClr val="bg1"/>
                </a:solidFill>
                <a:effectLst/>
              </a:rPr>
              <a:t>Campaigners must respect that every student has the right to cast their vote freely and confidentially.  Once a student starts the process of voting on a device (i.e. logging on to the Students’ Association website) campaigners should move at least two metres away to give them privacy and should make no further attempts to influence their vote in any way. </a:t>
            </a:r>
          </a:p>
        </p:txBody>
      </p:sp>
      <p:sp>
        <p:nvSpPr>
          <p:cNvPr id="23" name="TextBox 22">
            <a:extLst>
              <a:ext uri="{FF2B5EF4-FFF2-40B4-BE49-F238E27FC236}">
                <a16:creationId xmlns:a16="http://schemas.microsoft.com/office/drawing/2014/main" id="{0D3DB734-BD33-BAF6-C363-6919A405243C}"/>
              </a:ext>
            </a:extLst>
          </p:cNvPr>
          <p:cNvSpPr txBox="1"/>
          <p:nvPr/>
        </p:nvSpPr>
        <p:spPr>
          <a:xfrm>
            <a:off x="854569" y="545432"/>
            <a:ext cx="7756031" cy="1015663"/>
          </a:xfrm>
          <a:prstGeom prst="rect">
            <a:avLst/>
          </a:prstGeom>
          <a:noFill/>
        </p:spPr>
        <p:txBody>
          <a:bodyPr wrap="square" rtlCol="0">
            <a:spAutoFit/>
          </a:bodyPr>
          <a:lstStyle/>
          <a:p>
            <a:r>
              <a:rPr lang="en-GB" sz="6000" b="1" dirty="0">
                <a:solidFill>
                  <a:schemeClr val="bg1"/>
                </a:solidFill>
              </a:rPr>
              <a:t>Referendum Rules</a:t>
            </a:r>
            <a:endParaRPr lang="en-GB" b="1" dirty="0">
              <a:solidFill>
                <a:schemeClr val="bg1"/>
              </a:solidFill>
            </a:endParaRPr>
          </a:p>
        </p:txBody>
      </p:sp>
      <p:pic>
        <p:nvPicPr>
          <p:cNvPr id="2" name="Picture 1">
            <a:extLst>
              <a:ext uri="{FF2B5EF4-FFF2-40B4-BE49-F238E27FC236}">
                <a16:creationId xmlns:a16="http://schemas.microsoft.com/office/drawing/2014/main" id="{08494493-55C4-C8D7-02F8-6B5278EF63E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81402" y="-908847"/>
            <a:ext cx="4042754" cy="4042754"/>
          </a:xfrm>
          <a:prstGeom prst="rect">
            <a:avLst/>
          </a:prstGeom>
        </p:spPr>
      </p:pic>
    </p:spTree>
    <p:extLst>
      <p:ext uri="{BB962C8B-B14F-4D97-AF65-F5344CB8AC3E}">
        <p14:creationId xmlns:p14="http://schemas.microsoft.com/office/powerpoint/2010/main" val="35680808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TM04033929[[fn=Slate]]</Template>
  <TotalTime>21701</TotalTime>
  <Words>3691</Words>
  <Application>Microsoft Office PowerPoint</Application>
  <PresentationFormat>Widescreen</PresentationFormat>
  <Paragraphs>398</Paragraphs>
  <Slides>32</Slides>
  <Notes>31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32</vt:i4>
      </vt:variant>
    </vt:vector>
  </HeadingPairs>
  <TitlesOfParts>
    <vt:vector size="42" baseType="lpstr">
      <vt:lpstr>SimSun</vt:lpstr>
      <vt:lpstr>Aptos</vt:lpstr>
      <vt:lpstr>Aptos Display</vt:lpstr>
      <vt:lpstr>Arial</vt:lpstr>
      <vt:lpstr>Calibri</vt:lpstr>
      <vt:lpstr>Helvetica</vt:lpstr>
      <vt:lpstr>Inter</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Paul Stalker</dc:creator>
  <cp:lastModifiedBy>Paul Stalker</cp:lastModifiedBy>
  <cp:revision>8</cp:revision>
  <dcterms:created xsi:type="dcterms:W3CDTF">2025-01-16T16:12:52Z</dcterms:created>
  <dcterms:modified xsi:type="dcterms:W3CDTF">2026-03-05T10:47:45Z</dcterms:modified>
</cp:coreProperties>
</file>