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7" r:id="rId2"/>
    <p:sldId id="258" r:id="rId3"/>
    <p:sldId id="260" r:id="rId4"/>
    <p:sldId id="261" r:id="rId5"/>
    <p:sldId id="262"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FF1586-7C42-41DB-9FC9-4714F80D31EC}" v="9" dt="2025-02-21T13:11:51.0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799" autoAdjust="0"/>
  </p:normalViewPr>
  <p:slideViewPr>
    <p:cSldViewPr snapToGrid="0">
      <p:cViewPr>
        <p:scale>
          <a:sx n="40" d="100"/>
          <a:sy n="40" d="100"/>
        </p:scale>
        <p:origin x="1684"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5EDF6D-3A7C-45BD-9E7F-DBC41920232F}" type="datetimeFigureOut">
              <a:rPr lang="en-GB" smtClean="0"/>
              <a:t>25/02/2025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DDFE26-2933-40F9-A364-1D7BA2C1E335}" type="slidenum">
              <a:rPr lang="en-GB" smtClean="0"/>
              <a:t>‹#›</a:t>
            </a:fld>
            <a:endParaRPr lang="en-GB"/>
          </a:p>
        </p:txBody>
      </p:sp>
    </p:spTree>
    <p:extLst>
      <p:ext uri="{BB962C8B-B14F-4D97-AF65-F5344CB8AC3E}">
        <p14:creationId xmlns:p14="http://schemas.microsoft.com/office/powerpoint/2010/main" val="32673787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FC9095B9-05F2-42A8-90F9-4775A86AECFC}" type="slidenum">
              <a:rPr lang="en-GB" smtClean="0"/>
              <a:t>1</a:t>
            </a:fld>
            <a:endParaRPr lang="en-GB"/>
          </a:p>
        </p:txBody>
      </p:sp>
    </p:spTree>
    <p:extLst>
      <p:ext uri="{BB962C8B-B14F-4D97-AF65-F5344CB8AC3E}">
        <p14:creationId xmlns:p14="http://schemas.microsoft.com/office/powerpoint/2010/main" val="1386160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DD6DF-C856-CB82-38C9-0EE1C73694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E9B6E5-77FB-3034-A2E3-1CF9C06D73E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1D0219-0581-FA9C-4EB2-28F2E50AA335}"/>
              </a:ext>
            </a:extLst>
          </p:cNvPr>
          <p:cNvSpPr>
            <a:spLocks noGrp="1"/>
          </p:cNvSpPr>
          <p:nvPr>
            <p:ph type="body" idx="1"/>
          </p:nvPr>
        </p:nvSpPr>
        <p:spPr/>
        <p:txBody>
          <a:bodyPr/>
          <a:lstStyle/>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5F71AA5-9A04-C2CD-2A2B-676820254E38}"/>
              </a:ext>
            </a:extLst>
          </p:cNvPr>
          <p:cNvSpPr>
            <a:spLocks noGrp="1"/>
          </p:cNvSpPr>
          <p:nvPr>
            <p:ph type="sldNum" sz="quarter" idx="5"/>
          </p:nvPr>
        </p:nvSpPr>
        <p:spPr/>
        <p:txBody>
          <a:bodyPr/>
          <a:lstStyle/>
          <a:p>
            <a:fld id="{FC9095B9-05F2-42A8-90F9-4775A86AECFC}" type="slidenum">
              <a:rPr lang="en-GB" smtClean="0"/>
              <a:t>2</a:t>
            </a:fld>
            <a:endParaRPr lang="en-GB"/>
          </a:p>
        </p:txBody>
      </p:sp>
    </p:spTree>
    <p:extLst>
      <p:ext uri="{BB962C8B-B14F-4D97-AF65-F5344CB8AC3E}">
        <p14:creationId xmlns:p14="http://schemas.microsoft.com/office/powerpoint/2010/main" val="21111080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5DAC3E-EC44-502E-1672-B3ED35E52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EB390D-4186-0834-5C93-9F05BC4003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73BF6C-75C7-2546-C6D6-26F47C7524C1}"/>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9F24330-0014-D22D-D17F-FC6BDFFA65D4}"/>
              </a:ext>
            </a:extLst>
          </p:cNvPr>
          <p:cNvSpPr>
            <a:spLocks noGrp="1"/>
          </p:cNvSpPr>
          <p:nvPr>
            <p:ph type="sldNum" sz="quarter" idx="5"/>
          </p:nvPr>
        </p:nvSpPr>
        <p:spPr/>
        <p:txBody>
          <a:bodyPr/>
          <a:lstStyle/>
          <a:p>
            <a:fld id="{FC9095B9-05F2-42A8-90F9-4775A86AECFC}" type="slidenum">
              <a:rPr lang="en-GB" smtClean="0"/>
              <a:t>3</a:t>
            </a:fld>
            <a:endParaRPr lang="en-GB"/>
          </a:p>
        </p:txBody>
      </p:sp>
    </p:spTree>
    <p:extLst>
      <p:ext uri="{BB962C8B-B14F-4D97-AF65-F5344CB8AC3E}">
        <p14:creationId xmlns:p14="http://schemas.microsoft.com/office/powerpoint/2010/main" val="2236008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44316D-A49A-6BC4-37C9-2FD7BF359E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1CF4D0-C86D-3DF7-7460-D38F5EF71DB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03205E2-934C-BCA2-B41C-F67FA388A6DA}"/>
              </a:ext>
            </a:extLst>
          </p:cNvPr>
          <p:cNvSpPr>
            <a:spLocks noGrp="1"/>
          </p:cNvSpPr>
          <p:nvPr>
            <p:ph type="body" idx="1"/>
          </p:nvPr>
        </p:nvSpPr>
        <p:spPr/>
        <p:txBody>
          <a:bodyPr/>
          <a:lstStyle/>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5134B6F5-9705-EDC7-D026-874D18B8C833}"/>
              </a:ext>
            </a:extLst>
          </p:cNvPr>
          <p:cNvSpPr>
            <a:spLocks noGrp="1"/>
          </p:cNvSpPr>
          <p:nvPr>
            <p:ph type="sldNum" sz="quarter" idx="5"/>
          </p:nvPr>
        </p:nvSpPr>
        <p:spPr/>
        <p:txBody>
          <a:bodyPr/>
          <a:lstStyle/>
          <a:p>
            <a:fld id="{FC9095B9-05F2-42A8-90F9-4775A86AECFC}" type="slidenum">
              <a:rPr lang="en-GB" smtClean="0"/>
              <a:t>4</a:t>
            </a:fld>
            <a:endParaRPr lang="en-GB"/>
          </a:p>
        </p:txBody>
      </p:sp>
    </p:spTree>
    <p:extLst>
      <p:ext uri="{BB962C8B-B14F-4D97-AF65-F5344CB8AC3E}">
        <p14:creationId xmlns:p14="http://schemas.microsoft.com/office/powerpoint/2010/main" val="29424084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BB696-EEE8-94DD-84C9-EA695175C3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B034DC4-0428-6613-7678-0C38A75EED7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37D5B26-33E0-F17A-320D-DDECA1CC3F38}"/>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FDEDAEA-5D64-ED5F-41BC-824F0DC2C441}"/>
              </a:ext>
            </a:extLst>
          </p:cNvPr>
          <p:cNvSpPr>
            <a:spLocks noGrp="1"/>
          </p:cNvSpPr>
          <p:nvPr>
            <p:ph type="sldNum" sz="quarter" idx="5"/>
          </p:nvPr>
        </p:nvSpPr>
        <p:spPr/>
        <p:txBody>
          <a:bodyPr/>
          <a:lstStyle/>
          <a:p>
            <a:fld id="{FC9095B9-05F2-42A8-90F9-4775A86AECFC}" type="slidenum">
              <a:rPr lang="en-GB" smtClean="0"/>
              <a:t>5</a:t>
            </a:fld>
            <a:endParaRPr lang="en-GB"/>
          </a:p>
        </p:txBody>
      </p:sp>
    </p:spTree>
    <p:extLst>
      <p:ext uri="{BB962C8B-B14F-4D97-AF65-F5344CB8AC3E}">
        <p14:creationId xmlns:p14="http://schemas.microsoft.com/office/powerpoint/2010/main" val="4651825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0A2094-1E42-23FA-B08D-CF1E79030D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87B190-A76A-4F5D-F2A8-645533B8E8D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B4D196-8838-CA28-E0E4-126EBDCAA9D0}"/>
              </a:ext>
            </a:extLst>
          </p:cNvPr>
          <p:cNvSpPr>
            <a:spLocks noGrp="1"/>
          </p:cNvSpPr>
          <p:nvPr>
            <p:ph type="body" idx="1"/>
          </p:nvPr>
        </p:nvSpPr>
        <p:spPr/>
        <p:txBody>
          <a:bodyPr/>
          <a:lstStyle/>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95E3E33-1121-B331-40D8-E1B886A37208}"/>
              </a:ext>
            </a:extLst>
          </p:cNvPr>
          <p:cNvSpPr>
            <a:spLocks noGrp="1"/>
          </p:cNvSpPr>
          <p:nvPr>
            <p:ph type="sldNum" sz="quarter" idx="5"/>
          </p:nvPr>
        </p:nvSpPr>
        <p:spPr/>
        <p:txBody>
          <a:bodyPr/>
          <a:lstStyle/>
          <a:p>
            <a:fld id="{FC9095B9-05F2-42A8-90F9-4775A86AECFC}" type="slidenum">
              <a:rPr lang="en-GB" smtClean="0"/>
              <a:t>6</a:t>
            </a:fld>
            <a:endParaRPr lang="en-GB"/>
          </a:p>
        </p:txBody>
      </p:sp>
    </p:spTree>
    <p:extLst>
      <p:ext uri="{BB962C8B-B14F-4D97-AF65-F5344CB8AC3E}">
        <p14:creationId xmlns:p14="http://schemas.microsoft.com/office/powerpoint/2010/main" val="36231644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436B2-3B37-D94F-10EB-E6EE58D3D6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CFBB85-E708-3B75-9434-2AE881C295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790091-B38D-894F-169A-A8270CE2192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CC8A12AE-964F-8D3B-716A-0C712BFBB4CD}"/>
              </a:ext>
            </a:extLst>
          </p:cNvPr>
          <p:cNvSpPr>
            <a:spLocks noGrp="1"/>
          </p:cNvSpPr>
          <p:nvPr>
            <p:ph type="sldNum" sz="quarter" idx="5"/>
          </p:nvPr>
        </p:nvSpPr>
        <p:spPr/>
        <p:txBody>
          <a:bodyPr/>
          <a:lstStyle/>
          <a:p>
            <a:fld id="{FC9095B9-05F2-42A8-90F9-4775A86AECFC}" type="slidenum">
              <a:rPr lang="en-GB" smtClean="0"/>
              <a:t>7</a:t>
            </a:fld>
            <a:endParaRPr lang="en-GB"/>
          </a:p>
        </p:txBody>
      </p:sp>
    </p:spTree>
    <p:extLst>
      <p:ext uri="{BB962C8B-B14F-4D97-AF65-F5344CB8AC3E}">
        <p14:creationId xmlns:p14="http://schemas.microsoft.com/office/powerpoint/2010/main" val="11507350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9BCF22-66F9-9CFE-1F16-4F6B0B82EF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79829D-76DD-791D-3ABE-0797399805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9427AB7-E9AB-21C3-36B3-A124FDA5C3B1}"/>
              </a:ext>
            </a:extLst>
          </p:cNvPr>
          <p:cNvSpPr>
            <a:spLocks noGrp="1"/>
          </p:cNvSpPr>
          <p:nvPr>
            <p:ph type="body" idx="1"/>
          </p:nvPr>
        </p:nvSpPr>
        <p:spPr/>
        <p:txBody>
          <a:bodyPr/>
          <a:lstStyle/>
          <a:p>
            <a:endParaRPr lang="en-GB"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154AFEF-82B4-8DF1-8928-7581539C14A1}"/>
              </a:ext>
            </a:extLst>
          </p:cNvPr>
          <p:cNvSpPr>
            <a:spLocks noGrp="1"/>
          </p:cNvSpPr>
          <p:nvPr>
            <p:ph type="sldNum" sz="quarter" idx="5"/>
          </p:nvPr>
        </p:nvSpPr>
        <p:spPr/>
        <p:txBody>
          <a:bodyPr/>
          <a:lstStyle/>
          <a:p>
            <a:fld id="{FC9095B9-05F2-42A8-90F9-4775A86AECFC}" type="slidenum">
              <a:rPr lang="en-GB" smtClean="0"/>
              <a:t>8</a:t>
            </a:fld>
            <a:endParaRPr lang="en-GB"/>
          </a:p>
        </p:txBody>
      </p:sp>
    </p:spTree>
    <p:extLst>
      <p:ext uri="{BB962C8B-B14F-4D97-AF65-F5344CB8AC3E}">
        <p14:creationId xmlns:p14="http://schemas.microsoft.com/office/powerpoint/2010/main" val="11447466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24EC3-35F2-8AC6-BBF3-8DD07EFC4F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055848-46A2-5470-98D7-F640A852FBB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1BBE232-ABA7-119A-3671-40BE42EAD90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3B10BFB5-D350-50DE-BA68-3A28F5A5934D}"/>
              </a:ext>
            </a:extLst>
          </p:cNvPr>
          <p:cNvSpPr>
            <a:spLocks noGrp="1"/>
          </p:cNvSpPr>
          <p:nvPr>
            <p:ph type="sldNum" sz="quarter" idx="5"/>
          </p:nvPr>
        </p:nvSpPr>
        <p:spPr/>
        <p:txBody>
          <a:bodyPr/>
          <a:lstStyle/>
          <a:p>
            <a:fld id="{FC9095B9-05F2-42A8-90F9-4775A86AECFC}" type="slidenum">
              <a:rPr lang="en-GB" smtClean="0"/>
              <a:t>9</a:t>
            </a:fld>
            <a:endParaRPr lang="en-GB"/>
          </a:p>
        </p:txBody>
      </p:sp>
    </p:spTree>
    <p:extLst>
      <p:ext uri="{BB962C8B-B14F-4D97-AF65-F5344CB8AC3E}">
        <p14:creationId xmlns:p14="http://schemas.microsoft.com/office/powerpoint/2010/main" val="197013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E445-2913-5221-9D4D-53839406D30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2A11913-FAD6-2FB1-84DB-390D393F043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B5AF937-EBA2-72B9-D378-F116D26BBC79}"/>
              </a:ext>
            </a:extLst>
          </p:cNvPr>
          <p:cNvSpPr>
            <a:spLocks noGrp="1"/>
          </p:cNvSpPr>
          <p:nvPr>
            <p:ph type="dt" sz="half" idx="10"/>
          </p:nvPr>
        </p:nvSpPr>
        <p:spPr/>
        <p:txBody>
          <a:bodyPr/>
          <a:lstStyle/>
          <a:p>
            <a:fld id="{37AC04C2-7E75-41B7-A1DF-3F331A5F0F98}" type="datetimeFigureOut">
              <a:rPr lang="en-GB" smtClean="0"/>
              <a:t>25/02/2025</a:t>
            </a:fld>
            <a:endParaRPr lang="en-GB"/>
          </a:p>
        </p:txBody>
      </p:sp>
      <p:sp>
        <p:nvSpPr>
          <p:cNvPr id="5" name="Footer Placeholder 4">
            <a:extLst>
              <a:ext uri="{FF2B5EF4-FFF2-40B4-BE49-F238E27FC236}">
                <a16:creationId xmlns:a16="http://schemas.microsoft.com/office/drawing/2014/main" id="{DB5A7591-B385-1606-DDD3-890D0A0F1D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195ECF-AC8B-40A8-39B9-472D7C68225A}"/>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59906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EF96-BAE3-0AD7-B160-4FA8A506123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4F03BE-9975-3A14-9076-CD4CCBF611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AA14D62-E5C0-78F2-987B-CF01FC5A6E40}"/>
              </a:ext>
            </a:extLst>
          </p:cNvPr>
          <p:cNvSpPr>
            <a:spLocks noGrp="1"/>
          </p:cNvSpPr>
          <p:nvPr>
            <p:ph type="dt" sz="half" idx="10"/>
          </p:nvPr>
        </p:nvSpPr>
        <p:spPr/>
        <p:txBody>
          <a:bodyPr/>
          <a:lstStyle/>
          <a:p>
            <a:fld id="{37AC04C2-7E75-41B7-A1DF-3F331A5F0F98}" type="datetimeFigureOut">
              <a:rPr lang="en-GB" smtClean="0"/>
              <a:t>25/02/2025</a:t>
            </a:fld>
            <a:endParaRPr lang="en-GB"/>
          </a:p>
        </p:txBody>
      </p:sp>
      <p:sp>
        <p:nvSpPr>
          <p:cNvPr id="5" name="Footer Placeholder 4">
            <a:extLst>
              <a:ext uri="{FF2B5EF4-FFF2-40B4-BE49-F238E27FC236}">
                <a16:creationId xmlns:a16="http://schemas.microsoft.com/office/drawing/2014/main" id="{836623D7-845E-8053-DCD5-BFD7E210286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705F8DC-6367-EF09-BF54-9FBA7B848A76}"/>
              </a:ext>
            </a:extLst>
          </p:cNvPr>
          <p:cNvSpPr>
            <a:spLocks noGrp="1"/>
          </p:cNvSpPr>
          <p:nvPr>
            <p:ph type="sldNum" sz="quarter" idx="12"/>
          </p:nvPr>
        </p:nvSpPr>
        <p:spPr/>
        <p:txBody>
          <a:bodyPr/>
          <a:lstStyle/>
          <a:p>
            <a:fld id="{E062D0FD-524B-46C1-95D1-1228283ECBF3}" type="slidenum">
              <a:rPr lang="en-GB" smtClean="0"/>
              <a:t>‹#›</a:t>
            </a:fld>
            <a:endParaRPr lang="en-GB"/>
          </a:p>
        </p:txBody>
      </p:sp>
    </p:spTree>
    <p:extLst>
      <p:ext uri="{BB962C8B-B14F-4D97-AF65-F5344CB8AC3E}">
        <p14:creationId xmlns:p14="http://schemas.microsoft.com/office/powerpoint/2010/main" val="18058297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8DD7F0-C6F1-9573-B047-C10849C9289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719FAD-A584-6C47-FF63-CC59FB1AB94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BDBE2DA-0C06-877E-E5EC-D54262D3D3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7AC04C2-7E75-41B7-A1DF-3F331A5F0F98}" type="datetimeFigureOut">
              <a:rPr lang="en-GB" smtClean="0"/>
              <a:t>25/02/2025</a:t>
            </a:fld>
            <a:endParaRPr lang="en-GB"/>
          </a:p>
        </p:txBody>
      </p:sp>
      <p:sp>
        <p:nvSpPr>
          <p:cNvPr id="5" name="Footer Placeholder 4">
            <a:extLst>
              <a:ext uri="{FF2B5EF4-FFF2-40B4-BE49-F238E27FC236}">
                <a16:creationId xmlns:a16="http://schemas.microsoft.com/office/drawing/2014/main" id="{137E6285-212D-85DD-98F0-14D9C15E82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922C9BED-1CC3-5313-4FB8-6B2AE4F09D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062D0FD-524B-46C1-95D1-1228283ECBF3}" type="slidenum">
              <a:rPr lang="en-GB" smtClean="0"/>
              <a:t>‹#›</a:t>
            </a:fld>
            <a:endParaRPr lang="en-GB"/>
          </a:p>
        </p:txBody>
      </p:sp>
    </p:spTree>
    <p:extLst>
      <p:ext uri="{BB962C8B-B14F-4D97-AF65-F5344CB8AC3E}">
        <p14:creationId xmlns:p14="http://schemas.microsoft.com/office/powerpoint/2010/main" val="2208860815"/>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hyperlink" Target="http://www.canva.com/" TargetMode="External"/><Relationship Id="rId3" Type="http://schemas.openxmlformats.org/officeDocument/2006/relationships/image" Target="../media/image3.png"/><Relationship Id="rId7" Type="http://schemas.openxmlformats.org/officeDocument/2006/relationships/hyperlink" Target="https://pixabay.com/" TargetMode="Externa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hyperlink" Target="https://unsplash.com/images/stock/non-copyrighted" TargetMode="External"/><Relationship Id="rId5" Type="http://schemas.openxmlformats.org/officeDocument/2006/relationships/hyperlink" Target="https://help.hootsuite.com/hc/en-us/articles/4403597090459-Create-engaging-and-effective-social-media-content#know-your-post-anatomy-0-0" TargetMode="External"/><Relationship Id="rId10" Type="http://schemas.openxmlformats.org/officeDocument/2006/relationships/hyperlink" Target="http://www.youtube.com/" TargetMode="External"/><Relationship Id="rId4" Type="http://schemas.openxmlformats.org/officeDocument/2006/relationships/image" Target="../media/image4.png"/><Relationship Id="rId9" Type="http://schemas.openxmlformats.org/officeDocument/2006/relationships/hyperlink" Target="https://www.wordstream.com/blog/best-time-to-post-on-social-media#:~:text=content%20is%20never.-,What%27s%20the%20best%20time%20to%20post%20on%20social%20media%20across,media%20posts%20from%20various%20platform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hyperlink" Target="https://hisa.uhi.ac.uk/pageassets/studentvoice/elections/rules/HISA-Elections-Rules-09DEC2024.pdf" TargetMode="Externa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276E6363-6BC1-996F-944A-0E70B96116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4" y="0"/>
            <a:ext cx="12187066" cy="6858000"/>
          </a:xfrm>
          <a:prstGeom prst="rect">
            <a:avLst/>
          </a:prstGeom>
        </p:spPr>
      </p:pic>
      <p:pic>
        <p:nvPicPr>
          <p:cNvPr id="7" name="Picture 6" descr="A blue and white logo&#10;&#10;Description automatically generated">
            <a:extLst>
              <a:ext uri="{FF2B5EF4-FFF2-40B4-BE49-F238E27FC236}">
                <a16:creationId xmlns:a16="http://schemas.microsoft.com/office/drawing/2014/main" id="{BF0D5198-4FE5-ED10-16E4-2C195514FE9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440251">
            <a:off x="2314933" y="-968777"/>
            <a:ext cx="6888365" cy="6888365"/>
          </a:xfrm>
          <a:prstGeom prst="rect">
            <a:avLst/>
          </a:prstGeom>
        </p:spPr>
      </p:pic>
      <p:sp>
        <p:nvSpPr>
          <p:cNvPr id="3" name="TextBox 2">
            <a:extLst>
              <a:ext uri="{FF2B5EF4-FFF2-40B4-BE49-F238E27FC236}">
                <a16:creationId xmlns:a16="http://schemas.microsoft.com/office/drawing/2014/main" id="{8C85AAF4-95FE-E342-377D-53BEF9CC0325}"/>
              </a:ext>
            </a:extLst>
          </p:cNvPr>
          <p:cNvSpPr txBox="1"/>
          <p:nvPr/>
        </p:nvSpPr>
        <p:spPr>
          <a:xfrm>
            <a:off x="-1" y="4593953"/>
            <a:ext cx="12187066" cy="1569660"/>
          </a:xfrm>
          <a:prstGeom prst="rect">
            <a:avLst/>
          </a:prstGeom>
          <a:noFill/>
        </p:spPr>
        <p:txBody>
          <a:bodyPr wrap="square" rtlCol="0">
            <a:spAutoFit/>
          </a:bodyPr>
          <a:lstStyle/>
          <a:p>
            <a:pPr algn="ctr"/>
            <a:r>
              <a:rPr lang="en-GB" sz="4800" b="1" dirty="0">
                <a:solidFill>
                  <a:schemeClr val="bg1"/>
                </a:solidFill>
              </a:rPr>
              <a:t>An Introduction To</a:t>
            </a:r>
          </a:p>
          <a:p>
            <a:pPr algn="ctr"/>
            <a:r>
              <a:rPr lang="en-GB" sz="4800" b="1" dirty="0">
                <a:solidFill>
                  <a:schemeClr val="bg1"/>
                </a:solidFill>
              </a:rPr>
              <a:t>Online Campaigning</a:t>
            </a:r>
          </a:p>
        </p:txBody>
      </p:sp>
    </p:spTree>
    <p:extLst>
      <p:ext uri="{BB962C8B-B14F-4D97-AF65-F5344CB8AC3E}">
        <p14:creationId xmlns:p14="http://schemas.microsoft.com/office/powerpoint/2010/main" val="226284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41095B-6B46-E9B4-51E0-907B5FB723C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5EB6FA08-609F-50AA-62E2-116B691310E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99F5BAC1-F006-511D-31CC-4D69BFF9E7C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9D6DD91B-40DF-F21F-3851-1856BFB81B93}"/>
              </a:ext>
            </a:extLst>
          </p:cNvPr>
          <p:cNvSpPr txBox="1"/>
          <p:nvPr/>
        </p:nvSpPr>
        <p:spPr>
          <a:xfrm>
            <a:off x="920578" y="662851"/>
            <a:ext cx="7499522" cy="923330"/>
          </a:xfrm>
          <a:prstGeom prst="rect">
            <a:avLst/>
          </a:prstGeom>
          <a:noFill/>
        </p:spPr>
        <p:txBody>
          <a:bodyPr wrap="square" rtlCol="0">
            <a:spAutoFit/>
          </a:bodyPr>
          <a:lstStyle/>
          <a:p>
            <a:r>
              <a:rPr lang="en-GB" sz="5400" b="1" dirty="0">
                <a:solidFill>
                  <a:schemeClr val="bg1"/>
                </a:solidFill>
              </a:rPr>
              <a:t>Why Campaign Online?</a:t>
            </a:r>
          </a:p>
        </p:txBody>
      </p:sp>
      <p:sp>
        <p:nvSpPr>
          <p:cNvPr id="4" name="TextBox 3">
            <a:extLst>
              <a:ext uri="{FF2B5EF4-FFF2-40B4-BE49-F238E27FC236}">
                <a16:creationId xmlns:a16="http://schemas.microsoft.com/office/drawing/2014/main" id="{7D985A2E-1673-8A45-720C-CBDD4C41616D}"/>
              </a:ext>
            </a:extLst>
          </p:cNvPr>
          <p:cNvSpPr txBox="1"/>
          <p:nvPr/>
        </p:nvSpPr>
        <p:spPr>
          <a:xfrm>
            <a:off x="854569" y="1985845"/>
            <a:ext cx="8983580" cy="646331"/>
          </a:xfrm>
          <a:prstGeom prst="rect">
            <a:avLst/>
          </a:prstGeom>
          <a:noFill/>
        </p:spPr>
        <p:txBody>
          <a:bodyPr wrap="square" rtlCol="0">
            <a:spAutoFit/>
          </a:bodyPr>
          <a:lstStyle/>
          <a:p>
            <a:r>
              <a:rPr lang="en-GB" sz="3600" dirty="0">
                <a:solidFill>
                  <a:schemeClr val="bg1"/>
                </a:solidFill>
              </a:rPr>
              <a:t> </a:t>
            </a:r>
          </a:p>
        </p:txBody>
      </p:sp>
      <p:sp>
        <p:nvSpPr>
          <p:cNvPr id="2" name="TextBox 1">
            <a:extLst>
              <a:ext uri="{FF2B5EF4-FFF2-40B4-BE49-F238E27FC236}">
                <a16:creationId xmlns:a16="http://schemas.microsoft.com/office/drawing/2014/main" id="{16B6EE39-8B6B-48F4-9E12-27A3F9851B27}"/>
              </a:ext>
            </a:extLst>
          </p:cNvPr>
          <p:cNvSpPr txBox="1"/>
          <p:nvPr/>
        </p:nvSpPr>
        <p:spPr>
          <a:xfrm>
            <a:off x="868523" y="1609139"/>
            <a:ext cx="7603631" cy="4401205"/>
          </a:xfrm>
          <a:prstGeom prst="rect">
            <a:avLst/>
          </a:prstGeom>
          <a:noFill/>
        </p:spPr>
        <p:txBody>
          <a:bodyPr wrap="square" rtlCol="0">
            <a:spAutoFit/>
          </a:bodyPr>
          <a:lstStyle/>
          <a:p>
            <a:pPr marL="571500" indent="-571500">
              <a:buFont typeface="Arial" panose="020B0604020202020204" pitchFamily="34" charset="0"/>
              <a:buChar char="•"/>
            </a:pPr>
            <a:r>
              <a:rPr lang="en-GB" sz="4000" b="1" dirty="0">
                <a:solidFill>
                  <a:schemeClr val="bg1"/>
                </a:solidFill>
              </a:rPr>
              <a:t>The Nature of UHI</a:t>
            </a:r>
          </a:p>
          <a:p>
            <a:pPr marL="800100" lvl="1" indent="-342900">
              <a:buFont typeface="Arial" panose="020B0604020202020204" pitchFamily="34" charset="0"/>
              <a:buChar char="•"/>
            </a:pPr>
            <a:r>
              <a:rPr lang="en-GB" sz="2000" b="1" dirty="0">
                <a:solidFill>
                  <a:schemeClr val="bg1"/>
                </a:solidFill>
              </a:rPr>
              <a:t>Over 70 learning centres from Shetland down to Argyll and across from the Hebrides to Perthshire.</a:t>
            </a:r>
          </a:p>
          <a:p>
            <a:pPr marL="800100" lvl="1" indent="-342900">
              <a:buFont typeface="Arial" panose="020B0604020202020204" pitchFamily="34" charset="0"/>
              <a:buChar char="•"/>
            </a:pPr>
            <a:r>
              <a:rPr lang="en-GB" sz="2000" b="1" dirty="0">
                <a:solidFill>
                  <a:schemeClr val="bg1"/>
                </a:solidFill>
              </a:rPr>
              <a:t>Around 25k students enrolled.</a:t>
            </a:r>
          </a:p>
          <a:p>
            <a:pPr marL="800100" lvl="1" indent="-342900">
              <a:buFont typeface="Arial" panose="020B0604020202020204" pitchFamily="34" charset="0"/>
              <a:buChar char="•"/>
            </a:pPr>
            <a:r>
              <a:rPr lang="en-GB" sz="2000" b="1" dirty="0">
                <a:solidFill>
                  <a:schemeClr val="bg1"/>
                </a:solidFill>
              </a:rPr>
              <a:t>Students studying online all over the world.</a:t>
            </a:r>
          </a:p>
          <a:p>
            <a:pPr marL="571500" indent="-571500">
              <a:buFont typeface="Arial" panose="020B0604020202020204" pitchFamily="34" charset="0"/>
              <a:buChar char="•"/>
            </a:pPr>
            <a:r>
              <a:rPr lang="en-GB" sz="4000" b="1" dirty="0">
                <a:solidFill>
                  <a:schemeClr val="bg1"/>
                </a:solidFill>
              </a:rPr>
              <a:t>Wider Audience</a:t>
            </a:r>
          </a:p>
          <a:p>
            <a:pPr marL="800100" lvl="1" indent="-342900">
              <a:buFont typeface="Arial" panose="020B0604020202020204" pitchFamily="34" charset="0"/>
              <a:buChar char="•"/>
            </a:pPr>
            <a:r>
              <a:rPr lang="en-GB" sz="2000" b="1" dirty="0">
                <a:solidFill>
                  <a:schemeClr val="bg1"/>
                </a:solidFill>
              </a:rPr>
              <a:t>Not all students go onto campus but most will likely scroll through TikTok or Instagram.</a:t>
            </a:r>
          </a:p>
          <a:p>
            <a:pPr marL="571500" indent="-571500">
              <a:buFont typeface="Arial" panose="020B0604020202020204" pitchFamily="34" charset="0"/>
              <a:buChar char="•"/>
            </a:pPr>
            <a:r>
              <a:rPr lang="en-GB" sz="4000" b="1" dirty="0">
                <a:solidFill>
                  <a:schemeClr val="bg1"/>
                </a:solidFill>
              </a:rPr>
              <a:t>Creative Options</a:t>
            </a:r>
          </a:p>
          <a:p>
            <a:pPr marL="800100" lvl="1" indent="-342900">
              <a:buFont typeface="Arial" panose="020B0604020202020204" pitchFamily="34" charset="0"/>
              <a:buChar char="•"/>
            </a:pPr>
            <a:r>
              <a:rPr lang="en-GB" sz="2000" b="1" dirty="0">
                <a:solidFill>
                  <a:schemeClr val="bg1"/>
                </a:solidFill>
              </a:rPr>
              <a:t>Online gives options to be more creative through video content.</a:t>
            </a:r>
          </a:p>
        </p:txBody>
      </p:sp>
    </p:spTree>
    <p:extLst>
      <p:ext uri="{BB962C8B-B14F-4D97-AF65-F5344CB8AC3E}">
        <p14:creationId xmlns:p14="http://schemas.microsoft.com/office/powerpoint/2010/main" val="3240507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E0F2FC-E566-CEB8-3FF8-94341D0FFFAE}"/>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7849D070-C032-027C-7480-CA635F8D4B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4" y="0"/>
            <a:ext cx="12187066" cy="6858000"/>
          </a:xfrm>
          <a:prstGeom prst="rect">
            <a:avLst/>
          </a:prstGeom>
        </p:spPr>
      </p:pic>
      <p:pic>
        <p:nvPicPr>
          <p:cNvPr id="7" name="Picture 6" descr="A blue and white logo&#10;&#10;Description automatically generated">
            <a:extLst>
              <a:ext uri="{FF2B5EF4-FFF2-40B4-BE49-F238E27FC236}">
                <a16:creationId xmlns:a16="http://schemas.microsoft.com/office/drawing/2014/main" id="{22E8C71B-B586-2856-F129-2617A9DADDC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9533" y="-846711"/>
            <a:ext cx="4140000" cy="4140000"/>
          </a:xfrm>
          <a:prstGeom prst="rect">
            <a:avLst/>
          </a:prstGeom>
        </p:spPr>
      </p:pic>
      <p:sp>
        <p:nvSpPr>
          <p:cNvPr id="2" name="TextBox 1">
            <a:extLst>
              <a:ext uri="{FF2B5EF4-FFF2-40B4-BE49-F238E27FC236}">
                <a16:creationId xmlns:a16="http://schemas.microsoft.com/office/drawing/2014/main" id="{60C8FB01-B859-2DDC-4920-42EB121B7E17}"/>
              </a:ext>
            </a:extLst>
          </p:cNvPr>
          <p:cNvSpPr txBox="1"/>
          <p:nvPr/>
        </p:nvSpPr>
        <p:spPr>
          <a:xfrm>
            <a:off x="920578" y="297736"/>
            <a:ext cx="7337597" cy="1569660"/>
          </a:xfrm>
          <a:prstGeom prst="rect">
            <a:avLst/>
          </a:prstGeom>
          <a:noFill/>
        </p:spPr>
        <p:txBody>
          <a:bodyPr wrap="square" rtlCol="0">
            <a:spAutoFit/>
          </a:bodyPr>
          <a:lstStyle/>
          <a:p>
            <a:r>
              <a:rPr lang="en-GB" sz="4800" b="1" dirty="0">
                <a:solidFill>
                  <a:schemeClr val="bg1"/>
                </a:solidFill>
              </a:rPr>
              <a:t>What Does Online Campaigning Look Like?</a:t>
            </a:r>
          </a:p>
        </p:txBody>
      </p:sp>
      <p:sp>
        <p:nvSpPr>
          <p:cNvPr id="3" name="TextBox 2">
            <a:extLst>
              <a:ext uri="{FF2B5EF4-FFF2-40B4-BE49-F238E27FC236}">
                <a16:creationId xmlns:a16="http://schemas.microsoft.com/office/drawing/2014/main" id="{91A0BBC8-EE5D-5077-75D5-1310694C2C52}"/>
              </a:ext>
            </a:extLst>
          </p:cNvPr>
          <p:cNvSpPr txBox="1"/>
          <p:nvPr/>
        </p:nvSpPr>
        <p:spPr>
          <a:xfrm>
            <a:off x="1004744" y="1939397"/>
            <a:ext cx="7603631" cy="3785652"/>
          </a:xfrm>
          <a:prstGeom prst="rect">
            <a:avLst/>
          </a:prstGeom>
          <a:noFill/>
        </p:spPr>
        <p:txBody>
          <a:bodyPr wrap="square" rtlCol="0">
            <a:spAutoFit/>
          </a:bodyPr>
          <a:lstStyle/>
          <a:p>
            <a:pPr marL="571500" indent="-571500">
              <a:buFont typeface="Arial" panose="020B0604020202020204" pitchFamily="34" charset="0"/>
              <a:buChar char="•"/>
            </a:pPr>
            <a:r>
              <a:rPr lang="en-GB" sz="4000" b="1" dirty="0">
                <a:solidFill>
                  <a:schemeClr val="bg1"/>
                </a:solidFill>
              </a:rPr>
              <a:t>Social Media</a:t>
            </a:r>
          </a:p>
          <a:p>
            <a:pPr marL="800100" lvl="1" indent="-342900">
              <a:buFont typeface="Arial" panose="020B0604020202020204" pitchFamily="34" charset="0"/>
              <a:buChar char="•"/>
            </a:pPr>
            <a:r>
              <a:rPr lang="en-GB" sz="2000" b="1" dirty="0">
                <a:solidFill>
                  <a:schemeClr val="bg1"/>
                </a:solidFill>
              </a:rPr>
              <a:t>Facebook</a:t>
            </a:r>
          </a:p>
          <a:p>
            <a:pPr marL="800100" lvl="1" indent="-342900">
              <a:buFont typeface="Arial" panose="020B0604020202020204" pitchFamily="34" charset="0"/>
              <a:buChar char="•"/>
            </a:pPr>
            <a:r>
              <a:rPr lang="en-GB" sz="2000" b="1" dirty="0">
                <a:solidFill>
                  <a:schemeClr val="bg1"/>
                </a:solidFill>
              </a:rPr>
              <a:t>TikTok</a:t>
            </a:r>
          </a:p>
          <a:p>
            <a:pPr marL="800100" lvl="1" indent="-342900">
              <a:buFont typeface="Arial" panose="020B0604020202020204" pitchFamily="34" charset="0"/>
              <a:buChar char="•"/>
            </a:pPr>
            <a:r>
              <a:rPr lang="en-GB" sz="2000" b="1" dirty="0">
                <a:solidFill>
                  <a:schemeClr val="bg1"/>
                </a:solidFill>
              </a:rPr>
              <a:t>Instagram</a:t>
            </a:r>
          </a:p>
          <a:p>
            <a:pPr marL="800100" lvl="1" indent="-342900">
              <a:buFont typeface="Arial" panose="020B0604020202020204" pitchFamily="34" charset="0"/>
              <a:buChar char="•"/>
            </a:pPr>
            <a:r>
              <a:rPr lang="en-GB" sz="2000" b="1" dirty="0">
                <a:solidFill>
                  <a:schemeClr val="bg1"/>
                </a:solidFill>
              </a:rPr>
              <a:t>LinkedIn</a:t>
            </a:r>
          </a:p>
          <a:p>
            <a:pPr marL="571500" indent="-571500">
              <a:buFont typeface="Arial" panose="020B0604020202020204" pitchFamily="34" charset="0"/>
              <a:buChar char="•"/>
            </a:pPr>
            <a:r>
              <a:rPr lang="en-GB" sz="4000" b="1" dirty="0">
                <a:solidFill>
                  <a:schemeClr val="bg1"/>
                </a:solidFill>
              </a:rPr>
              <a:t>Online Forums</a:t>
            </a:r>
          </a:p>
          <a:p>
            <a:pPr marL="800100" lvl="1" indent="-342900">
              <a:buFont typeface="Arial" panose="020B0604020202020204" pitchFamily="34" charset="0"/>
              <a:buChar char="•"/>
            </a:pPr>
            <a:r>
              <a:rPr lang="en-GB" sz="2000" b="1" dirty="0">
                <a:solidFill>
                  <a:schemeClr val="bg1"/>
                </a:solidFill>
              </a:rPr>
              <a:t>Reddit</a:t>
            </a:r>
          </a:p>
          <a:p>
            <a:pPr marL="571500" indent="-571500">
              <a:buFont typeface="Arial" panose="020B0604020202020204" pitchFamily="34" charset="0"/>
              <a:buChar char="•"/>
            </a:pPr>
            <a:r>
              <a:rPr lang="en-GB" sz="4000" b="1" dirty="0">
                <a:solidFill>
                  <a:schemeClr val="bg1"/>
                </a:solidFill>
              </a:rPr>
              <a:t>Streaming</a:t>
            </a:r>
          </a:p>
          <a:p>
            <a:pPr marL="800100" lvl="1" indent="-342900">
              <a:buFont typeface="Arial" panose="020B0604020202020204" pitchFamily="34" charset="0"/>
              <a:buChar char="•"/>
            </a:pPr>
            <a:r>
              <a:rPr lang="en-GB" sz="2000" b="1" dirty="0">
                <a:solidFill>
                  <a:schemeClr val="bg1"/>
                </a:solidFill>
              </a:rPr>
              <a:t>YouTube</a:t>
            </a:r>
          </a:p>
        </p:txBody>
      </p:sp>
    </p:spTree>
    <p:extLst>
      <p:ext uri="{BB962C8B-B14F-4D97-AF65-F5344CB8AC3E}">
        <p14:creationId xmlns:p14="http://schemas.microsoft.com/office/powerpoint/2010/main" val="1590844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707E18-469A-A932-8DFF-564BA4D67653}"/>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14D10B14-6AC4-93F5-858B-5353F40221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25A2721-0B97-551F-D9BD-A2FB918519B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FDE56656-1ECB-AF02-B3AA-CBA06338CED3}"/>
              </a:ext>
            </a:extLst>
          </p:cNvPr>
          <p:cNvSpPr txBox="1"/>
          <p:nvPr/>
        </p:nvSpPr>
        <p:spPr>
          <a:xfrm>
            <a:off x="854569" y="309953"/>
            <a:ext cx="8422781" cy="1415772"/>
          </a:xfrm>
          <a:prstGeom prst="rect">
            <a:avLst/>
          </a:prstGeom>
          <a:noFill/>
        </p:spPr>
        <p:txBody>
          <a:bodyPr wrap="square" rtlCol="0">
            <a:spAutoFit/>
          </a:bodyPr>
          <a:lstStyle/>
          <a:p>
            <a:r>
              <a:rPr lang="en-GB" sz="5400" b="1" dirty="0">
                <a:solidFill>
                  <a:schemeClr val="bg1"/>
                </a:solidFill>
              </a:rPr>
              <a:t>Get the Messaging Right</a:t>
            </a:r>
          </a:p>
          <a:p>
            <a:r>
              <a:rPr lang="en-GB" sz="3200" b="1" dirty="0">
                <a:solidFill>
                  <a:schemeClr val="bg1"/>
                </a:solidFill>
              </a:rPr>
              <a:t>Why should students vote for you?</a:t>
            </a:r>
          </a:p>
        </p:txBody>
      </p:sp>
      <p:sp>
        <p:nvSpPr>
          <p:cNvPr id="4" name="TextBox 3">
            <a:extLst>
              <a:ext uri="{FF2B5EF4-FFF2-40B4-BE49-F238E27FC236}">
                <a16:creationId xmlns:a16="http://schemas.microsoft.com/office/drawing/2014/main" id="{5B664C34-3AC0-ECC5-A07A-17E1EA4A5A89}"/>
              </a:ext>
            </a:extLst>
          </p:cNvPr>
          <p:cNvSpPr txBox="1"/>
          <p:nvPr/>
        </p:nvSpPr>
        <p:spPr>
          <a:xfrm>
            <a:off x="854569" y="1985845"/>
            <a:ext cx="8983580" cy="4893647"/>
          </a:xfrm>
          <a:prstGeom prst="rect">
            <a:avLst/>
          </a:prstGeom>
          <a:noFill/>
        </p:spPr>
        <p:txBody>
          <a:bodyPr wrap="square" rtlCol="0">
            <a:spAutoFit/>
          </a:bodyPr>
          <a:lstStyle/>
          <a:p>
            <a:pPr marL="571500" indent="-571500">
              <a:buFont typeface="Arial" panose="020B0604020202020204" pitchFamily="34" charset="0"/>
              <a:buChar char="•"/>
            </a:pPr>
            <a:r>
              <a:rPr lang="en-GB" sz="3600" dirty="0">
                <a:solidFill>
                  <a:schemeClr val="bg1"/>
                </a:solidFill>
              </a:rPr>
              <a:t>Why you are running</a:t>
            </a:r>
          </a:p>
          <a:p>
            <a:pPr marL="1028700" lvl="1" indent="-571500">
              <a:buFont typeface="Arial" panose="020B0604020202020204" pitchFamily="34" charset="0"/>
              <a:buChar char="•"/>
            </a:pPr>
            <a:r>
              <a:rPr lang="en-GB" sz="2400" dirty="0">
                <a:solidFill>
                  <a:schemeClr val="bg1"/>
                </a:solidFill>
              </a:rPr>
              <a:t>What makes you a good candidate</a:t>
            </a:r>
          </a:p>
          <a:p>
            <a:pPr marL="1028700" lvl="1" indent="-571500">
              <a:buFont typeface="Arial" panose="020B0604020202020204" pitchFamily="34" charset="0"/>
              <a:buChar char="•"/>
            </a:pPr>
            <a:r>
              <a:rPr lang="en-GB" sz="2400" dirty="0">
                <a:solidFill>
                  <a:schemeClr val="bg1"/>
                </a:solidFill>
              </a:rPr>
              <a:t>A bit about you: What you study, your hobbies, your interests</a:t>
            </a:r>
          </a:p>
          <a:p>
            <a:pPr marL="571500" indent="-571500">
              <a:buFont typeface="Arial" panose="020B0604020202020204" pitchFamily="34" charset="0"/>
              <a:buChar char="•"/>
            </a:pPr>
            <a:r>
              <a:rPr lang="en-GB" sz="3600" dirty="0">
                <a:solidFill>
                  <a:schemeClr val="bg1"/>
                </a:solidFill>
              </a:rPr>
              <a:t>What role are you running for</a:t>
            </a:r>
          </a:p>
          <a:p>
            <a:pPr marL="1028700" lvl="1" indent="-571500">
              <a:buFont typeface="Arial" panose="020B0604020202020204" pitchFamily="34" charset="0"/>
              <a:buChar char="•"/>
            </a:pPr>
            <a:r>
              <a:rPr lang="en-GB" sz="2400" dirty="0">
                <a:solidFill>
                  <a:schemeClr val="bg1"/>
                </a:solidFill>
              </a:rPr>
              <a:t>Make sure the students you want to represent know they can vote for you</a:t>
            </a:r>
          </a:p>
          <a:p>
            <a:pPr marL="571500" indent="-571500">
              <a:buFont typeface="Arial" panose="020B0604020202020204" pitchFamily="34" charset="0"/>
              <a:buChar char="•"/>
            </a:pPr>
            <a:r>
              <a:rPr lang="en-GB" sz="3600" dirty="0">
                <a:solidFill>
                  <a:schemeClr val="bg1"/>
                </a:solidFill>
              </a:rPr>
              <a:t>Explain your manifesto</a:t>
            </a:r>
          </a:p>
          <a:p>
            <a:pPr marL="1028700" lvl="1" indent="-571500">
              <a:buFont typeface="Arial" panose="020B0604020202020204" pitchFamily="34" charset="0"/>
              <a:buChar char="•"/>
            </a:pPr>
            <a:r>
              <a:rPr lang="en-GB" sz="2400" dirty="0">
                <a:solidFill>
                  <a:schemeClr val="bg1"/>
                </a:solidFill>
              </a:rPr>
              <a:t>Get across the key points of what you want to change if elected. </a:t>
            </a:r>
          </a:p>
          <a:p>
            <a:pPr marL="571500" indent="-571500">
              <a:buFont typeface="Arial" panose="020B0604020202020204" pitchFamily="34" charset="0"/>
              <a:buChar char="•"/>
            </a:pPr>
            <a:endParaRPr lang="en-GB" sz="3600" dirty="0">
              <a:solidFill>
                <a:schemeClr val="bg1"/>
              </a:solidFill>
            </a:endParaRPr>
          </a:p>
        </p:txBody>
      </p:sp>
    </p:spTree>
    <p:extLst>
      <p:ext uri="{BB962C8B-B14F-4D97-AF65-F5344CB8AC3E}">
        <p14:creationId xmlns:p14="http://schemas.microsoft.com/office/powerpoint/2010/main" val="804966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96D821-47C7-B31C-A6D0-066992AD959C}"/>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96EA66A9-548D-199D-2706-FC71E69B38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4" y="0"/>
            <a:ext cx="12187066" cy="6858000"/>
          </a:xfrm>
          <a:prstGeom prst="rect">
            <a:avLst/>
          </a:prstGeom>
        </p:spPr>
      </p:pic>
      <p:pic>
        <p:nvPicPr>
          <p:cNvPr id="7" name="Picture 6" descr="A blue and white logo&#10;&#10;Description automatically generated">
            <a:extLst>
              <a:ext uri="{FF2B5EF4-FFF2-40B4-BE49-F238E27FC236}">
                <a16:creationId xmlns:a16="http://schemas.microsoft.com/office/drawing/2014/main" id="{6B596BDC-3A21-66C7-A7FD-18E93C8148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49533" y="-846711"/>
            <a:ext cx="4140000" cy="4140000"/>
          </a:xfrm>
          <a:prstGeom prst="rect">
            <a:avLst/>
          </a:prstGeom>
        </p:spPr>
      </p:pic>
      <p:sp>
        <p:nvSpPr>
          <p:cNvPr id="2" name="TextBox 1">
            <a:extLst>
              <a:ext uri="{FF2B5EF4-FFF2-40B4-BE49-F238E27FC236}">
                <a16:creationId xmlns:a16="http://schemas.microsoft.com/office/drawing/2014/main" id="{839BB12D-4AF8-A070-43B3-8999C0003B89}"/>
              </a:ext>
            </a:extLst>
          </p:cNvPr>
          <p:cNvSpPr txBox="1"/>
          <p:nvPr/>
        </p:nvSpPr>
        <p:spPr>
          <a:xfrm>
            <a:off x="614219" y="392292"/>
            <a:ext cx="7337597" cy="830997"/>
          </a:xfrm>
          <a:prstGeom prst="rect">
            <a:avLst/>
          </a:prstGeom>
          <a:noFill/>
        </p:spPr>
        <p:txBody>
          <a:bodyPr wrap="square" rtlCol="0">
            <a:spAutoFit/>
          </a:bodyPr>
          <a:lstStyle/>
          <a:p>
            <a:r>
              <a:rPr lang="en-GB" sz="4800" b="1" dirty="0">
                <a:solidFill>
                  <a:schemeClr val="bg1"/>
                </a:solidFill>
              </a:rPr>
              <a:t>Tips and Tricks!</a:t>
            </a:r>
          </a:p>
        </p:txBody>
      </p:sp>
      <p:sp>
        <p:nvSpPr>
          <p:cNvPr id="3" name="TextBox 2">
            <a:extLst>
              <a:ext uri="{FF2B5EF4-FFF2-40B4-BE49-F238E27FC236}">
                <a16:creationId xmlns:a16="http://schemas.microsoft.com/office/drawing/2014/main" id="{60F685B6-254C-F1CE-56BC-3E600FB7DC8E}"/>
              </a:ext>
            </a:extLst>
          </p:cNvPr>
          <p:cNvSpPr txBox="1"/>
          <p:nvPr/>
        </p:nvSpPr>
        <p:spPr>
          <a:xfrm>
            <a:off x="614219" y="1324016"/>
            <a:ext cx="9034606" cy="5324535"/>
          </a:xfrm>
          <a:prstGeom prst="rect">
            <a:avLst/>
          </a:prstGeom>
          <a:noFill/>
        </p:spPr>
        <p:txBody>
          <a:bodyPr wrap="square" rtlCol="0">
            <a:spAutoFit/>
          </a:bodyPr>
          <a:lstStyle/>
          <a:p>
            <a:pPr marL="571500" indent="-571500">
              <a:buFont typeface="Arial" panose="020B0604020202020204" pitchFamily="34" charset="0"/>
              <a:buChar char="•"/>
            </a:pPr>
            <a:r>
              <a:rPr lang="en-GB" sz="2000" b="1" dirty="0">
                <a:solidFill>
                  <a:schemeClr val="bg1"/>
                </a:solidFill>
              </a:rPr>
              <a:t>Facebook Page specific for your campaign </a:t>
            </a:r>
          </a:p>
          <a:p>
            <a:pPr marL="571500" indent="-571500">
              <a:buFont typeface="Arial" panose="020B0604020202020204" pitchFamily="34" charset="0"/>
              <a:buChar char="•"/>
            </a:pPr>
            <a:endParaRPr lang="en-GB" sz="2000" b="1" dirty="0">
              <a:solidFill>
                <a:schemeClr val="bg1"/>
              </a:solidFill>
            </a:endParaRPr>
          </a:p>
          <a:p>
            <a:pPr marL="571500" indent="-571500">
              <a:buFont typeface="Arial" panose="020B0604020202020204" pitchFamily="34" charset="0"/>
              <a:buChar char="•"/>
            </a:pPr>
            <a:r>
              <a:rPr lang="en-GB" sz="2000" b="1" dirty="0">
                <a:solidFill>
                  <a:schemeClr val="bg1"/>
                </a:solidFill>
              </a:rPr>
              <a:t>Use the appropriate hashtags #LeadHISA #ThinkUHI </a:t>
            </a:r>
          </a:p>
          <a:p>
            <a:pPr marL="571500" indent="-571500">
              <a:buFont typeface="Arial" panose="020B0604020202020204" pitchFamily="34" charset="0"/>
              <a:buChar char="•"/>
            </a:pPr>
            <a:endParaRPr lang="en-GB" sz="2000" b="1" dirty="0">
              <a:solidFill>
                <a:schemeClr val="bg1"/>
              </a:solidFill>
            </a:endParaRPr>
          </a:p>
          <a:p>
            <a:pPr marL="571500" indent="-571500">
              <a:buFont typeface="Arial" panose="020B0604020202020204" pitchFamily="34" charset="0"/>
              <a:buChar char="•"/>
            </a:pPr>
            <a:r>
              <a:rPr lang="en-GB" sz="2000" b="1" dirty="0">
                <a:solidFill>
                  <a:schemeClr val="bg1"/>
                </a:solidFill>
              </a:rPr>
              <a:t>Create a brand across platforms; keeping messaging, visuals and tone consistent</a:t>
            </a:r>
          </a:p>
          <a:p>
            <a:pPr marL="571500" indent="-571500">
              <a:buFont typeface="Arial" panose="020B0604020202020204" pitchFamily="34" charset="0"/>
              <a:buChar char="•"/>
            </a:pPr>
            <a:endParaRPr lang="en-GB" sz="2000" b="1" dirty="0">
              <a:solidFill>
                <a:schemeClr val="bg1"/>
              </a:solidFill>
            </a:endParaRPr>
          </a:p>
          <a:p>
            <a:pPr marL="571500" indent="-571500">
              <a:buFont typeface="Arial" panose="020B0604020202020204" pitchFamily="34" charset="0"/>
              <a:buChar char="•"/>
            </a:pPr>
            <a:r>
              <a:rPr lang="en-GB" sz="2000" b="1" dirty="0">
                <a:solidFill>
                  <a:schemeClr val="bg1"/>
                </a:solidFill>
              </a:rPr>
              <a:t>Plan your posts ahead for the duration of the campaign period with content summary, platforms, days, times etc.</a:t>
            </a:r>
          </a:p>
          <a:p>
            <a:pPr marL="571500" indent="-571500">
              <a:buFont typeface="Arial" panose="020B0604020202020204" pitchFamily="34" charset="0"/>
              <a:buChar char="•"/>
            </a:pPr>
            <a:endParaRPr lang="en-GB" sz="2000" b="1" dirty="0">
              <a:solidFill>
                <a:schemeClr val="bg1"/>
              </a:solidFill>
            </a:endParaRPr>
          </a:p>
          <a:p>
            <a:pPr marL="571500" indent="-571500">
              <a:buFont typeface="Arial" panose="020B0604020202020204" pitchFamily="34" charset="0"/>
              <a:buChar char="•"/>
            </a:pPr>
            <a:r>
              <a:rPr lang="en-GB" sz="2000" b="1" dirty="0">
                <a:solidFill>
                  <a:schemeClr val="bg1"/>
                </a:solidFill>
              </a:rPr>
              <a:t>Utilise your friends and families to like and share your content.</a:t>
            </a:r>
          </a:p>
          <a:p>
            <a:pPr marL="571500" indent="-571500">
              <a:buFont typeface="Arial" panose="020B0604020202020204" pitchFamily="34" charset="0"/>
              <a:buChar char="•"/>
            </a:pPr>
            <a:endParaRPr lang="en-GB" sz="2000" b="1" dirty="0">
              <a:solidFill>
                <a:schemeClr val="bg1"/>
              </a:solidFill>
            </a:endParaRPr>
          </a:p>
          <a:p>
            <a:pPr marL="571500" indent="-571500">
              <a:buFont typeface="Arial" panose="020B0604020202020204" pitchFamily="34" charset="0"/>
              <a:buChar char="•"/>
            </a:pPr>
            <a:r>
              <a:rPr lang="en-GB" sz="2000" b="1" dirty="0">
                <a:solidFill>
                  <a:schemeClr val="bg1"/>
                </a:solidFill>
              </a:rPr>
              <a:t>Be accessible where possible </a:t>
            </a:r>
            <a:r>
              <a:rPr lang="en-GB" sz="2000" b="1" dirty="0" err="1">
                <a:solidFill>
                  <a:schemeClr val="bg1"/>
                </a:solidFill>
              </a:rPr>
              <a:t>i.e</a:t>
            </a:r>
            <a:r>
              <a:rPr lang="en-GB" sz="2000" b="1" dirty="0">
                <a:solidFill>
                  <a:schemeClr val="bg1"/>
                </a:solidFill>
              </a:rPr>
              <a:t> alt-text on images posted.</a:t>
            </a:r>
          </a:p>
          <a:p>
            <a:pPr marL="571500" indent="-571500">
              <a:buFont typeface="Arial" panose="020B0604020202020204" pitchFamily="34" charset="0"/>
              <a:buChar char="•"/>
            </a:pPr>
            <a:endParaRPr lang="en-GB" sz="2000" b="1" dirty="0">
              <a:solidFill>
                <a:schemeClr val="bg1"/>
              </a:solidFill>
            </a:endParaRPr>
          </a:p>
          <a:p>
            <a:pPr marL="571500" indent="-571500">
              <a:buFont typeface="Arial" panose="020B0604020202020204" pitchFamily="34" charset="0"/>
              <a:buChar char="•"/>
            </a:pPr>
            <a:r>
              <a:rPr lang="en-GB" sz="2000" b="1" dirty="0">
                <a:solidFill>
                  <a:schemeClr val="bg1"/>
                </a:solidFill>
              </a:rPr>
              <a:t>Avoid language that could be offensive or derogatory.</a:t>
            </a:r>
          </a:p>
          <a:p>
            <a:pPr marL="571500" indent="-571500">
              <a:buFont typeface="Arial" panose="020B0604020202020204" pitchFamily="34" charset="0"/>
              <a:buChar char="•"/>
            </a:pPr>
            <a:endParaRPr lang="en-GB" sz="2000" b="1" dirty="0">
              <a:solidFill>
                <a:schemeClr val="bg1"/>
              </a:solidFill>
            </a:endParaRPr>
          </a:p>
          <a:p>
            <a:pPr marL="571500" indent="-571500">
              <a:buFont typeface="Arial" panose="020B0604020202020204" pitchFamily="34" charset="0"/>
              <a:buChar char="•"/>
            </a:pPr>
            <a:r>
              <a:rPr lang="en-GB" sz="2000" b="1" dirty="0">
                <a:solidFill>
                  <a:schemeClr val="bg1"/>
                </a:solidFill>
              </a:rPr>
              <a:t>Find non-copyrighted images and graphics for your content  </a:t>
            </a:r>
          </a:p>
        </p:txBody>
      </p:sp>
      <p:pic>
        <p:nvPicPr>
          <p:cNvPr id="6" name="Picture 5" descr="A calendar with blue and pink squares&#10;&#10;AI-generated content may be incorrect.">
            <a:extLst>
              <a:ext uri="{FF2B5EF4-FFF2-40B4-BE49-F238E27FC236}">
                <a16:creationId xmlns:a16="http://schemas.microsoft.com/office/drawing/2014/main" id="{DE8E2497-3DE7-EA51-4016-F5540AF821F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0984997">
            <a:off x="9344570" y="3105219"/>
            <a:ext cx="1224591" cy="1800000"/>
          </a:xfrm>
          <a:prstGeom prst="rect">
            <a:avLst/>
          </a:prstGeom>
        </p:spPr>
      </p:pic>
      <p:pic>
        <p:nvPicPr>
          <p:cNvPr id="13" name="Picture 12" descr="A screenshot of a computer&#10;&#10;AI-generated content may be incorrect.">
            <a:extLst>
              <a:ext uri="{FF2B5EF4-FFF2-40B4-BE49-F238E27FC236}">
                <a16:creationId xmlns:a16="http://schemas.microsoft.com/office/drawing/2014/main" id="{0F705F65-01D9-3231-94B4-1B70A8ADFD6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rot="21406112">
            <a:off x="9731144" y="2993808"/>
            <a:ext cx="1222680" cy="1800000"/>
          </a:xfrm>
          <a:prstGeom prst="rect">
            <a:avLst/>
          </a:prstGeom>
        </p:spPr>
      </p:pic>
      <p:pic>
        <p:nvPicPr>
          <p:cNvPr id="11" name="Picture 10" descr="A grid of white squares with black text&#10;&#10;AI-generated content may be incorrect.">
            <a:extLst>
              <a:ext uri="{FF2B5EF4-FFF2-40B4-BE49-F238E27FC236}">
                <a16:creationId xmlns:a16="http://schemas.microsoft.com/office/drawing/2014/main" id="{8A4A694B-77FA-CF8E-4DAA-0136C0724DB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175932">
            <a:off x="10190423" y="2835880"/>
            <a:ext cx="1205524" cy="1800000"/>
          </a:xfrm>
          <a:prstGeom prst="rect">
            <a:avLst/>
          </a:prstGeom>
        </p:spPr>
      </p:pic>
      <p:pic>
        <p:nvPicPr>
          <p:cNvPr id="9" name="Picture 8" descr="A screenshot of a computer screen&#10;&#10;AI-generated content may be incorrect.">
            <a:extLst>
              <a:ext uri="{FF2B5EF4-FFF2-40B4-BE49-F238E27FC236}">
                <a16:creationId xmlns:a16="http://schemas.microsoft.com/office/drawing/2014/main" id="{3CCAE7BD-F5BB-D658-6D2E-AF9A900141D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393961">
            <a:off x="10682786" y="2711166"/>
            <a:ext cx="1261924" cy="1800000"/>
          </a:xfrm>
          <a:prstGeom prst="rect">
            <a:avLst/>
          </a:prstGeom>
        </p:spPr>
      </p:pic>
    </p:spTree>
    <p:extLst>
      <p:ext uri="{BB962C8B-B14F-4D97-AF65-F5344CB8AC3E}">
        <p14:creationId xmlns:p14="http://schemas.microsoft.com/office/powerpoint/2010/main" val="3799478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E375E-47F5-1E62-6DBF-5537603273FF}"/>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0D4E1136-058F-16E9-E8AE-D89C2ED3D1C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45F08FC3-A726-6066-43F2-524C0D9B94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73B5364E-0748-65CF-24E3-158B64D4FFE4}"/>
              </a:ext>
            </a:extLst>
          </p:cNvPr>
          <p:cNvSpPr txBox="1"/>
          <p:nvPr/>
        </p:nvSpPr>
        <p:spPr>
          <a:xfrm>
            <a:off x="714036" y="367945"/>
            <a:ext cx="7499522" cy="2308324"/>
          </a:xfrm>
          <a:prstGeom prst="rect">
            <a:avLst/>
          </a:prstGeom>
          <a:noFill/>
        </p:spPr>
        <p:txBody>
          <a:bodyPr wrap="square" rtlCol="0">
            <a:spAutoFit/>
          </a:bodyPr>
          <a:lstStyle/>
          <a:p>
            <a:r>
              <a:rPr lang="en-GB" sz="5400" b="1" dirty="0">
                <a:solidFill>
                  <a:schemeClr val="bg1"/>
                </a:solidFill>
              </a:rPr>
              <a:t>Maximise Engagement</a:t>
            </a:r>
          </a:p>
          <a:p>
            <a:r>
              <a:rPr lang="en-GB" sz="3600" b="1" dirty="0">
                <a:solidFill>
                  <a:schemeClr val="bg1"/>
                </a:solidFill>
              </a:rPr>
              <a:t>Useful Resources</a:t>
            </a:r>
          </a:p>
          <a:p>
            <a:r>
              <a:rPr lang="en-GB" sz="5400" b="1" dirty="0">
                <a:solidFill>
                  <a:schemeClr val="bg1"/>
                </a:solidFill>
              </a:rPr>
              <a:t> </a:t>
            </a:r>
          </a:p>
        </p:txBody>
      </p:sp>
      <p:sp>
        <p:nvSpPr>
          <p:cNvPr id="3" name="TextBox 2">
            <a:extLst>
              <a:ext uri="{FF2B5EF4-FFF2-40B4-BE49-F238E27FC236}">
                <a16:creationId xmlns:a16="http://schemas.microsoft.com/office/drawing/2014/main" id="{D309387F-914A-E878-F44F-8A2F31F7090B}"/>
              </a:ext>
            </a:extLst>
          </p:cNvPr>
          <p:cNvSpPr txBox="1"/>
          <p:nvPr/>
        </p:nvSpPr>
        <p:spPr>
          <a:xfrm>
            <a:off x="787228" y="1795076"/>
            <a:ext cx="9109247" cy="5062924"/>
          </a:xfrm>
          <a:prstGeom prst="rect">
            <a:avLst/>
          </a:prstGeom>
          <a:noFill/>
        </p:spPr>
        <p:txBody>
          <a:bodyPr wrap="square">
            <a:spAutoFit/>
          </a:bodyPr>
          <a:lstStyle/>
          <a:p>
            <a:r>
              <a:rPr lang="en-GB" sz="2000" b="1" dirty="0">
                <a:solidFill>
                  <a:schemeClr val="bg1"/>
                </a:solidFill>
              </a:rPr>
              <a:t>What to Post</a:t>
            </a:r>
          </a:p>
          <a:p>
            <a:pPr marL="1028700" lvl="1" indent="-571500">
              <a:buFont typeface="Arial" panose="020B0604020202020204" pitchFamily="34" charset="0"/>
              <a:buChar char="•"/>
            </a:pPr>
            <a:r>
              <a:rPr lang="en-GB" dirty="0">
                <a:solidFill>
                  <a:schemeClr val="bg1"/>
                </a:solidFill>
                <a:hlinkClick r:id="rId5">
                  <a:extLst>
                    <a:ext uri="{A12FA001-AC4F-418D-AE19-62706E023703}">
                      <ahyp:hlinkClr xmlns:ahyp="http://schemas.microsoft.com/office/drawing/2018/hyperlinkcolor" val="tx"/>
                    </a:ext>
                  </a:extLst>
                </a:hlinkClick>
              </a:rPr>
              <a:t>Create engaging and effective social media content – Hootsuite Help </a:t>
            </a:r>
            <a:r>
              <a:rPr lang="en-GB" dirty="0" err="1">
                <a:solidFill>
                  <a:schemeClr val="bg1"/>
                </a:solidFill>
                <a:hlinkClick r:id="rId5">
                  <a:extLst>
                    <a:ext uri="{A12FA001-AC4F-418D-AE19-62706E023703}">
                      <ahyp:hlinkClr xmlns:ahyp="http://schemas.microsoft.com/office/drawing/2018/hyperlinkcolor" val="tx"/>
                    </a:ext>
                  </a:extLst>
                </a:hlinkClick>
              </a:rPr>
              <a:t>Center</a:t>
            </a:r>
            <a:endParaRPr lang="en-GB" dirty="0">
              <a:solidFill>
                <a:schemeClr val="bg1"/>
              </a:solidFill>
            </a:endParaRPr>
          </a:p>
          <a:p>
            <a:endParaRPr lang="en-GB" sz="1800" b="1" dirty="0">
              <a:solidFill>
                <a:schemeClr val="bg1"/>
              </a:solidFill>
            </a:endParaRPr>
          </a:p>
          <a:p>
            <a:r>
              <a:rPr lang="en-GB" sz="2000" b="1" dirty="0">
                <a:solidFill>
                  <a:schemeClr val="bg1"/>
                </a:solidFill>
              </a:rPr>
              <a:t>Sourcing Images, Graphics and designs</a:t>
            </a:r>
          </a:p>
          <a:p>
            <a:pPr marL="1028700" lvl="1" indent="-571500">
              <a:lnSpc>
                <a:spcPct val="150000"/>
              </a:lnSpc>
              <a:buFont typeface="Arial" panose="020B0604020202020204" pitchFamily="34" charset="0"/>
              <a:buChar char="•"/>
            </a:pPr>
            <a:r>
              <a:rPr lang="en-GB" dirty="0">
                <a:solidFill>
                  <a:schemeClr val="bg1"/>
                </a:solidFill>
                <a:hlinkClick r:id="rId6">
                  <a:extLst>
                    <a:ext uri="{A12FA001-AC4F-418D-AE19-62706E023703}">
                      <ahyp:hlinkClr xmlns:ahyp="http://schemas.microsoft.com/office/drawing/2018/hyperlinkcolor" val="tx"/>
                    </a:ext>
                  </a:extLst>
                </a:hlinkClick>
              </a:rPr>
              <a:t>500+ Non Copyrighted Pictures [HD] | Download Free Images on </a:t>
            </a:r>
            <a:r>
              <a:rPr lang="en-GB" dirty="0" err="1">
                <a:solidFill>
                  <a:schemeClr val="bg1"/>
                </a:solidFill>
                <a:hlinkClick r:id="rId6">
                  <a:extLst>
                    <a:ext uri="{A12FA001-AC4F-418D-AE19-62706E023703}">
                      <ahyp:hlinkClr xmlns:ahyp="http://schemas.microsoft.com/office/drawing/2018/hyperlinkcolor" val="tx"/>
                    </a:ext>
                  </a:extLst>
                </a:hlinkClick>
              </a:rPr>
              <a:t>Unsplash</a:t>
            </a:r>
            <a:endParaRPr lang="en-GB" dirty="0">
              <a:solidFill>
                <a:schemeClr val="bg1"/>
              </a:solidFill>
            </a:endParaRPr>
          </a:p>
          <a:p>
            <a:pPr marL="1028700" lvl="1" indent="-571500">
              <a:lnSpc>
                <a:spcPct val="150000"/>
              </a:lnSpc>
              <a:buFont typeface="Arial" panose="020B0604020202020204" pitchFamily="34" charset="0"/>
              <a:buChar char="•"/>
            </a:pPr>
            <a:r>
              <a:rPr lang="en-GB" dirty="0">
                <a:solidFill>
                  <a:schemeClr val="bg1"/>
                </a:solidFill>
                <a:hlinkClick r:id="rId7">
                  <a:extLst>
                    <a:ext uri="{A12FA001-AC4F-418D-AE19-62706E023703}">
                      <ahyp:hlinkClr xmlns:ahyp="http://schemas.microsoft.com/office/drawing/2018/hyperlinkcolor" val="tx"/>
                    </a:ext>
                  </a:extLst>
                </a:hlinkClick>
              </a:rPr>
              <a:t>5.3 million+ Stunning Free Images to Use Anywhere – </a:t>
            </a:r>
            <a:r>
              <a:rPr lang="en-GB" dirty="0" err="1">
                <a:solidFill>
                  <a:schemeClr val="bg1"/>
                </a:solidFill>
                <a:hlinkClick r:id="rId7">
                  <a:extLst>
                    <a:ext uri="{A12FA001-AC4F-418D-AE19-62706E023703}">
                      <ahyp:hlinkClr xmlns:ahyp="http://schemas.microsoft.com/office/drawing/2018/hyperlinkcolor" val="tx"/>
                    </a:ext>
                  </a:extLst>
                </a:hlinkClick>
              </a:rPr>
              <a:t>Pixabay</a:t>
            </a:r>
            <a:endParaRPr lang="en-GB" dirty="0">
              <a:solidFill>
                <a:schemeClr val="bg1"/>
              </a:solidFill>
            </a:endParaRPr>
          </a:p>
          <a:p>
            <a:pPr marL="1028700" lvl="1" indent="-571500">
              <a:lnSpc>
                <a:spcPct val="150000"/>
              </a:lnSpc>
              <a:buFont typeface="Arial" panose="020B0604020202020204" pitchFamily="34" charset="0"/>
              <a:buChar char="•"/>
            </a:pPr>
            <a:r>
              <a:rPr lang="en-GB" dirty="0">
                <a:solidFill>
                  <a:schemeClr val="bg1"/>
                </a:solidFill>
                <a:hlinkClick r:id="rId8">
                  <a:extLst>
                    <a:ext uri="{A12FA001-AC4F-418D-AE19-62706E023703}">
                      <ahyp:hlinkClr xmlns:ahyp="http://schemas.microsoft.com/office/drawing/2018/hyperlinkcolor" val="tx"/>
                    </a:ext>
                  </a:extLst>
                </a:hlinkClick>
              </a:rPr>
              <a:t>www.canva.com</a:t>
            </a:r>
            <a:endParaRPr lang="en-GB" dirty="0">
              <a:solidFill>
                <a:schemeClr val="bg1"/>
              </a:solidFill>
            </a:endParaRPr>
          </a:p>
          <a:p>
            <a:pPr marL="571500" indent="-571500">
              <a:buFont typeface="Arial" panose="020B0604020202020204" pitchFamily="34" charset="0"/>
              <a:buChar char="•"/>
            </a:pPr>
            <a:endParaRPr lang="en-GB" sz="1800" b="1" dirty="0">
              <a:solidFill>
                <a:schemeClr val="bg1"/>
              </a:solidFill>
            </a:endParaRPr>
          </a:p>
          <a:p>
            <a:r>
              <a:rPr lang="en-GB" sz="2000" b="1" dirty="0">
                <a:solidFill>
                  <a:schemeClr val="bg1"/>
                </a:solidFill>
              </a:rPr>
              <a:t>When to Post</a:t>
            </a:r>
          </a:p>
          <a:p>
            <a:pPr marL="571500" indent="-571500">
              <a:buFont typeface="Arial" panose="020B0604020202020204" pitchFamily="34" charset="0"/>
              <a:buChar char="•"/>
            </a:pPr>
            <a:endParaRPr lang="en-GB" sz="1800" dirty="0">
              <a:solidFill>
                <a:schemeClr val="bg1"/>
              </a:solidFill>
              <a:hlinkClick r:id="rId9">
                <a:extLst>
                  <a:ext uri="{A12FA001-AC4F-418D-AE19-62706E023703}">
                    <ahyp:hlinkClr xmlns:ahyp="http://schemas.microsoft.com/office/drawing/2018/hyperlinkcolor" val="tx"/>
                  </a:ext>
                </a:extLst>
              </a:hlinkClick>
            </a:endParaRPr>
          </a:p>
          <a:p>
            <a:pPr marL="1028700" lvl="1" indent="-571500">
              <a:buFont typeface="Arial" panose="020B0604020202020204" pitchFamily="34" charset="0"/>
              <a:buChar char="•"/>
            </a:pPr>
            <a:r>
              <a:rPr lang="en-GB" dirty="0">
                <a:solidFill>
                  <a:schemeClr val="bg1"/>
                </a:solidFill>
                <a:hlinkClick r:id="rId9">
                  <a:extLst>
                    <a:ext uri="{A12FA001-AC4F-418D-AE19-62706E023703}">
                      <ahyp:hlinkClr xmlns:ahyp="http://schemas.microsoft.com/office/drawing/2018/hyperlinkcolor" val="tx"/>
                    </a:ext>
                  </a:extLst>
                </a:hlinkClick>
              </a:rPr>
              <a:t>Best Times to Post on Social Media in 2025 [For Every Platform] | </a:t>
            </a:r>
            <a:r>
              <a:rPr lang="en-GB" dirty="0" err="1">
                <a:solidFill>
                  <a:schemeClr val="bg1"/>
                </a:solidFill>
                <a:hlinkClick r:id="rId9">
                  <a:extLst>
                    <a:ext uri="{A12FA001-AC4F-418D-AE19-62706E023703}">
                      <ahyp:hlinkClr xmlns:ahyp="http://schemas.microsoft.com/office/drawing/2018/hyperlinkcolor" val="tx"/>
                    </a:ext>
                  </a:extLst>
                </a:hlinkClick>
              </a:rPr>
              <a:t>WordStream</a:t>
            </a:r>
            <a:endParaRPr lang="en-GB" dirty="0">
              <a:solidFill>
                <a:schemeClr val="bg1"/>
              </a:solidFill>
            </a:endParaRPr>
          </a:p>
          <a:p>
            <a:endParaRPr lang="en-GB" sz="1800" dirty="0">
              <a:solidFill>
                <a:schemeClr val="bg1"/>
              </a:solidFill>
            </a:endParaRPr>
          </a:p>
          <a:p>
            <a:r>
              <a:rPr lang="en-GB" sz="2000" b="1" dirty="0">
                <a:solidFill>
                  <a:schemeClr val="bg1"/>
                </a:solidFill>
              </a:rPr>
              <a:t>Find Inspiration!</a:t>
            </a:r>
          </a:p>
          <a:p>
            <a:endParaRPr lang="en-GB" sz="1800" dirty="0">
              <a:solidFill>
                <a:schemeClr val="bg1"/>
              </a:solidFill>
            </a:endParaRPr>
          </a:p>
          <a:p>
            <a:pPr marL="1028700" lvl="1" indent="-571500">
              <a:buFont typeface="Arial" panose="020B0604020202020204" pitchFamily="34" charset="0"/>
              <a:buChar char="•"/>
            </a:pPr>
            <a:r>
              <a:rPr lang="en-GB" dirty="0">
                <a:solidFill>
                  <a:schemeClr val="bg1"/>
                </a:solidFill>
              </a:rPr>
              <a:t>Search </a:t>
            </a:r>
            <a:r>
              <a:rPr lang="en-GB" dirty="0">
                <a:solidFill>
                  <a:schemeClr val="bg1"/>
                </a:solidFill>
                <a:hlinkClick r:id="rId10">
                  <a:extLst>
                    <a:ext uri="{A12FA001-AC4F-418D-AE19-62706E023703}">
                      <ahyp:hlinkClr xmlns:ahyp="http://schemas.microsoft.com/office/drawing/2018/hyperlinkcolor" val="tx"/>
                    </a:ext>
                  </a:extLst>
                </a:hlinkClick>
              </a:rPr>
              <a:t>www.youtube.com</a:t>
            </a:r>
            <a:r>
              <a:rPr lang="en-GB" dirty="0">
                <a:solidFill>
                  <a:schemeClr val="bg1"/>
                </a:solidFill>
              </a:rPr>
              <a:t> for “student union election campaign videos”</a:t>
            </a:r>
          </a:p>
          <a:p>
            <a:pPr marL="571500" indent="-571500">
              <a:buFont typeface="Arial" panose="020B0604020202020204" pitchFamily="34" charset="0"/>
              <a:buChar char="•"/>
            </a:pPr>
            <a:endParaRPr lang="en-GB" sz="1800" b="1" dirty="0">
              <a:solidFill>
                <a:schemeClr val="bg1"/>
              </a:solidFill>
            </a:endParaRPr>
          </a:p>
        </p:txBody>
      </p:sp>
    </p:spTree>
    <p:extLst>
      <p:ext uri="{BB962C8B-B14F-4D97-AF65-F5344CB8AC3E}">
        <p14:creationId xmlns:p14="http://schemas.microsoft.com/office/powerpoint/2010/main" val="3113039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5FDB6F-6A87-CCF7-BD7B-AFE8D4239C3D}"/>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D1BA4422-309E-D25A-B361-3F3FFCEB7D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6296"/>
            <a:ext cx="12187066" cy="6858000"/>
          </a:xfrm>
          <a:prstGeom prst="rect">
            <a:avLst/>
          </a:prstGeom>
        </p:spPr>
      </p:pic>
      <p:pic>
        <p:nvPicPr>
          <p:cNvPr id="7" name="Picture 6" descr="A blue and white logo&#10;&#10;Description automatically generated">
            <a:extLst>
              <a:ext uri="{FF2B5EF4-FFF2-40B4-BE49-F238E27FC236}">
                <a16:creationId xmlns:a16="http://schemas.microsoft.com/office/drawing/2014/main" id="{55E8AB01-88BC-0ABC-714B-E6F5482A5B1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2000" y="-757296"/>
            <a:ext cx="4140000" cy="4140000"/>
          </a:xfrm>
          <a:prstGeom prst="rect">
            <a:avLst/>
          </a:prstGeom>
        </p:spPr>
      </p:pic>
      <p:sp>
        <p:nvSpPr>
          <p:cNvPr id="9" name="TextBox 8">
            <a:extLst>
              <a:ext uri="{FF2B5EF4-FFF2-40B4-BE49-F238E27FC236}">
                <a16:creationId xmlns:a16="http://schemas.microsoft.com/office/drawing/2014/main" id="{3F5F8B5D-D84A-23E3-BB5D-0F87115F18FE}"/>
              </a:ext>
            </a:extLst>
          </p:cNvPr>
          <p:cNvSpPr txBox="1"/>
          <p:nvPr/>
        </p:nvSpPr>
        <p:spPr>
          <a:xfrm>
            <a:off x="742949" y="719435"/>
            <a:ext cx="7381875" cy="923330"/>
          </a:xfrm>
          <a:prstGeom prst="rect">
            <a:avLst/>
          </a:prstGeom>
          <a:noFill/>
        </p:spPr>
        <p:txBody>
          <a:bodyPr wrap="square">
            <a:spAutoFit/>
          </a:bodyPr>
          <a:lstStyle/>
          <a:p>
            <a:r>
              <a:rPr lang="en-GB" sz="5400" b="1" dirty="0">
                <a:solidFill>
                  <a:prstClr val="white"/>
                </a:solidFill>
                <a:latin typeface="Aptos" panose="02110004020202020204"/>
              </a:rPr>
              <a:t>Know the Rules</a:t>
            </a:r>
            <a:endParaRPr lang="en-GB" dirty="0"/>
          </a:p>
        </p:txBody>
      </p:sp>
      <p:sp>
        <p:nvSpPr>
          <p:cNvPr id="11" name="TextBox 10">
            <a:extLst>
              <a:ext uri="{FF2B5EF4-FFF2-40B4-BE49-F238E27FC236}">
                <a16:creationId xmlns:a16="http://schemas.microsoft.com/office/drawing/2014/main" id="{E53B1A9F-C117-7BDC-267C-A446228E5F24}"/>
              </a:ext>
            </a:extLst>
          </p:cNvPr>
          <p:cNvSpPr txBox="1"/>
          <p:nvPr/>
        </p:nvSpPr>
        <p:spPr>
          <a:xfrm>
            <a:off x="742949" y="1892290"/>
            <a:ext cx="9124951" cy="3693319"/>
          </a:xfrm>
          <a:prstGeom prst="rect">
            <a:avLst/>
          </a:prstGeom>
          <a:noFill/>
        </p:spPr>
        <p:txBody>
          <a:bodyPr wrap="square">
            <a:spAutoFit/>
          </a:bodyPr>
          <a:lstStyle/>
          <a:p>
            <a:r>
              <a:rPr lang="en-GB" b="1" dirty="0">
                <a:solidFill>
                  <a:schemeClr val="bg1"/>
                </a:solidFill>
              </a:rPr>
              <a:t>YOU MUST NOT breach copyright or creative commons </a:t>
            </a:r>
          </a:p>
          <a:p>
            <a:pPr marL="742950" lvl="1" indent="-285750">
              <a:buFont typeface="Arial" panose="020B0604020202020204" pitchFamily="34" charset="0"/>
              <a:buChar char="•"/>
            </a:pPr>
            <a:r>
              <a:rPr lang="en-GB" dirty="0">
                <a:solidFill>
                  <a:schemeClr val="bg1"/>
                </a:solidFill>
              </a:rPr>
              <a:t>Using images, music or written content without permission is not permitted. A lot of images found on Google Image search are usually copyright protected. </a:t>
            </a:r>
          </a:p>
          <a:p>
            <a:pPr marL="742950" lvl="1" indent="-285750">
              <a:buFont typeface="Arial" panose="020B0604020202020204" pitchFamily="34" charset="0"/>
              <a:buChar char="•"/>
            </a:pPr>
            <a:r>
              <a:rPr lang="en-GB" dirty="0">
                <a:solidFill>
                  <a:schemeClr val="bg1"/>
                </a:solidFill>
              </a:rPr>
              <a:t>Failing to reference content source/creator when permission has been given to use the content, can be considered a copyright or creative commons breach.</a:t>
            </a:r>
          </a:p>
          <a:p>
            <a:endParaRPr lang="en-GB" b="1" dirty="0">
              <a:solidFill>
                <a:schemeClr val="bg1"/>
              </a:solidFill>
            </a:endParaRPr>
          </a:p>
          <a:p>
            <a:r>
              <a:rPr lang="en-GB" b="1" dirty="0">
                <a:solidFill>
                  <a:schemeClr val="bg1"/>
                </a:solidFill>
              </a:rPr>
              <a:t>YOU MUST NOT post content considered to be discriminatory, bullying, or harassment</a:t>
            </a:r>
          </a:p>
          <a:p>
            <a:pPr marL="742950" lvl="1" indent="-285750">
              <a:buFont typeface="Arial" panose="020B0604020202020204" pitchFamily="34" charset="0"/>
              <a:buChar char="•"/>
            </a:pPr>
            <a:r>
              <a:rPr lang="en-GB" dirty="0">
                <a:solidFill>
                  <a:schemeClr val="bg1"/>
                </a:solidFill>
              </a:rPr>
              <a:t>Do Not make offensive or derogatory comments relating to sex, gender reassignment, race (including nationality), disability, sexual orientation, religion or belief, or age.</a:t>
            </a:r>
          </a:p>
          <a:p>
            <a:pPr marL="742950" lvl="1" indent="-285750">
              <a:buFont typeface="Arial" panose="020B0604020202020204" pitchFamily="34" charset="0"/>
              <a:buChar char="•"/>
            </a:pPr>
            <a:r>
              <a:rPr lang="en-GB" dirty="0">
                <a:solidFill>
                  <a:schemeClr val="bg1"/>
                </a:solidFill>
              </a:rPr>
              <a:t>Do Not make negative comments relating to any individual or towards the other candidates.</a:t>
            </a:r>
          </a:p>
          <a:p>
            <a:pPr marL="742950" lvl="1" indent="-285750">
              <a:buFont typeface="Arial" panose="020B0604020202020204" pitchFamily="34" charset="0"/>
              <a:buChar char="•"/>
            </a:pPr>
            <a:r>
              <a:rPr lang="en-GB" dirty="0">
                <a:solidFill>
                  <a:schemeClr val="bg1"/>
                </a:solidFill>
              </a:rPr>
              <a:t>Do Not Post images or links to content that are discriminatory or offensive.</a:t>
            </a:r>
          </a:p>
        </p:txBody>
      </p:sp>
    </p:spTree>
    <p:extLst>
      <p:ext uri="{BB962C8B-B14F-4D97-AF65-F5344CB8AC3E}">
        <p14:creationId xmlns:p14="http://schemas.microsoft.com/office/powerpoint/2010/main" val="1356861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7263EA-5476-1122-A303-F97508D69DC1}"/>
            </a:ext>
          </a:extLst>
        </p:cNvPr>
        <p:cNvGrpSpPr/>
        <p:nvPr/>
      </p:nvGrpSpPr>
      <p:grpSpPr>
        <a:xfrm>
          <a:off x="0" y="0"/>
          <a:ext cx="0" cy="0"/>
          <a:chOff x="0" y="0"/>
          <a:chExt cx="0" cy="0"/>
        </a:xfrm>
      </p:grpSpPr>
      <p:pic>
        <p:nvPicPr>
          <p:cNvPr id="5" name="Picture 4" descr="A blue background with lines&#10;&#10;Description automatically generated">
            <a:extLst>
              <a:ext uri="{FF2B5EF4-FFF2-40B4-BE49-F238E27FC236}">
                <a16:creationId xmlns:a16="http://schemas.microsoft.com/office/drawing/2014/main" id="{F049CDF7-41B0-741D-2002-17E87D69542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2776"/>
            <a:ext cx="12192000" cy="6860776"/>
          </a:xfrm>
          <a:prstGeom prst="rect">
            <a:avLst/>
          </a:prstGeom>
        </p:spPr>
      </p:pic>
      <p:pic>
        <p:nvPicPr>
          <p:cNvPr id="20" name="Picture 19" descr="A pink and white logo&#10;&#10;Description automatically generated">
            <a:extLst>
              <a:ext uri="{FF2B5EF4-FFF2-40B4-BE49-F238E27FC236}">
                <a16:creationId xmlns:a16="http://schemas.microsoft.com/office/drawing/2014/main" id="{573DCEB3-1B3E-0541-88C5-B89438B80C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213558" y="-802105"/>
            <a:ext cx="3978442" cy="3978442"/>
          </a:xfrm>
          <a:prstGeom prst="rect">
            <a:avLst/>
          </a:prstGeom>
        </p:spPr>
      </p:pic>
      <p:sp>
        <p:nvSpPr>
          <p:cNvPr id="23" name="TextBox 22">
            <a:extLst>
              <a:ext uri="{FF2B5EF4-FFF2-40B4-BE49-F238E27FC236}">
                <a16:creationId xmlns:a16="http://schemas.microsoft.com/office/drawing/2014/main" id="{F42C46CD-529F-7D97-0F52-1338D044AEB6}"/>
              </a:ext>
            </a:extLst>
          </p:cNvPr>
          <p:cNvSpPr txBox="1"/>
          <p:nvPr/>
        </p:nvSpPr>
        <p:spPr>
          <a:xfrm>
            <a:off x="587203" y="203382"/>
            <a:ext cx="7499522" cy="1415772"/>
          </a:xfrm>
          <a:prstGeom prst="rect">
            <a:avLst/>
          </a:prstGeom>
          <a:noFill/>
        </p:spPr>
        <p:txBody>
          <a:bodyPr wrap="square" rtlCol="0">
            <a:spAutoFit/>
          </a:bodyPr>
          <a:lstStyle/>
          <a:p>
            <a:r>
              <a:rPr lang="en-GB" sz="5400" b="1" dirty="0">
                <a:solidFill>
                  <a:schemeClr val="bg1"/>
                </a:solidFill>
              </a:rPr>
              <a:t>Follow the Rules</a:t>
            </a:r>
            <a:endParaRPr lang="en-GB" sz="3200" b="1" dirty="0">
              <a:solidFill>
                <a:schemeClr val="bg1"/>
              </a:solidFill>
            </a:endParaRPr>
          </a:p>
          <a:p>
            <a:r>
              <a:rPr lang="en-GB" sz="3200" b="1" dirty="0">
                <a:solidFill>
                  <a:schemeClr val="bg1"/>
                </a:solidFill>
              </a:rPr>
              <a:t>Online Campaigning Rules </a:t>
            </a:r>
          </a:p>
        </p:txBody>
      </p:sp>
      <p:sp>
        <p:nvSpPr>
          <p:cNvPr id="4" name="TextBox 3">
            <a:extLst>
              <a:ext uri="{FF2B5EF4-FFF2-40B4-BE49-F238E27FC236}">
                <a16:creationId xmlns:a16="http://schemas.microsoft.com/office/drawing/2014/main" id="{779BF82D-5710-63C2-D86A-5037CDC71313}"/>
              </a:ext>
            </a:extLst>
          </p:cNvPr>
          <p:cNvSpPr txBox="1"/>
          <p:nvPr/>
        </p:nvSpPr>
        <p:spPr>
          <a:xfrm>
            <a:off x="587203" y="1619154"/>
            <a:ext cx="8871122" cy="5309146"/>
          </a:xfrm>
          <a:prstGeom prst="rect">
            <a:avLst/>
          </a:prstGeom>
          <a:noFill/>
        </p:spPr>
        <p:txBody>
          <a:bodyPr wrap="square">
            <a:spAutoFit/>
          </a:bodyPr>
          <a:lstStyle/>
          <a:p>
            <a:pPr marL="171450" indent="-171450">
              <a:buFont typeface="Arial" panose="020B0604020202020204" pitchFamily="34" charset="0"/>
              <a:buChar char="•"/>
            </a:pPr>
            <a:r>
              <a:rPr lang="en-GB" sz="1400" dirty="0">
                <a:solidFill>
                  <a:schemeClr val="bg1"/>
                </a:solidFill>
              </a:rPr>
              <a:t>No online campaigning must take place before the date and time outlined in the relevant Candidates Nomination Pack.</a:t>
            </a:r>
          </a:p>
          <a:p>
            <a:endParaRPr lang="en-GB" sz="1400" dirty="0">
              <a:solidFill>
                <a:schemeClr val="bg1"/>
              </a:solidFill>
            </a:endParaRPr>
          </a:p>
          <a:p>
            <a:pPr marL="171450" indent="-171450">
              <a:buFont typeface="Arial" panose="020B0604020202020204" pitchFamily="34" charset="0"/>
              <a:buChar char="•"/>
            </a:pPr>
            <a:r>
              <a:rPr lang="en-GB" sz="1400" dirty="0">
                <a:solidFill>
                  <a:schemeClr val="bg1"/>
                </a:solidFill>
              </a:rPr>
              <a:t>Candidates may use and/or create their own website and social networking page to promote their campaign. Any costs incurred for this must come out of your campaign budget.</a:t>
            </a:r>
          </a:p>
          <a:p>
            <a:endParaRPr lang="en-GB" sz="1400" dirty="0">
              <a:solidFill>
                <a:schemeClr val="bg1"/>
              </a:solidFill>
            </a:endParaRPr>
          </a:p>
          <a:p>
            <a:pPr marL="171450" indent="-171450">
              <a:buFont typeface="Arial" panose="020B0604020202020204" pitchFamily="34" charset="0"/>
              <a:buChar char="•"/>
            </a:pPr>
            <a:r>
              <a:rPr lang="en-GB" sz="1400" dirty="0">
                <a:solidFill>
                  <a:schemeClr val="bg1"/>
                </a:solidFill>
              </a:rPr>
              <a:t>Candidates can set up a social media group and/ or page to outline the fact they are running in the election before online campaigning commences, however, must only state that you are running and cannot outline your manifesto points or ask for their vote. You cannot publish your manifesto online or launch a specific campaign website (e.g. www.voteforjoe.com) before the online campaign period.</a:t>
            </a:r>
          </a:p>
          <a:p>
            <a:endParaRPr lang="en-GB" sz="1400" dirty="0">
              <a:solidFill>
                <a:schemeClr val="bg1"/>
              </a:solidFill>
            </a:endParaRPr>
          </a:p>
          <a:p>
            <a:pPr marL="171450" indent="-171450">
              <a:buFont typeface="Arial" panose="020B0604020202020204" pitchFamily="34" charset="0"/>
              <a:buChar char="•"/>
            </a:pPr>
            <a:r>
              <a:rPr lang="en-GB" sz="1400" dirty="0">
                <a:solidFill>
                  <a:schemeClr val="bg1"/>
                </a:solidFill>
              </a:rPr>
              <a:t>Candidates and their campaign teams may not use Brightspace, the university's Virtual Learning Environment (VLE), to promote themselves or their campaign.</a:t>
            </a:r>
          </a:p>
          <a:p>
            <a:endParaRPr lang="en-GB" sz="1400" dirty="0">
              <a:solidFill>
                <a:schemeClr val="bg1"/>
              </a:solidFill>
            </a:endParaRPr>
          </a:p>
          <a:p>
            <a:pPr marL="171450" indent="-171450">
              <a:buFont typeface="Arial" panose="020B0604020202020204" pitchFamily="34" charset="0"/>
              <a:buChar char="•"/>
            </a:pPr>
            <a:r>
              <a:rPr lang="en-GB" sz="1400" dirty="0">
                <a:solidFill>
                  <a:schemeClr val="bg1"/>
                </a:solidFill>
              </a:rPr>
              <a:t>Candidates may not use any UHI or HISA contact or mailing lists to promote themselves or the campaigns. Candidates may create their own contact/ mailing list for the purposes of campaigning; third-party any such lists must not contain or use any information collected from any third-party source (i.e. contact lists, email lists, social media groups, etc…) and must be General Data Protection Regulation (GPDR) compliant.</a:t>
            </a:r>
          </a:p>
          <a:p>
            <a:endParaRPr lang="en-GB" sz="1400" dirty="0">
              <a:solidFill>
                <a:schemeClr val="bg1"/>
              </a:solidFill>
            </a:endParaRPr>
          </a:p>
          <a:p>
            <a:pPr marL="171450" indent="-171450">
              <a:buFont typeface="Arial" panose="020B0604020202020204" pitchFamily="34" charset="0"/>
              <a:buChar char="•"/>
            </a:pPr>
            <a:r>
              <a:rPr lang="en-GB" sz="1400" dirty="0">
                <a:solidFill>
                  <a:schemeClr val="bg1"/>
                </a:solidFill>
              </a:rPr>
              <a:t>Candidates and their campaign teams may not use Bluetooth or Push Messaging to promote themselves or their campaign.</a:t>
            </a:r>
          </a:p>
          <a:p>
            <a:endParaRPr lang="en-GB" sz="1100" dirty="0">
              <a:solidFill>
                <a:schemeClr val="bg1"/>
              </a:solidFill>
            </a:endParaRPr>
          </a:p>
          <a:p>
            <a:r>
              <a:rPr lang="en-GB" sz="1100" b="1" dirty="0">
                <a:solidFill>
                  <a:schemeClr val="bg1"/>
                </a:solidFill>
              </a:rPr>
              <a:t>View all Rules here:</a:t>
            </a:r>
          </a:p>
          <a:p>
            <a:r>
              <a:rPr lang="en-GB" sz="1100" dirty="0">
                <a:solidFill>
                  <a:schemeClr val="bg1"/>
                </a:solidFill>
                <a:hlinkClick r:id="rId5">
                  <a:extLst>
                    <a:ext uri="{A12FA001-AC4F-418D-AE19-62706E023703}">
                      <ahyp:hlinkClr xmlns:ahyp="http://schemas.microsoft.com/office/drawing/2018/hyperlinkcolor" val="tx"/>
                    </a:ext>
                  </a:extLst>
                </a:hlinkClick>
              </a:rPr>
              <a:t>HISA Election Rules</a:t>
            </a:r>
            <a:endParaRPr lang="en-GB" sz="1100" dirty="0">
              <a:solidFill>
                <a:schemeClr val="bg1"/>
              </a:solidFill>
            </a:endParaRPr>
          </a:p>
          <a:p>
            <a:endParaRPr lang="en-GB" sz="1200" dirty="0">
              <a:solidFill>
                <a:schemeClr val="bg1"/>
              </a:solidFill>
            </a:endParaRPr>
          </a:p>
        </p:txBody>
      </p:sp>
    </p:spTree>
    <p:extLst>
      <p:ext uri="{BB962C8B-B14F-4D97-AF65-F5344CB8AC3E}">
        <p14:creationId xmlns:p14="http://schemas.microsoft.com/office/powerpoint/2010/main" val="37822983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98739-12CF-771C-A732-F182486F55EC}"/>
            </a:ext>
          </a:extLst>
        </p:cNvPr>
        <p:cNvGrpSpPr/>
        <p:nvPr/>
      </p:nvGrpSpPr>
      <p:grpSpPr>
        <a:xfrm>
          <a:off x="0" y="0"/>
          <a:ext cx="0" cy="0"/>
          <a:chOff x="0" y="0"/>
          <a:chExt cx="0" cy="0"/>
        </a:xfrm>
      </p:grpSpPr>
      <p:pic>
        <p:nvPicPr>
          <p:cNvPr id="5" name="Picture 4" descr="A purple background with lines&#10;&#10;Description automatically generated">
            <a:extLst>
              <a:ext uri="{FF2B5EF4-FFF2-40B4-BE49-F238E27FC236}">
                <a16:creationId xmlns:a16="http://schemas.microsoft.com/office/drawing/2014/main" id="{37F664C3-6F04-830D-9DF1-4FA7CC7AD5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7" y="0"/>
            <a:ext cx="12187066" cy="6858000"/>
          </a:xfrm>
          <a:prstGeom prst="rect">
            <a:avLst/>
          </a:prstGeom>
        </p:spPr>
      </p:pic>
      <p:pic>
        <p:nvPicPr>
          <p:cNvPr id="7" name="Picture 6" descr="A blue and white logo&#10;&#10;Description automatically generated">
            <a:extLst>
              <a:ext uri="{FF2B5EF4-FFF2-40B4-BE49-F238E27FC236}">
                <a16:creationId xmlns:a16="http://schemas.microsoft.com/office/drawing/2014/main" id="{C20CDC40-4D90-B752-AB6A-C2A927E1BE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440251">
            <a:off x="1354985" y="-1111382"/>
            <a:ext cx="8797063" cy="8797063"/>
          </a:xfrm>
          <a:prstGeom prst="rect">
            <a:avLst/>
          </a:prstGeom>
        </p:spPr>
      </p:pic>
    </p:spTree>
    <p:extLst>
      <p:ext uri="{BB962C8B-B14F-4D97-AF65-F5344CB8AC3E}">
        <p14:creationId xmlns:p14="http://schemas.microsoft.com/office/powerpoint/2010/main" val="26608885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555</TotalTime>
  <Words>763</Words>
  <Application>Microsoft Office PowerPoint</Application>
  <PresentationFormat>Widescreen</PresentationFormat>
  <Paragraphs>99</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Caroline MacPherson</dc:creator>
  <cp:lastModifiedBy>Paul Stalker</cp:lastModifiedBy>
  <cp:revision>2</cp:revision>
  <dcterms:created xsi:type="dcterms:W3CDTF">2025-01-28T10:18:50Z</dcterms:created>
  <dcterms:modified xsi:type="dcterms:W3CDTF">2025-02-25T10:23:29Z</dcterms:modified>
</cp:coreProperties>
</file>