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6" r:id="rId2"/>
    <p:sldId id="275" r:id="rId3"/>
    <p:sldId id="303" r:id="rId4"/>
    <p:sldId id="291" r:id="rId5"/>
    <p:sldId id="295" r:id="rId6"/>
    <p:sldId id="282" r:id="rId7"/>
    <p:sldId id="307" r:id="rId8"/>
    <p:sldId id="308" r:id="rId9"/>
    <p:sldId id="309" r:id="rId10"/>
    <p:sldId id="292" r:id="rId11"/>
    <p:sldId id="311" r:id="rId12"/>
    <p:sldId id="312" r:id="rId13"/>
    <p:sldId id="302" r:id="rId14"/>
    <p:sldId id="300" r:id="rId15"/>
    <p:sldId id="310" r:id="rId16"/>
    <p:sldId id="301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2D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C78006-E233-408D-A0BF-D9228A899A47}" v="16" dt="2026-02-20T15:50:02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0228" autoAdjust="0"/>
  </p:normalViewPr>
  <p:slideViewPr>
    <p:cSldViewPr snapToGrid="0">
      <p:cViewPr varScale="1">
        <p:scale>
          <a:sx n="44" d="100"/>
          <a:sy n="44" d="100"/>
        </p:scale>
        <p:origin x="15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talker" userId="066dcb11-aee5-4f93-9fbd-2f5af7b6a1b4" providerId="ADAL" clId="{9A78A6CF-6488-413B-9880-68015DB51603}"/>
    <pc:docChg chg="undo custSel addSld delSld modSld">
      <pc:chgData name="Paul Stalker" userId="066dcb11-aee5-4f93-9fbd-2f5af7b6a1b4" providerId="ADAL" clId="{9A78A6CF-6488-413B-9880-68015DB51603}" dt="2026-02-20T15:50:50.583" v="1351" actId="20577"/>
      <pc:docMkLst>
        <pc:docMk/>
      </pc:docMkLst>
      <pc:sldChg chg="modSp mod">
        <pc:chgData name="Paul Stalker" userId="066dcb11-aee5-4f93-9fbd-2f5af7b6a1b4" providerId="ADAL" clId="{9A78A6CF-6488-413B-9880-68015DB51603}" dt="2026-02-20T11:59:53.106" v="11" actId="20577"/>
        <pc:sldMkLst>
          <pc:docMk/>
          <pc:sldMk cId="2059547335" sldId="266"/>
        </pc:sldMkLst>
        <pc:spChg chg="mod">
          <ac:chgData name="Paul Stalker" userId="066dcb11-aee5-4f93-9fbd-2f5af7b6a1b4" providerId="ADAL" clId="{9A78A6CF-6488-413B-9880-68015DB51603}" dt="2026-02-20T11:59:53.106" v="11" actId="20577"/>
          <ac:spMkLst>
            <pc:docMk/>
            <pc:sldMk cId="2059547335" sldId="266"/>
            <ac:spMk id="2" creationId="{91DFEC1D-9785-82E5-0326-4B4BC26D46C1}"/>
          </ac:spMkLst>
        </pc:spChg>
      </pc:sldChg>
      <pc:sldChg chg="modSp mod modNotesTx">
        <pc:chgData name="Paul Stalker" userId="066dcb11-aee5-4f93-9fbd-2f5af7b6a1b4" providerId="ADAL" clId="{9A78A6CF-6488-413B-9880-68015DB51603}" dt="2026-02-20T12:00:33.724" v="23" actId="20577"/>
        <pc:sldMkLst>
          <pc:docMk/>
          <pc:sldMk cId="4087257706" sldId="275"/>
        </pc:sldMkLst>
        <pc:spChg chg="mod">
          <ac:chgData name="Paul Stalker" userId="066dcb11-aee5-4f93-9fbd-2f5af7b6a1b4" providerId="ADAL" clId="{9A78A6CF-6488-413B-9880-68015DB51603}" dt="2026-02-20T12:00:00.883" v="17" actId="20577"/>
          <ac:spMkLst>
            <pc:docMk/>
            <pc:sldMk cId="4087257706" sldId="275"/>
            <ac:spMk id="4" creationId="{51A7EFB0-4B3A-0AB0-39F1-1943D721F917}"/>
          </ac:spMkLst>
        </pc:spChg>
      </pc:sldChg>
      <pc:sldChg chg="modSp mod">
        <pc:chgData name="Paul Stalker" userId="066dcb11-aee5-4f93-9fbd-2f5af7b6a1b4" providerId="ADAL" clId="{9A78A6CF-6488-413B-9880-68015DB51603}" dt="2026-02-20T12:01:03.085" v="29" actId="20577"/>
        <pc:sldMkLst>
          <pc:docMk/>
          <pc:sldMk cId="2257135206" sldId="282"/>
        </pc:sldMkLst>
        <pc:spChg chg="mod">
          <ac:chgData name="Paul Stalker" userId="066dcb11-aee5-4f93-9fbd-2f5af7b6a1b4" providerId="ADAL" clId="{9A78A6CF-6488-413B-9880-68015DB51603}" dt="2026-02-20T12:01:03.085" v="29" actId="20577"/>
          <ac:spMkLst>
            <pc:docMk/>
            <pc:sldMk cId="2257135206" sldId="282"/>
            <ac:spMk id="2" creationId="{71092635-32B5-5CFA-1818-611322F8BA0D}"/>
          </ac:spMkLst>
        </pc:spChg>
      </pc:sldChg>
      <pc:sldChg chg="modSp add del mod modNotesTx">
        <pc:chgData name="Paul Stalker" userId="066dcb11-aee5-4f93-9fbd-2f5af7b6a1b4" providerId="ADAL" clId="{9A78A6CF-6488-413B-9880-68015DB51603}" dt="2026-02-20T15:50:15.574" v="1343" actId="20577"/>
        <pc:sldMkLst>
          <pc:docMk/>
          <pc:sldMk cId="3891202407" sldId="292"/>
        </pc:sldMkLst>
        <pc:spChg chg="mod">
          <ac:chgData name="Paul Stalker" userId="066dcb11-aee5-4f93-9fbd-2f5af7b6a1b4" providerId="ADAL" clId="{9A78A6CF-6488-413B-9880-68015DB51603}" dt="2026-02-20T15:50:15.574" v="1343" actId="20577"/>
          <ac:spMkLst>
            <pc:docMk/>
            <pc:sldMk cId="3891202407" sldId="292"/>
            <ac:spMk id="4" creationId="{42BB756C-AD45-7CFC-6C00-0A93B01458C9}"/>
          </ac:spMkLst>
        </pc:spChg>
      </pc:sldChg>
      <pc:sldChg chg="del modNotesTx">
        <pc:chgData name="Paul Stalker" userId="066dcb11-aee5-4f93-9fbd-2f5af7b6a1b4" providerId="ADAL" clId="{9A78A6CF-6488-413B-9880-68015DB51603}" dt="2026-02-20T12:07:47.122" v="133" actId="47"/>
        <pc:sldMkLst>
          <pc:docMk/>
          <pc:sldMk cId="3779576467" sldId="296"/>
        </pc:sldMkLst>
      </pc:sldChg>
      <pc:sldChg chg="del">
        <pc:chgData name="Paul Stalker" userId="066dcb11-aee5-4f93-9fbd-2f5af7b6a1b4" providerId="ADAL" clId="{9A78A6CF-6488-413B-9880-68015DB51603}" dt="2026-02-20T12:07:51.871" v="136" actId="47"/>
        <pc:sldMkLst>
          <pc:docMk/>
          <pc:sldMk cId="3870612360" sldId="297"/>
        </pc:sldMkLst>
      </pc:sldChg>
      <pc:sldChg chg="del modNotesTx">
        <pc:chgData name="Paul Stalker" userId="066dcb11-aee5-4f93-9fbd-2f5af7b6a1b4" providerId="ADAL" clId="{9A78A6CF-6488-413B-9880-68015DB51603}" dt="2026-02-20T12:07:45.394" v="132" actId="47"/>
        <pc:sldMkLst>
          <pc:docMk/>
          <pc:sldMk cId="2189013045" sldId="299"/>
        </pc:sldMkLst>
      </pc:sldChg>
      <pc:sldChg chg="modSp mod">
        <pc:chgData name="Paul Stalker" userId="066dcb11-aee5-4f93-9fbd-2f5af7b6a1b4" providerId="ADAL" clId="{9A78A6CF-6488-413B-9880-68015DB51603}" dt="2026-02-20T15:50:50.583" v="1351" actId="20577"/>
        <pc:sldMkLst>
          <pc:docMk/>
          <pc:sldMk cId="2539549262" sldId="301"/>
        </pc:sldMkLst>
        <pc:spChg chg="mod">
          <ac:chgData name="Paul Stalker" userId="066dcb11-aee5-4f93-9fbd-2f5af7b6a1b4" providerId="ADAL" clId="{9A78A6CF-6488-413B-9880-68015DB51603}" dt="2026-02-20T15:50:50.583" v="1351" actId="20577"/>
          <ac:spMkLst>
            <pc:docMk/>
            <pc:sldMk cId="2539549262" sldId="301"/>
            <ac:spMk id="21" creationId="{0CEAE8C6-C82E-EBEE-891D-DA1AB63F951E}"/>
          </ac:spMkLst>
        </pc:spChg>
      </pc:sldChg>
      <pc:sldChg chg="del">
        <pc:chgData name="Paul Stalker" userId="066dcb11-aee5-4f93-9fbd-2f5af7b6a1b4" providerId="ADAL" clId="{9A78A6CF-6488-413B-9880-68015DB51603}" dt="2026-02-20T12:07:54.292" v="137" actId="47"/>
        <pc:sldMkLst>
          <pc:docMk/>
          <pc:sldMk cId="2951728540" sldId="304"/>
        </pc:sldMkLst>
      </pc:sldChg>
      <pc:sldChg chg="del">
        <pc:chgData name="Paul Stalker" userId="066dcb11-aee5-4f93-9fbd-2f5af7b6a1b4" providerId="ADAL" clId="{9A78A6CF-6488-413B-9880-68015DB51603}" dt="2026-02-20T12:07:55.570" v="138" actId="47"/>
        <pc:sldMkLst>
          <pc:docMk/>
          <pc:sldMk cId="4129311814" sldId="305"/>
        </pc:sldMkLst>
      </pc:sldChg>
      <pc:sldChg chg="delSp modSp mod modNotesTx">
        <pc:chgData name="Paul Stalker" userId="066dcb11-aee5-4f93-9fbd-2f5af7b6a1b4" providerId="ADAL" clId="{9A78A6CF-6488-413B-9880-68015DB51603}" dt="2026-02-20T13:18:08.613" v="1336" actId="20577"/>
        <pc:sldMkLst>
          <pc:docMk/>
          <pc:sldMk cId="2110262231" sldId="308"/>
        </pc:sldMkLst>
        <pc:spChg chg="mod">
          <ac:chgData name="Paul Stalker" userId="066dcb11-aee5-4f93-9fbd-2f5af7b6a1b4" providerId="ADAL" clId="{9A78A6CF-6488-413B-9880-68015DB51603}" dt="2026-02-20T12:01:23.474" v="37" actId="20577"/>
          <ac:spMkLst>
            <pc:docMk/>
            <pc:sldMk cId="2110262231" sldId="308"/>
            <ac:spMk id="4" creationId="{24A6E73B-C9DA-095B-1D26-98BF031FFEBA}"/>
          </ac:spMkLst>
        </pc:spChg>
        <pc:spChg chg="mod">
          <ac:chgData name="Paul Stalker" userId="066dcb11-aee5-4f93-9fbd-2f5af7b6a1b4" providerId="ADAL" clId="{9A78A6CF-6488-413B-9880-68015DB51603}" dt="2026-02-20T13:18:08.613" v="1336" actId="20577"/>
          <ac:spMkLst>
            <pc:docMk/>
            <pc:sldMk cId="2110262231" sldId="308"/>
            <ac:spMk id="6" creationId="{3BD63242-F3BB-0A90-FB5B-2709B6F16AC1}"/>
          </ac:spMkLst>
        </pc:spChg>
        <pc:spChg chg="del mod">
          <ac:chgData name="Paul Stalker" userId="066dcb11-aee5-4f93-9fbd-2f5af7b6a1b4" providerId="ADAL" clId="{9A78A6CF-6488-413B-9880-68015DB51603}" dt="2026-02-20T12:01:52.787" v="97"/>
          <ac:spMkLst>
            <pc:docMk/>
            <pc:sldMk cId="2110262231" sldId="308"/>
            <ac:spMk id="7" creationId="{1B8E5AFA-B3D6-D6A9-EC6A-82DCAD730413}"/>
          </ac:spMkLst>
        </pc:spChg>
        <pc:spChg chg="mod">
          <ac:chgData name="Paul Stalker" userId="066dcb11-aee5-4f93-9fbd-2f5af7b6a1b4" providerId="ADAL" clId="{9A78A6CF-6488-413B-9880-68015DB51603}" dt="2026-02-20T12:40:22.066" v="986" actId="255"/>
          <ac:spMkLst>
            <pc:docMk/>
            <pc:sldMk cId="2110262231" sldId="308"/>
            <ac:spMk id="9" creationId="{C7F2092F-5575-1B42-5007-897371E0FAF5}"/>
          </ac:spMkLst>
        </pc:spChg>
      </pc:sldChg>
      <pc:sldChg chg="addSp delSp modSp add del mod modNotesTx">
        <pc:chgData name="Paul Stalker" userId="066dcb11-aee5-4f93-9fbd-2f5af7b6a1b4" providerId="ADAL" clId="{9A78A6CF-6488-413B-9880-68015DB51603}" dt="2026-02-20T12:55:14.480" v="1275" actId="14100"/>
        <pc:sldMkLst>
          <pc:docMk/>
          <pc:sldMk cId="2619827954" sldId="309"/>
        </pc:sldMkLst>
        <pc:spChg chg="mod">
          <ac:chgData name="Paul Stalker" userId="066dcb11-aee5-4f93-9fbd-2f5af7b6a1b4" providerId="ADAL" clId="{9A78A6CF-6488-413B-9880-68015DB51603}" dt="2026-02-20T12:53:56.233" v="1260" actId="20577"/>
          <ac:spMkLst>
            <pc:docMk/>
            <pc:sldMk cId="2619827954" sldId="309"/>
            <ac:spMk id="2" creationId="{BB9D7C34-69A1-6F6F-E85D-8135C1B06FA4}"/>
          </ac:spMkLst>
        </pc:spChg>
        <pc:spChg chg="del mod">
          <ac:chgData name="Paul Stalker" userId="066dcb11-aee5-4f93-9fbd-2f5af7b6a1b4" providerId="ADAL" clId="{9A78A6CF-6488-413B-9880-68015DB51603}" dt="2026-02-20T12:49:40.105" v="1201" actId="478"/>
          <ac:spMkLst>
            <pc:docMk/>
            <pc:sldMk cId="2619827954" sldId="309"/>
            <ac:spMk id="3" creationId="{C428DBF8-761A-2AF6-6E87-A02DF62604EB}"/>
          </ac:spMkLst>
        </pc:spChg>
        <pc:spChg chg="mod">
          <ac:chgData name="Paul Stalker" userId="066dcb11-aee5-4f93-9fbd-2f5af7b6a1b4" providerId="ADAL" clId="{9A78A6CF-6488-413B-9880-68015DB51603}" dt="2026-02-20T12:06:36.954" v="106" actId="20577"/>
          <ac:spMkLst>
            <pc:docMk/>
            <pc:sldMk cId="2619827954" sldId="309"/>
            <ac:spMk id="4" creationId="{5978BF95-FC55-3637-F8A4-4E4C6EE79C1F}"/>
          </ac:spMkLst>
        </pc:spChg>
        <pc:spChg chg="add mod">
          <ac:chgData name="Paul Stalker" userId="066dcb11-aee5-4f93-9fbd-2f5af7b6a1b4" providerId="ADAL" clId="{9A78A6CF-6488-413B-9880-68015DB51603}" dt="2026-02-20T12:55:14.480" v="1275" actId="14100"/>
          <ac:spMkLst>
            <pc:docMk/>
            <pc:sldMk cId="2619827954" sldId="309"/>
            <ac:spMk id="6" creationId="{33CC82C9-C99D-AA77-3AA0-0B40840DA2B1}"/>
          </ac:spMkLst>
        </pc:spChg>
      </pc:sldChg>
      <pc:sldChg chg="add del">
        <pc:chgData name="Paul Stalker" userId="066dcb11-aee5-4f93-9fbd-2f5af7b6a1b4" providerId="ADAL" clId="{9A78A6CF-6488-413B-9880-68015DB51603}" dt="2026-02-20T12:55:41.091" v="1277" actId="47"/>
        <pc:sldMkLst>
          <pc:docMk/>
          <pc:sldMk cId="491200714" sldId="311"/>
        </pc:sldMkLst>
      </pc:sldChg>
      <pc:sldChg chg="modSp add mod">
        <pc:chgData name="Paul Stalker" userId="066dcb11-aee5-4f93-9fbd-2f5af7b6a1b4" providerId="ADAL" clId="{9A78A6CF-6488-413B-9880-68015DB51603}" dt="2026-02-20T13:13:43.593" v="1334" actId="20577"/>
        <pc:sldMkLst>
          <pc:docMk/>
          <pc:sldMk cId="1299833403" sldId="311"/>
        </pc:sldMkLst>
        <pc:spChg chg="mod">
          <ac:chgData name="Paul Stalker" userId="066dcb11-aee5-4f93-9fbd-2f5af7b6a1b4" providerId="ADAL" clId="{9A78A6CF-6488-413B-9880-68015DB51603}" dt="2026-02-20T13:13:43.593" v="1334" actId="20577"/>
          <ac:spMkLst>
            <pc:docMk/>
            <pc:sldMk cId="1299833403" sldId="311"/>
            <ac:spMk id="4" creationId="{C8BFC01F-91F3-77A0-FDCA-21B828A903B0}"/>
          </ac:spMkLst>
        </pc:spChg>
      </pc:sldChg>
      <pc:sldChg chg="modSp add mod">
        <pc:chgData name="Paul Stalker" userId="066dcb11-aee5-4f93-9fbd-2f5af7b6a1b4" providerId="ADAL" clId="{9A78A6CF-6488-413B-9880-68015DB51603}" dt="2026-02-20T13:13:38.523" v="1332" actId="20577"/>
        <pc:sldMkLst>
          <pc:docMk/>
          <pc:sldMk cId="634785785" sldId="312"/>
        </pc:sldMkLst>
        <pc:spChg chg="mod">
          <ac:chgData name="Paul Stalker" userId="066dcb11-aee5-4f93-9fbd-2f5af7b6a1b4" providerId="ADAL" clId="{9A78A6CF-6488-413B-9880-68015DB51603}" dt="2026-02-20T13:13:38.523" v="1332" actId="20577"/>
          <ac:spMkLst>
            <pc:docMk/>
            <pc:sldMk cId="634785785" sldId="312"/>
            <ac:spMk id="4" creationId="{A22F76DA-A6FE-E586-8C2E-C4F509452BA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B8721-4EF7-4A45-9CF2-04BBB183A500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095B9-05F2-42A8-90F9-4775A86AE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59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160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5A98A-1589-2BB6-7990-1D7D4F6EB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418A5-5C69-EB34-2666-A7E9D1CC1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958EE4-D26B-4B52-9C58-7C2B468F2E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4E1B5-9E73-46C7-93D2-1884CA1A1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832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A0CDE-498B-DF3B-4016-076D238A2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823CD4-4AD5-1251-B1B1-8165EF3ED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AC8BDE-623F-9984-07C3-37F5ACAD6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3E675-7A8F-6C6D-7AE2-ED98129851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851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EBEDF-6A85-8A57-BDF5-E92176059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21D667-68FE-E976-C337-8CE761928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D22247-F9B6-8D94-33B8-3FA2BF4CE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C9C89-E402-693D-ADA1-522BBF305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25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B011E-A7C0-E7EB-9DF7-8F7A35870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79380B-2144-D741-F09D-55BD29729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D91CC7-0586-5066-D5AA-B228737282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0A060-6B1E-2EB8-5134-6155C1212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093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F4C83-000A-35B6-F269-5649369DD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497D39-E43D-FE70-5AE1-6542492B8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0C3545-50B6-6B62-8DDA-9CCAF2B06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Whatever the range of different campaign tools you decide to use for your candidate campaign, you need use a Campaign Management Tool to integrate them into a coherent plan of action so that you not just being ‘scattergun’ in approach.</a:t>
            </a:r>
            <a:endParaRPr lang="en-GB" dirty="0"/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campaign management tool is any tool or technique that is used to coordinate the development and delivery of a campaign.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most common campaign management tool used by candidate campaigns in Students’ Association/ Union elections are Action Planners, Gantt Planners, and the Calendar Planners.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9D70F-715E-47B6-EB0B-130981489A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9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ADB4F-4028-3795-AE4C-19A674030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5AE04E-D28B-F5EF-DC5A-FC9B5816E8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B102B6-054D-02C9-26B3-2C8BF5425C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 in Students’ Association/ Students’ Union elections tend to develop and deliver their campaigns around…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election milestones. For example, the opening and closing of voting, as well as the launch of online campaigning and the launch of in-person campaigning.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and campaign team availability.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Campus operating hours.  Not just when campuses open and close, but also when there is peak traffic of students on campus, like lunch times.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and where Polling stations will be running.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weather.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06C456-7E2C-0BCB-8CC4-02BE5FC0B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022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DC528-20FC-F6BF-E32F-AE4FE9779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6802FF-5ABF-3E29-A3EE-641AEBEDA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5F1051-2C79-CDC3-3C26-329C892DD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FDFA1-5403-A10E-1957-691A501A8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663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F2CB9-5E81-56B6-0505-536D3E36E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290132-E09E-027A-6B1D-5773B404F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E968BA-2DD7-D407-6004-1F949C887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CCEF0-4335-C3B6-7C0C-C65A78F2CE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90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1CB27-4E2C-AC4B-B2D3-7FECA0C3B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2C917-6612-5C38-254F-AF6065FA5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71D37-CA23-418F-EE59-6CD3BEC28D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Today’s workshop is split</a:t>
            </a:r>
            <a:r>
              <a:rPr lang="en-GB" baseline="0" dirty="0"/>
              <a:t> into three sections….</a:t>
            </a:r>
          </a:p>
          <a:p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first section we will cover campaigning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second section we will cover online campaign tool.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baseline="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baseline="0" dirty="0"/>
              <a:t>In the third and final section we will cover campaign management tools.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9D8A5-4508-234E-0FA2-0A85089C3F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5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F1257-B108-B2DA-FC39-81DB7E00D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D889EB-B222-7BD9-1BC9-E2B7923C7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B1D63-9FE8-B27B-0AC6-89FC353540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DC6E7-6253-E3C7-C3C2-127DCD91C7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157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7300B-EA53-31F9-EAD2-0896BBD67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94211C-7FE4-7489-E16B-9B4DC50F13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46AFD8-1C91-9B12-8519-007F8932C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58595B"/>
                </a:solidFill>
              </a:rPr>
              <a:t>First off …  What is campaigning?</a:t>
            </a:r>
            <a:endParaRPr lang="en-GB" b="1" baseline="0" dirty="0"/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Campaigning is an organised, a planned effort to achieve a particular objective.  There are three types of campaigns…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Awareness Campaigns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Campaigns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Awareness campaigns are campaigns where the objective is to educate others about a cause or subject. 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Change Campaigns are campaigns where the objective is to change the actions and/ or behaviours of others.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Candidate Campaigns are campaigns where the objective is to get others to vote for a particular candidate(s).  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Like Awareness Campaigns, Candidate Campaigns involve trying to educate others; a candidate(s) policy pledges, a candidate(s) story statements, when and how to vote,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ect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Similarly, like Change Campaigns, Candidate Campaigns involve try to change the actions and/ or behaviours of others; voting for a particular candidate(s) and/ or political party, helping to promote a particular candidate(s) and/ or political party,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ect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D278A-E27B-E297-4D1F-BD03FD7B3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493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057AE-BD81-83D8-0F53-DA88E4DE0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317CC7-18C9-8C60-3EE9-D42294318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12DE2B-E6FC-7F3D-5094-7A3D25F603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Although there is no one single right way to campaign, there are three golden rules to remember when running a Candidate Campaign.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first and most important golden rule is that campaigning equals votes.  The more you campaign. the more votes that will get.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second golden rule is that a range of different campaign tools should be used during a Candidate Campaign.  Candidate Campaigns should not just rely on one or two campaign tools.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third and final golden rule is that a campaign management tool should be used to develop and deliver a Candidate Campaign.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967C5-C506-DF73-50AA-83D3F9B352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052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10615-7ADB-8A31-9D26-9D370B6D5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6E14C3-C920-29FC-CAA0-60F64FC21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FEB027-687B-DEC6-983F-8A7888348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1EBC8-DD6E-A113-83EE-926721AE4D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102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4ED37-0859-806F-3661-A1835560C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A9554-B7CD-37E4-CC31-AE5F0AB22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21085B-618E-0415-AEDB-27D2F1CCF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So, what is a campaign tool?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campaign tool is any tool or technique that is used during a campaign to induce another person to learn something new or undertake an action that they were not originally planning to do.</a:t>
            </a:r>
          </a:p>
          <a:p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Campaign tools can be used for…</a:t>
            </a:r>
          </a:p>
          <a:p>
            <a:pPr>
              <a:defRPr/>
            </a:pPr>
            <a:endParaRPr lang="en-GB" sz="1200" b="1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Non-</a:t>
            </a:r>
            <a:r>
              <a:rPr lang="en-GB" sz="1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5AF59-444A-04E8-E9CF-8079209E7E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3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80153-AD77-FF76-B867-4B7A9D3D1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D1FD4-291C-15F4-031C-9E8CFEDD17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3D487C-E884-FD8D-2BE9-F818421D27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The most effective campaign tools in candidate campaigns are the ones that help candidates and their campaign teams to GOAT (Get Out And Talk) to voters.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Common campaign tools used by candidate campaigns in Students’ Association/ Students’ Union elections to GOAT to students online include…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Discord Messages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Facebook Messenger Messages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Facebook Page Posts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Facebook Tagged Comments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Instagram Messages </a:t>
            </a: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Personalised Emails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Supporter Lists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Supporter Subscriber Forms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Text Messages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Whatsapp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Messages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34EA-0C69-A56C-861E-1DF79FEAC9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716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C1A09-124E-40F8-9925-9A9FF382B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A81F4E-248F-D716-F119-A7987355F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F2324D-CA4A-1B0B-538C-07A86A6E3A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Non-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GOATing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are used in situations where it isn’t possible to GOAT (Get Out And Talk) to every voter.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In most candidate campaigns it is impossible for candidates and their campaign teams to GOAT (Get Out And Talk) to every voter.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Common online campaign tools used by candidate campaigns in Students’ Association/ Students’ Union elections for non-</a:t>
            </a:r>
            <a:r>
              <a:rPr lang="en-GB" sz="1200" dirty="0" err="1">
                <a:solidFill>
                  <a:prstClr val="white"/>
                </a:solidFill>
                <a:ea typeface="Calibri"/>
                <a:cs typeface="Calibri"/>
              </a:rPr>
              <a:t>GOATing</a:t>
            </a: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 campaign activities include…</a:t>
            </a:r>
          </a:p>
          <a:p>
            <a:pPr>
              <a:defRPr/>
            </a:pPr>
            <a:endParaRPr lang="en-GB" sz="12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Facebook Adverts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Facebook Groups Posts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Facebook Pages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Infographics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Instagram Adverts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LinkedIn Posts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Photos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TikTok Posts</a:t>
            </a:r>
          </a:p>
          <a:p>
            <a:pPr marL="171450" indent="-171450">
              <a:buFont typeface="Wingdings" panose="05000000000000000000" pitchFamily="2" charset="2"/>
              <a:buChar char="§"/>
              <a:defRPr/>
            </a:pPr>
            <a:r>
              <a:rPr lang="en-GB" sz="1200" dirty="0">
                <a:solidFill>
                  <a:prstClr val="white"/>
                </a:solidFill>
                <a:ea typeface="Calibri"/>
                <a:cs typeface="Calibri"/>
              </a:rPr>
              <a:t>Videos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4911C-E353-A12F-E3B4-2431645FBB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095B9-05F2-42A8-90F9-4775A86AECF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7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E445-2913-5221-9D4D-53839406D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11913-FAD6-2FB1-84DB-390D393F04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AF937-EBA2-72B9-D378-F116D26BB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A7591-B385-1606-DDD3-890D0A0F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5ECF-AC8B-40A8-39B9-472D7C68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06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EB3C0-6522-5341-B76F-461DF22FC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4C563-5FDD-CBD8-7692-FFF3EB26A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EE224-824F-C542-F66B-B4FEAD5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350E3-1AA1-39FF-B793-B4F3489D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A9F3-92F2-3F27-1140-6DC0D2AA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00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A8D97E-5E5F-1F47-6CCD-6F959D01B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B0DF4A-B716-B309-5C2D-7B36B6196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A95CC-0141-635F-6418-50C4E7AF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B6A18-CBDC-C260-35CF-88C52997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F1FCA-7CB5-2FD8-10AB-D7F26117B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9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AEF96-BAE3-0AD7-B160-4FA8A5061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F03BE-9975-3A14-9076-CD4CCBF61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14D62-E5C0-78F2-987B-CF01FC5A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623D7-845E-8053-DCD5-BFD7E210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5F8DC-6367-EF09-BF54-9FBA7B848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00241-BA66-469A-2DDD-A97F4B39A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B9792-C4C8-B1F6-C8CC-876A253CF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68117-D8F4-A8EB-9351-DD2CCD4D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6E6F0-144F-3E46-71ED-FE7349BB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AC8F4-5E4D-94D7-F8A5-3CFFCBCC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80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94A5-62DF-5193-D30B-E29CB4EA2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FB6DD-1F58-D155-5388-F2E5B4EF4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BF866F-58FF-A4AA-65DA-BBD835847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2F920-DB87-74B5-4A0C-F35AA445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54444-20DE-07AF-22FD-4DEC0538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D5D57-4DE2-DDD2-D841-40FA7B94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08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24A36-35B1-ED34-705D-BF6BD1784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872FAF-0EFD-5735-4CBA-B12D6D11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B7C0B-4677-E1E6-EA02-2882B3AE1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C784B-83ED-4110-0E14-3192B8270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EDAAB-10B9-E1D1-73D4-24FE4184C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B78E90-6FEF-7E11-292E-BA63E821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4F04E-0407-C978-BAFC-497D2D92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866061-9A60-CBD9-C7D6-3F6F9EA08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2DB72-6EED-1389-00C1-2EE5DF33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3F3EF-86BE-1ED9-EA42-A66285D43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73254A-75DF-33EB-B454-9E039E4A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C4A0A4-F2F6-A79E-D453-92D8D4434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9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584B3-E900-E8C3-D673-9155B2520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7624B-6574-09E7-AE64-9D4DB8AC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AE90D-8FD6-514F-02CF-9FB83652D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3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A864A-6482-2694-23D4-EF3C8CDBE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28D22-6EFC-B837-AB79-02FFF7E4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5B63E-22FD-B7F4-9AB8-E64E78E1E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5430A-88BF-C9C6-972D-DB635A04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18AFD-375F-23AF-7FF3-1A581D38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AAE4A-23BF-B86E-3C4F-41FC51EB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7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BAF3C-DEE3-6E3C-6171-820D997EE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3455CE-8B77-B0E1-579C-58B5382CF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5123B8-7DDC-FEFC-A49F-068614B26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0613F-8A61-BCD5-BEDE-198F3A74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AE643-AEF6-D703-D853-04117294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0963-11AE-DF23-A945-B15158C4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46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DD7F0-C6F1-9573-B047-C10849C9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19FAD-A584-6C47-FF63-CC59FB1AB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BE2DA-0C06-877E-E5EC-D54262D3D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C04C2-7E75-41B7-A1DF-3F331A5F0F98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E6285-212D-85DD-98F0-14D9C15E8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C9BED-1CC3-5313-4FB8-6B2AE4F09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62D0FD-524B-46C1-95D1-1228283EC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6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anva.com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pixabay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nsplash.com/images/stock/non-copyrighted" TargetMode="External"/><Relationship Id="rId5" Type="http://schemas.openxmlformats.org/officeDocument/2006/relationships/hyperlink" Target="https://help.hootsuite.com/hc/en-us/articles/4403597090459-Create-engaging-and-effective-social-media-content#know-your-post-anatomy-0-0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youtube.com/" TargetMode="External"/><Relationship Id="rId5" Type="http://schemas.openxmlformats.org/officeDocument/2006/relationships/hyperlink" Target="https://www.wordstream.com/blog/best-time-to-post-on-social-media#:~:text=content%20is%20never.-,What%27s%20the%20best%20time%20to%20post%20on%20social%20media%20across,media%20posts%20from%20various%20platforms." TargetMode="Externa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276E6363-6BC1-996F-944A-0E70B96116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03"/>
            <a:ext cx="12280900" cy="6910803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BF0D5198-4FE5-ED10-16E4-2C195514F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 rot="440251">
            <a:off x="2549615" y="408871"/>
            <a:ext cx="7087835" cy="56567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DFEC1D-9785-82E5-0326-4B4BC26D46C1}"/>
              </a:ext>
            </a:extLst>
          </p:cNvPr>
          <p:cNvSpPr txBox="1"/>
          <p:nvPr/>
        </p:nvSpPr>
        <p:spPr>
          <a:xfrm>
            <a:off x="-1" y="4593953"/>
            <a:ext cx="12187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</a:rPr>
              <a:t>An Introduction To</a:t>
            </a:r>
          </a:p>
          <a:p>
            <a:pPr algn="ctr"/>
            <a:r>
              <a:rPr lang="en-GB" sz="4800" b="1" dirty="0">
                <a:solidFill>
                  <a:schemeClr val="bg1"/>
                </a:solidFill>
              </a:rPr>
              <a:t>Online Campaigning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0C4FB-DDC9-85C4-422A-53E28B2161CF}"/>
              </a:ext>
            </a:extLst>
          </p:cNvPr>
          <p:cNvSpPr txBox="1"/>
          <p:nvPr/>
        </p:nvSpPr>
        <p:spPr>
          <a:xfrm>
            <a:off x="0" y="6065651"/>
            <a:ext cx="1228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2059547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5756D-2734-F0F6-3167-25F85AEB5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8D5F9BB-3A73-8F29-BA91-61856522AA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0BB2E54-2519-981C-8E53-9F4F450D7B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4AD3A64-98E0-3033-A58F-F89313C062FF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BB756C-AD45-7CFC-6C00-0A93B01458C9}"/>
              </a:ext>
            </a:extLst>
          </p:cNvPr>
          <p:cNvSpPr txBox="1"/>
          <p:nvPr/>
        </p:nvSpPr>
        <p:spPr>
          <a:xfrm>
            <a:off x="854569" y="1985845"/>
            <a:ext cx="960488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Tips &amp; Tricks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Only one call to action for every four social media posts.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Use the appropriate hashtags #LeadHISA #ThinkUHI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Create a brand across platforms; keeping messaging, visuals and tone consistent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Plan your posts ahead for the duration of the campaign period with content summary, platforms, days, times etc.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Utilise your friends and families to like and share your content.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Be accessible where possible </a:t>
            </a:r>
            <a:r>
              <a:rPr lang="en-GB" b="1" dirty="0" err="1">
                <a:solidFill>
                  <a:schemeClr val="bg1"/>
                </a:solidFill>
              </a:rPr>
              <a:t>i.e</a:t>
            </a:r>
            <a:r>
              <a:rPr lang="en-GB" b="1" dirty="0">
                <a:solidFill>
                  <a:schemeClr val="bg1"/>
                </a:solidFill>
              </a:rPr>
              <a:t> alt-text on images posted.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Avoid language that could be offensive or derogatory.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bg1"/>
                </a:solidFill>
              </a:rPr>
              <a:t>Find non-copyrighted images and graphics for your content  </a:t>
            </a:r>
          </a:p>
          <a:p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202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A85DB-6E73-E267-DAF9-C24AD25DF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AA044DE5-C685-D26D-F8C0-BAE3FC255C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664299B5-CF30-35F2-C935-49F33228DD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34C4D65-5AF7-6DA8-5F6D-AAD719E28556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BFC01F-91F3-77A0-FDCA-21B828A903B0}"/>
              </a:ext>
            </a:extLst>
          </p:cNvPr>
          <p:cNvSpPr txBox="1"/>
          <p:nvPr/>
        </p:nvSpPr>
        <p:spPr>
          <a:xfrm>
            <a:off x="854569" y="1985845"/>
            <a:ext cx="960488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Useful Resources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What to Post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Create engaging and effective social media content – Hootsuite Help </a:t>
            </a:r>
            <a:r>
              <a:rPr lang="en-GB" dirty="0" err="1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Center</a:t>
            </a:r>
            <a:endParaRPr lang="en-GB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Sourcing Images, Graphics and designs</a:t>
            </a:r>
          </a:p>
          <a:p>
            <a:pPr marL="1028700" lvl="1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500+ Non Copyrighted Pictures [HD] | Download Free Images on </a:t>
            </a:r>
            <a:r>
              <a:rPr lang="en-GB" dirty="0" err="1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Unsplash</a:t>
            </a:r>
            <a:endParaRPr lang="en-GB" dirty="0">
              <a:solidFill>
                <a:schemeClr val="bg1"/>
              </a:solidFill>
            </a:endParaRPr>
          </a:p>
          <a:p>
            <a:pPr marL="1028700" lvl="1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5.3 million+ Stunning Free Images to Use Anywhere – </a:t>
            </a:r>
            <a:r>
              <a:rPr lang="en-GB" dirty="0" err="1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</a:t>
            </a:r>
            <a:endParaRPr lang="en-GB" dirty="0">
              <a:solidFill>
                <a:schemeClr val="bg1"/>
              </a:solidFill>
            </a:endParaRPr>
          </a:p>
          <a:p>
            <a:pPr marL="1028700" lvl="1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www.canva.com</a:t>
            </a:r>
            <a:endParaRPr lang="en-GB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833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7708-8749-9427-6A83-33847D69E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B6C4B3DD-B5DC-6557-36D5-071393D2B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61C783F7-DDF0-D95B-5D99-534FAC7F2E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E01D30B-AB67-866A-5100-D84DB08565D3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2F76DA-A6FE-E586-8C2E-C4F509452BA5}"/>
              </a:ext>
            </a:extLst>
          </p:cNvPr>
          <p:cNvSpPr txBox="1"/>
          <p:nvPr/>
        </p:nvSpPr>
        <p:spPr>
          <a:xfrm>
            <a:off x="854569" y="1985845"/>
            <a:ext cx="96048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Useful Resources</a:t>
            </a:r>
            <a:endParaRPr lang="en-GB" sz="2800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When to Post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Best Times to Post on Social Media in 2025 [For Every Platform] | </a:t>
            </a:r>
            <a:r>
              <a:rPr lang="en-GB" dirty="0" err="1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WordStream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Find Inspiration!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Search </a:t>
            </a:r>
            <a:r>
              <a:rPr lang="en-GB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www.youtube.com</a:t>
            </a:r>
            <a:r>
              <a:rPr lang="en-GB" dirty="0">
                <a:solidFill>
                  <a:schemeClr val="bg1"/>
                </a:solidFill>
              </a:rPr>
              <a:t> for “student union election campaign videos”</a:t>
            </a:r>
          </a:p>
          <a:p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785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8FD15-51B8-9206-8673-B0FBD9998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06ACB54C-1BF0-4A66-B3FB-B4DAD69E75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F32D4FFD-43F9-0A8E-1A21-66A5FD04AF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F6673B-5290-820F-4418-F2CE57FE5777}"/>
              </a:ext>
            </a:extLst>
          </p:cNvPr>
          <p:cNvSpPr txBox="1"/>
          <p:nvPr/>
        </p:nvSpPr>
        <p:spPr>
          <a:xfrm>
            <a:off x="18281" y="1725891"/>
            <a:ext cx="121870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 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Management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3622961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E090B-53B5-AEBC-585F-934AA4FF3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5B3A8B5F-2AA2-9046-3F1A-CEA02EC28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7D1399DA-64B7-AF68-D4F9-827795C880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9E63038-99CF-8D19-ACB5-F6C17981CAFE}"/>
              </a:ext>
            </a:extLst>
          </p:cNvPr>
          <p:cNvSpPr txBox="1"/>
          <p:nvPr/>
        </p:nvSpPr>
        <p:spPr>
          <a:xfrm>
            <a:off x="854569" y="545432"/>
            <a:ext cx="71972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Management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7428E4-42E6-17FC-9346-B7646B777F69}"/>
              </a:ext>
            </a:extLst>
          </p:cNvPr>
          <p:cNvSpPr txBox="1"/>
          <p:nvPr/>
        </p:nvSpPr>
        <p:spPr>
          <a:xfrm>
            <a:off x="854569" y="1985845"/>
            <a:ext cx="9604884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 </a:t>
            </a:r>
            <a:r>
              <a:rPr lang="en-GB" sz="2800" b="1" dirty="0">
                <a:solidFill>
                  <a:schemeClr val="bg1"/>
                </a:solidFill>
              </a:rPr>
              <a:t>Campaign Management Tool </a:t>
            </a:r>
            <a:r>
              <a:rPr lang="en-GB" sz="2800" dirty="0">
                <a:solidFill>
                  <a:schemeClr val="bg1"/>
                </a:solidFill>
              </a:rPr>
              <a:t>is any </a:t>
            </a:r>
            <a:r>
              <a:rPr lang="en-GB" sz="2800" b="1" dirty="0">
                <a:solidFill>
                  <a:schemeClr val="bg1"/>
                </a:solidFill>
              </a:rPr>
              <a:t>tool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  <a:p>
            <a:r>
              <a:rPr lang="en-GB" sz="2800" dirty="0">
                <a:solidFill>
                  <a:schemeClr val="bg1"/>
                </a:solidFill>
              </a:rPr>
              <a:t>or </a:t>
            </a:r>
            <a:r>
              <a:rPr lang="en-GB" sz="2800" b="1" dirty="0">
                <a:solidFill>
                  <a:schemeClr val="bg1"/>
                </a:solidFill>
              </a:rPr>
              <a:t>technique </a:t>
            </a:r>
            <a:r>
              <a:rPr lang="en-GB" sz="2800" dirty="0">
                <a:solidFill>
                  <a:schemeClr val="bg1"/>
                </a:solidFill>
              </a:rPr>
              <a:t>that is used to coordinate the </a:t>
            </a:r>
          </a:p>
          <a:p>
            <a:r>
              <a:rPr lang="en-GB" sz="2800" dirty="0">
                <a:solidFill>
                  <a:schemeClr val="bg1"/>
                </a:solidFill>
              </a:rPr>
              <a:t>development and delivery of a campaign.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The most common campaign management tools used by </a:t>
            </a:r>
            <a:r>
              <a:rPr lang="en-GB" sz="2400" b="1" dirty="0">
                <a:solidFill>
                  <a:schemeClr val="bg1"/>
                </a:solidFill>
              </a:rPr>
              <a:t>candidate campaigns </a:t>
            </a:r>
            <a:r>
              <a:rPr lang="en-GB" sz="2400" dirty="0">
                <a:solidFill>
                  <a:schemeClr val="bg1"/>
                </a:solidFill>
              </a:rPr>
              <a:t>in Students’ Association/ Union elections are…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Action Planners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Gantt Planners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bg1"/>
                </a:solidFill>
              </a:rPr>
              <a:t>Calendar Planners</a:t>
            </a:r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dirty="0">
              <a:solidFill>
                <a:schemeClr val="bg1"/>
              </a:solidFill>
            </a:endParaRP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52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4DE0E-71AE-DF47-1EC9-B6E12C32C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E051C8BE-E106-088F-5E04-B4951740AE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C75217DA-CF0D-D0FF-ED72-359BDF8A6C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71EE359-0492-0BEF-7E19-6E1D65EA0D6C}"/>
              </a:ext>
            </a:extLst>
          </p:cNvPr>
          <p:cNvSpPr txBox="1"/>
          <p:nvPr/>
        </p:nvSpPr>
        <p:spPr>
          <a:xfrm>
            <a:off x="854569" y="545432"/>
            <a:ext cx="71972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Management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EF947-E9B2-239E-9508-CF8C812D3A90}"/>
              </a:ext>
            </a:extLst>
          </p:cNvPr>
          <p:cNvSpPr txBox="1"/>
          <p:nvPr/>
        </p:nvSpPr>
        <p:spPr>
          <a:xfrm>
            <a:off x="854569" y="1985845"/>
            <a:ext cx="960488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Candidate campaigns in Students’ Association/ </a:t>
            </a:r>
          </a:p>
          <a:p>
            <a:r>
              <a:rPr lang="en-GB" sz="2800" dirty="0">
                <a:solidFill>
                  <a:schemeClr val="bg1"/>
                </a:solidFill>
              </a:rPr>
              <a:t>Students’ Union elections tend to </a:t>
            </a: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develop and </a:t>
            </a:r>
          </a:p>
          <a:p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deliver their campaigns around…</a:t>
            </a:r>
          </a:p>
          <a:p>
            <a:endParaRPr lang="en-GB" sz="28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Key election milestones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Candidate and campaign team availability </a:t>
            </a:r>
          </a:p>
          <a:p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Campus operating hours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Polling Station provision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000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kern="100" dirty="0">
                <a:solidFill>
                  <a:schemeClr val="bg1"/>
                </a:solidFill>
                <a:cs typeface="Times New Roman" panose="02020603050405020304" pitchFamily="18" charset="0"/>
              </a:rPr>
              <a:t>The weather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sz="10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42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D565C-5D69-62C8-2182-89B7D4864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F41FBF85-11DB-6ECC-7F8E-E15A2953C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07078A34-F186-152A-AE0F-74224867D6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CEAE8C6-C82E-EBEE-891D-DA1AB63F951E}"/>
              </a:ext>
            </a:extLst>
          </p:cNvPr>
          <p:cNvSpPr txBox="1"/>
          <p:nvPr/>
        </p:nvSpPr>
        <p:spPr>
          <a:xfrm>
            <a:off x="854568" y="1952368"/>
            <a:ext cx="104992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If you have any questions or queries about the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election rules for online campaigning please </a:t>
            </a:r>
          </a:p>
          <a:p>
            <a:r>
              <a:rPr lang="en-GB" sz="3200" dirty="0">
                <a:solidFill>
                  <a:schemeClr val="bg1"/>
                </a:solidFill>
              </a:rPr>
              <a:t>get in touch with the Deputy Returning Officer </a:t>
            </a:r>
          </a:p>
          <a:p>
            <a:r>
              <a:rPr lang="en-GB" sz="3200" dirty="0">
                <a:solidFill>
                  <a:schemeClr val="bg1"/>
                </a:solidFill>
              </a:rPr>
              <a:t>via </a:t>
            </a:r>
            <a:r>
              <a:rPr lang="en-GB" sz="3200" b="1" dirty="0">
                <a:solidFill>
                  <a:schemeClr val="bg1"/>
                </a:solidFill>
              </a:rPr>
              <a:t>elections.hisa@hisa.ac.uk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You can find a copy of the slides and the resources for this workshop online at </a:t>
            </a:r>
            <a:r>
              <a:rPr lang="en-GB" sz="2400" b="1" dirty="0">
                <a:solidFill>
                  <a:schemeClr val="bg1"/>
                </a:solidFill>
              </a:rPr>
              <a:t>https://hisa.uhi.ac.uk/candidateresources/</a:t>
            </a:r>
          </a:p>
          <a:p>
            <a:endParaRPr lang="en-GB" sz="24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ED69D2-7E4A-10B3-5A96-22ACDBD64C9B}"/>
              </a:ext>
            </a:extLst>
          </p:cNvPr>
          <p:cNvSpPr txBox="1"/>
          <p:nvPr/>
        </p:nvSpPr>
        <p:spPr>
          <a:xfrm>
            <a:off x="854569" y="545432"/>
            <a:ext cx="822593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600" b="1" dirty="0">
                <a:solidFill>
                  <a:schemeClr val="bg1"/>
                </a:solidFill>
              </a:rPr>
              <a:t>Election Rules</a:t>
            </a:r>
          </a:p>
        </p:txBody>
      </p:sp>
    </p:spTree>
    <p:extLst>
      <p:ext uri="{BB962C8B-B14F-4D97-AF65-F5344CB8AC3E}">
        <p14:creationId xmlns:p14="http://schemas.microsoft.com/office/powerpoint/2010/main" val="2539549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5EB9D-6A63-E480-C492-2475E0F49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90124FEF-6B21-B585-D7E9-B4E86FC05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803"/>
            <a:ext cx="12280900" cy="6910803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D91419DB-7F4D-3B52-D993-F7E9964B77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 rot="440251">
            <a:off x="1897862" y="497304"/>
            <a:ext cx="8207798" cy="655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0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8EB46-E264-38DB-5B17-71C8557C2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A05160D-77A8-AFFD-AEFE-80C9AA53FB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9F8D00D9-D080-F0D6-3FD1-FAD90C9538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C1C5ECE-C48F-4917-D32E-D4E9D751E6B5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Welcome!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A7EFB0-4B3A-0AB0-39F1-1943D721F917}"/>
              </a:ext>
            </a:extLst>
          </p:cNvPr>
          <p:cNvSpPr txBox="1"/>
          <p:nvPr/>
        </p:nvSpPr>
        <p:spPr>
          <a:xfrm>
            <a:off x="854569" y="1985845"/>
            <a:ext cx="96048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b="1" dirty="0">
              <a:solidFill>
                <a:schemeClr val="bg1"/>
              </a:solidFill>
            </a:endParaRPr>
          </a:p>
          <a:p>
            <a:r>
              <a:rPr lang="en-GB" sz="3200" b="1" dirty="0">
                <a:solidFill>
                  <a:schemeClr val="bg1"/>
                </a:solidFill>
              </a:rPr>
              <a:t>In this workshop we will be covering…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Campaigning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Online Campaign Tools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Campaign Management Tools</a:t>
            </a:r>
          </a:p>
        </p:txBody>
      </p:sp>
    </p:spTree>
    <p:extLst>
      <p:ext uri="{BB962C8B-B14F-4D97-AF65-F5344CB8AC3E}">
        <p14:creationId xmlns:p14="http://schemas.microsoft.com/office/powerpoint/2010/main" val="4087257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035AA-0775-1A35-4565-2CF2B8E41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08656D47-9ADB-7FD8-BC64-12BBACB0F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3440BB20-946C-A0DD-BDC4-6606A486FE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18E60D-1F97-262D-F43D-4EAB9DC1608E}"/>
              </a:ext>
            </a:extLst>
          </p:cNvPr>
          <p:cNvSpPr txBox="1"/>
          <p:nvPr/>
        </p:nvSpPr>
        <p:spPr>
          <a:xfrm>
            <a:off x="-2" y="3033991"/>
            <a:ext cx="121870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Campaigning</a:t>
            </a:r>
          </a:p>
        </p:txBody>
      </p:sp>
    </p:spTree>
    <p:extLst>
      <p:ext uri="{BB962C8B-B14F-4D97-AF65-F5344CB8AC3E}">
        <p14:creationId xmlns:p14="http://schemas.microsoft.com/office/powerpoint/2010/main" val="267608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D089E-D200-335C-0FED-AE39AC521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9E8DF95-FD5C-117D-9EA3-EB882E8D1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5384FAE9-E18E-7270-3C87-E5C652CE8A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0BDF5D1-DB11-F199-0470-6F5F7DF5C7CB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Campaigning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CCDD3-F310-EE66-25AF-C319346C16DA}"/>
              </a:ext>
            </a:extLst>
          </p:cNvPr>
          <p:cNvSpPr txBox="1"/>
          <p:nvPr/>
        </p:nvSpPr>
        <p:spPr>
          <a:xfrm>
            <a:off x="854569" y="1985845"/>
            <a:ext cx="960488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Campaigning is an </a:t>
            </a:r>
            <a:r>
              <a:rPr lang="en-GB" sz="3200" b="1" dirty="0">
                <a:solidFill>
                  <a:schemeClr val="bg1"/>
                </a:solidFill>
              </a:rPr>
              <a:t>organised effort </a:t>
            </a:r>
            <a:r>
              <a:rPr lang="en-GB" sz="3200" dirty="0">
                <a:solidFill>
                  <a:schemeClr val="bg1"/>
                </a:solidFill>
              </a:rPr>
              <a:t>to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achieve</a:t>
            </a:r>
            <a:r>
              <a:rPr lang="en-GB" sz="3200" dirty="0">
                <a:solidFill>
                  <a:schemeClr val="bg1"/>
                </a:solidFill>
              </a:rPr>
              <a:t> a particular </a:t>
            </a:r>
            <a:r>
              <a:rPr lang="en-GB" sz="3200" b="1" dirty="0">
                <a:solidFill>
                  <a:schemeClr val="bg1"/>
                </a:solidFill>
              </a:rPr>
              <a:t>objective</a:t>
            </a:r>
            <a:r>
              <a:rPr lang="en-GB" sz="3200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There are three types of campaigns…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Awareness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Change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800" b="1" dirty="0">
                <a:solidFill>
                  <a:schemeClr val="bg1"/>
                </a:solidFill>
              </a:rPr>
              <a:t>Candidate</a:t>
            </a:r>
            <a:r>
              <a:rPr lang="en-GB" sz="2800" dirty="0">
                <a:solidFill>
                  <a:schemeClr val="bg1"/>
                </a:solidFill>
              </a:rPr>
              <a:t> Campaigns</a:t>
            </a:r>
          </a:p>
        </p:txBody>
      </p:sp>
    </p:spTree>
    <p:extLst>
      <p:ext uri="{BB962C8B-B14F-4D97-AF65-F5344CB8AC3E}">
        <p14:creationId xmlns:p14="http://schemas.microsoft.com/office/powerpoint/2010/main" val="273122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1B92D-7311-0593-AAAC-699F0DC81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7FD0C9BA-2565-B532-AE37-99F1504250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ABAB011E-47E4-70F8-934B-208C94A5C2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F0C26D5-0845-DA5D-1C9E-FCB0351A262D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Campaigning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F95740-7EF9-9227-CC71-04CAC20C783F}"/>
              </a:ext>
            </a:extLst>
          </p:cNvPr>
          <p:cNvSpPr/>
          <p:nvPr/>
        </p:nvSpPr>
        <p:spPr>
          <a:xfrm>
            <a:off x="913554" y="3711996"/>
            <a:ext cx="7300004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49C0F6-F5D1-0647-E8F2-AADA9680C5B3}"/>
              </a:ext>
            </a:extLst>
          </p:cNvPr>
          <p:cNvSpPr txBox="1"/>
          <p:nvPr/>
        </p:nvSpPr>
        <p:spPr>
          <a:xfrm>
            <a:off x="913554" y="3647024"/>
            <a:ext cx="73000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 b="1" dirty="0">
                <a:solidFill>
                  <a:schemeClr val="bg1"/>
                </a:solidFill>
              </a:rPr>
              <a:t>Campaigning</a:t>
            </a:r>
            <a:r>
              <a:rPr lang="en-GB" sz="5400" dirty="0">
                <a:solidFill>
                  <a:schemeClr val="bg1"/>
                </a:solidFill>
              </a:rPr>
              <a:t> = </a:t>
            </a:r>
            <a:r>
              <a:rPr lang="en-GB" sz="5400" b="1" dirty="0">
                <a:solidFill>
                  <a:schemeClr val="bg1"/>
                </a:solidFill>
              </a:rPr>
              <a:t>Votes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756AA3-E22F-1B3C-2574-6676CD46DC3C}"/>
              </a:ext>
            </a:extLst>
          </p:cNvPr>
          <p:cNvSpPr/>
          <p:nvPr/>
        </p:nvSpPr>
        <p:spPr>
          <a:xfrm>
            <a:off x="913553" y="4773418"/>
            <a:ext cx="7300004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47B8AE-284A-F376-C349-338805548ABB}"/>
              </a:ext>
            </a:extLst>
          </p:cNvPr>
          <p:cNvSpPr/>
          <p:nvPr/>
        </p:nvSpPr>
        <p:spPr>
          <a:xfrm>
            <a:off x="913554" y="5834840"/>
            <a:ext cx="7300004" cy="793386"/>
          </a:xfrm>
          <a:prstGeom prst="rect">
            <a:avLst/>
          </a:prstGeom>
          <a:solidFill>
            <a:srgbClr val="BC2D7E"/>
          </a:solidFill>
          <a:ln>
            <a:solidFill>
              <a:srgbClr val="BC2D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AB2A69-F5A4-42FF-0345-1F20403782B1}"/>
              </a:ext>
            </a:extLst>
          </p:cNvPr>
          <p:cNvSpPr txBox="1"/>
          <p:nvPr/>
        </p:nvSpPr>
        <p:spPr>
          <a:xfrm>
            <a:off x="854569" y="1985845"/>
            <a:ext cx="802619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Although there is no one single right way </a:t>
            </a:r>
          </a:p>
          <a:p>
            <a:r>
              <a:rPr lang="en-GB" sz="3200" dirty="0">
                <a:solidFill>
                  <a:schemeClr val="bg1"/>
                </a:solidFill>
              </a:rPr>
              <a:t>to campaign, there are </a:t>
            </a:r>
            <a:r>
              <a:rPr lang="en-GB" sz="3200" b="1" dirty="0">
                <a:solidFill>
                  <a:schemeClr val="bg1"/>
                </a:solidFill>
              </a:rPr>
              <a:t>three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b="1" dirty="0">
                <a:solidFill>
                  <a:schemeClr val="bg1"/>
                </a:solidFill>
              </a:rPr>
              <a:t>golden rules </a:t>
            </a:r>
            <a:r>
              <a:rPr lang="en-GB" sz="3200" dirty="0">
                <a:solidFill>
                  <a:schemeClr val="bg1"/>
                </a:solidFill>
              </a:rPr>
              <a:t>in </a:t>
            </a:r>
          </a:p>
          <a:p>
            <a:r>
              <a:rPr lang="en-GB" sz="3200" b="1" dirty="0">
                <a:solidFill>
                  <a:schemeClr val="bg1"/>
                </a:solidFill>
              </a:rPr>
              <a:t>Candidate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b="1" dirty="0">
                <a:solidFill>
                  <a:schemeClr val="bg1"/>
                </a:solidFill>
              </a:rPr>
              <a:t>Campaigns</a:t>
            </a:r>
            <a:r>
              <a:rPr lang="en-GB" sz="3200" dirty="0">
                <a:solidFill>
                  <a:schemeClr val="bg1"/>
                </a:solidFill>
              </a:rPr>
              <a:t>…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  <a:p>
            <a:endParaRPr lang="en-GB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range of different campaign tools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</a:t>
            </a:r>
          </a:p>
          <a:p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 used </a:t>
            </a:r>
            <a:r>
              <a:rPr lang="en-GB" sz="2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Candidate Campaign.</a:t>
            </a:r>
          </a:p>
          <a:p>
            <a:endParaRPr lang="en-GB" sz="1200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2800" b="1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campaign management tool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 be used                               to </a:t>
            </a:r>
            <a:r>
              <a:rPr lang="en-GB" sz="2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 and deliver </a:t>
            </a:r>
            <a:r>
              <a:rPr lang="en-GB" sz="2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Candidate Campaign.</a:t>
            </a:r>
            <a:endParaRPr lang="en-GB" sz="2800" dirty="0">
              <a:solidFill>
                <a:schemeClr val="bg1"/>
              </a:solidFill>
            </a:endParaRPr>
          </a:p>
          <a:p>
            <a:endParaRPr lang="en-GB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233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D8C8D-933B-322C-5422-CCB86C75D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lines&#10;&#10;Description automatically generated">
            <a:extLst>
              <a:ext uri="{FF2B5EF4-FFF2-40B4-BE49-F238E27FC236}">
                <a16:creationId xmlns:a16="http://schemas.microsoft.com/office/drawing/2014/main" id="{86B9A3A1-A97F-1BE2-2C87-3D159E80E5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0576"/>
            <a:ext cx="12223631" cy="6878576"/>
          </a:xfrm>
          <a:prstGeom prst="rect">
            <a:avLst/>
          </a:prstGeom>
        </p:spPr>
      </p:pic>
      <p:pic>
        <p:nvPicPr>
          <p:cNvPr id="7" name="Picture 6" descr="A blue and white logo&#10;&#10;Description automatically generated">
            <a:extLst>
              <a:ext uri="{FF2B5EF4-FFF2-40B4-BE49-F238E27FC236}">
                <a16:creationId xmlns:a16="http://schemas.microsoft.com/office/drawing/2014/main" id="{E8F320D2-B5B7-F6C7-4C97-BB9FEFC976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90"/>
          <a:stretch/>
        </p:blipFill>
        <p:spPr>
          <a:xfrm>
            <a:off x="8270701" y="-52233"/>
            <a:ext cx="3916363" cy="31256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092635-32B5-5CFA-1818-611322F8BA0D}"/>
              </a:ext>
            </a:extLst>
          </p:cNvPr>
          <p:cNvSpPr txBox="1"/>
          <p:nvPr/>
        </p:nvSpPr>
        <p:spPr>
          <a:xfrm>
            <a:off x="36564" y="2411154"/>
            <a:ext cx="121870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Online </a:t>
            </a:r>
          </a:p>
          <a:p>
            <a:pPr algn="ctr"/>
            <a:r>
              <a:rPr lang="en-GB" sz="8000" b="1" dirty="0">
                <a:solidFill>
                  <a:schemeClr val="bg1"/>
                </a:solidFill>
              </a:rPr>
              <a:t>Campaign Tools</a:t>
            </a:r>
          </a:p>
        </p:txBody>
      </p:sp>
    </p:spTree>
    <p:extLst>
      <p:ext uri="{BB962C8B-B14F-4D97-AF65-F5344CB8AC3E}">
        <p14:creationId xmlns:p14="http://schemas.microsoft.com/office/powerpoint/2010/main" val="2257135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C2EFA-839E-7E63-E429-284E74C9A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2E3522B3-91D9-21D3-5986-9D97CBED3D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76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8C48D727-9462-85D1-CD41-51EE9DB8B1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48E5316-FFE9-7406-56E0-607D00CD1503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431F22-0A30-71AE-3D72-8A4CF1FF5A43}"/>
              </a:ext>
            </a:extLst>
          </p:cNvPr>
          <p:cNvSpPr txBox="1"/>
          <p:nvPr/>
        </p:nvSpPr>
        <p:spPr>
          <a:xfrm>
            <a:off x="854569" y="1985845"/>
            <a:ext cx="960488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 </a:t>
            </a:r>
            <a:r>
              <a:rPr lang="en-GB" sz="3200" b="1" dirty="0">
                <a:solidFill>
                  <a:schemeClr val="bg1"/>
                </a:solidFill>
              </a:rPr>
              <a:t>Campaign Tool </a:t>
            </a:r>
            <a:r>
              <a:rPr lang="en-GB" sz="3200" dirty="0">
                <a:solidFill>
                  <a:schemeClr val="bg1"/>
                </a:solidFill>
              </a:rPr>
              <a:t>is any </a:t>
            </a:r>
            <a:r>
              <a:rPr lang="en-GB" sz="3200" b="1" dirty="0">
                <a:solidFill>
                  <a:schemeClr val="bg1"/>
                </a:solidFill>
              </a:rPr>
              <a:t>tool</a:t>
            </a:r>
            <a:r>
              <a:rPr lang="en-GB" sz="3200" dirty="0">
                <a:solidFill>
                  <a:schemeClr val="bg1"/>
                </a:solidFill>
              </a:rPr>
              <a:t> or </a:t>
            </a:r>
            <a:r>
              <a:rPr lang="en-GB" sz="3200" b="1" dirty="0">
                <a:solidFill>
                  <a:schemeClr val="bg1"/>
                </a:solidFill>
              </a:rPr>
              <a:t>technique                    </a:t>
            </a:r>
            <a:r>
              <a:rPr lang="en-GB" sz="3200" dirty="0">
                <a:solidFill>
                  <a:schemeClr val="bg1"/>
                </a:solidFill>
              </a:rPr>
              <a:t>that is used during a campaign to </a:t>
            </a:r>
            <a:r>
              <a:rPr lang="en-GB" sz="3200" b="1" dirty="0">
                <a:solidFill>
                  <a:schemeClr val="bg1"/>
                </a:solidFill>
              </a:rPr>
              <a:t>induce another person </a:t>
            </a:r>
            <a:r>
              <a:rPr lang="en-GB" sz="3200" dirty="0">
                <a:solidFill>
                  <a:schemeClr val="bg1"/>
                </a:solidFill>
              </a:rPr>
              <a:t>to </a:t>
            </a:r>
            <a:r>
              <a:rPr lang="en-GB" sz="3200" b="1" dirty="0">
                <a:solidFill>
                  <a:schemeClr val="bg1"/>
                </a:solidFill>
              </a:rPr>
              <a:t>learn something new </a:t>
            </a:r>
            <a:r>
              <a:rPr lang="en-GB" sz="3200" dirty="0">
                <a:solidFill>
                  <a:schemeClr val="bg1"/>
                </a:solidFill>
              </a:rPr>
              <a:t>or </a:t>
            </a:r>
            <a:r>
              <a:rPr lang="en-GB" sz="3200" b="1" dirty="0">
                <a:solidFill>
                  <a:schemeClr val="bg1"/>
                </a:solidFill>
              </a:rPr>
              <a:t>undertake an action that they were not originally planning to do</a:t>
            </a:r>
            <a:r>
              <a:rPr lang="en-GB" sz="3200" dirty="0">
                <a:solidFill>
                  <a:schemeClr val="bg1"/>
                </a:solidFill>
              </a:rPr>
              <a:t>. 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GB" sz="2800" dirty="0">
                <a:solidFill>
                  <a:prstClr val="white"/>
                </a:solidFill>
                <a:ea typeface="Calibri"/>
                <a:cs typeface="Calibri"/>
              </a:rPr>
              <a:t>Campaign tools can be used for…</a:t>
            </a:r>
          </a:p>
          <a:p>
            <a:pPr>
              <a:defRPr/>
            </a:pPr>
            <a:endParaRPr lang="en-GB" sz="14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GB" sz="3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3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3200" dirty="0">
                <a:solidFill>
                  <a:prstClr val="white"/>
                </a:solidFill>
                <a:ea typeface="Calibri"/>
                <a:cs typeface="Calibri"/>
              </a:rPr>
              <a:t> Campaigning Activities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endParaRPr lang="en-GB" sz="1000" dirty="0">
              <a:solidFill>
                <a:prstClr val="white"/>
              </a:solidFill>
              <a:ea typeface="Calibri"/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GB" sz="3200" dirty="0">
                <a:solidFill>
                  <a:prstClr val="white"/>
                </a:solidFill>
                <a:ea typeface="Calibri"/>
                <a:cs typeface="Calibri"/>
              </a:rPr>
              <a:t>Non-</a:t>
            </a:r>
            <a:r>
              <a:rPr lang="en-GB" sz="3200" b="1" dirty="0" err="1">
                <a:solidFill>
                  <a:prstClr val="white"/>
                </a:solidFill>
                <a:ea typeface="Calibri"/>
                <a:cs typeface="Calibri"/>
              </a:rPr>
              <a:t>GOAT</a:t>
            </a:r>
            <a:r>
              <a:rPr lang="en-GB" sz="3200" dirty="0" err="1">
                <a:solidFill>
                  <a:prstClr val="white"/>
                </a:solidFill>
                <a:ea typeface="Calibri"/>
                <a:cs typeface="Calibri"/>
              </a:rPr>
              <a:t>ing</a:t>
            </a:r>
            <a:r>
              <a:rPr lang="en-GB" sz="3200" dirty="0">
                <a:solidFill>
                  <a:prstClr val="white"/>
                </a:solidFill>
                <a:ea typeface="Calibri"/>
                <a:cs typeface="Calibri"/>
              </a:rPr>
              <a:t> Campaigning Activities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37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6357C-5B4C-B863-F1AE-15940A4BA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3A1EB93D-F876-EAF2-44A4-405B9732AD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24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F8CFEF67-5C58-8899-E3E5-2800766533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F2A137E-ECD3-8C2C-8661-35FB7118E072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A6E73B-C9DA-095B-1D26-98BF031FFEBA}"/>
              </a:ext>
            </a:extLst>
          </p:cNvPr>
          <p:cNvSpPr txBox="1"/>
          <p:nvPr/>
        </p:nvSpPr>
        <p:spPr>
          <a:xfrm>
            <a:off x="854568" y="1985845"/>
            <a:ext cx="113374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cs typeface="Arial"/>
              </a:rPr>
              <a:t>The </a:t>
            </a:r>
            <a:r>
              <a:rPr lang="en-GB" sz="2800" b="1" dirty="0">
                <a:solidFill>
                  <a:schemeClr val="bg1"/>
                </a:solidFill>
                <a:cs typeface="Arial"/>
              </a:rPr>
              <a:t>most effective </a:t>
            </a:r>
            <a:r>
              <a:rPr lang="en-GB" sz="2800" dirty="0">
                <a:solidFill>
                  <a:schemeClr val="bg1"/>
                </a:solidFill>
                <a:cs typeface="Arial"/>
              </a:rPr>
              <a:t>campaign tools in candidate </a:t>
            </a:r>
          </a:p>
          <a:p>
            <a:r>
              <a:rPr lang="en-GB" sz="2800" dirty="0">
                <a:solidFill>
                  <a:schemeClr val="bg1"/>
                </a:solidFill>
                <a:cs typeface="Arial"/>
              </a:rPr>
              <a:t>campaigns </a:t>
            </a:r>
            <a:r>
              <a:rPr lang="en-GB" sz="2800" dirty="0">
                <a:solidFill>
                  <a:schemeClr val="bg1"/>
                </a:solidFill>
              </a:rPr>
              <a:t>are the ones that help candidates and their                    campaign teams to </a:t>
            </a:r>
            <a:r>
              <a:rPr lang="en-GB" sz="3000" b="1" dirty="0">
                <a:solidFill>
                  <a:schemeClr val="bg1"/>
                </a:solidFill>
              </a:rPr>
              <a:t>GOAT </a:t>
            </a:r>
            <a:r>
              <a:rPr lang="en-GB" sz="3000" dirty="0">
                <a:solidFill>
                  <a:schemeClr val="bg1"/>
                </a:solidFill>
              </a:rPr>
              <a:t>(</a:t>
            </a:r>
            <a:r>
              <a:rPr lang="en-GB" sz="3000" b="1" dirty="0">
                <a:solidFill>
                  <a:schemeClr val="bg1"/>
                </a:solidFill>
              </a:rPr>
              <a:t>Get Out And Talk) </a:t>
            </a:r>
            <a:r>
              <a:rPr lang="en-GB" sz="2800" dirty="0">
                <a:solidFill>
                  <a:schemeClr val="bg1"/>
                </a:solidFill>
              </a:rPr>
              <a:t>to voters.</a:t>
            </a:r>
            <a:endParaRPr lang="en-GB" sz="2800" b="1" dirty="0">
              <a:solidFill>
                <a:schemeClr val="bg1"/>
              </a:solidFill>
              <a:cs typeface="Arial"/>
            </a:endParaRPr>
          </a:p>
          <a:p>
            <a:endParaRPr lang="en-GB" b="1" dirty="0">
              <a:solidFill>
                <a:schemeClr val="bg1"/>
              </a:solidFill>
              <a:latin typeface="Helvetica Light"/>
              <a:cs typeface="Arial"/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Common</a:t>
            </a:r>
            <a:r>
              <a:rPr lang="en-GB" sz="2400" b="1" dirty="0">
                <a:solidFill>
                  <a:schemeClr val="bg1"/>
                </a:solidFill>
              </a:rPr>
              <a:t> campaign tools </a:t>
            </a:r>
            <a:r>
              <a:rPr lang="en-GB" sz="2400" dirty="0">
                <a:solidFill>
                  <a:schemeClr val="bg1"/>
                </a:solidFill>
              </a:rPr>
              <a:t>used by candidate campaigns                                                                  in Students’ Association/ Students’ Union elections                                                                                                </a:t>
            </a:r>
            <a:r>
              <a:rPr lang="en-GB" sz="2400" b="1" dirty="0">
                <a:solidFill>
                  <a:schemeClr val="bg1"/>
                </a:solidFill>
              </a:rPr>
              <a:t>to GOAT to students online</a:t>
            </a:r>
            <a:r>
              <a:rPr lang="en-GB" sz="2400" dirty="0">
                <a:solidFill>
                  <a:schemeClr val="bg1"/>
                </a:solidFill>
              </a:rPr>
              <a:t> include…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D63242-F3BB-0A90-FB5B-2709B6F16AC1}"/>
              </a:ext>
            </a:extLst>
          </p:cNvPr>
          <p:cNvSpPr txBox="1"/>
          <p:nvPr/>
        </p:nvSpPr>
        <p:spPr>
          <a:xfrm flipH="1">
            <a:off x="5573486" y="4877112"/>
            <a:ext cx="3991426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Personalised Emails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Supporter Lists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Supporter Subscriber Forms</a:t>
            </a:r>
            <a:endParaRPr lang="en-GB" sz="24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Text Messages</a:t>
            </a:r>
          </a:p>
          <a:p>
            <a:endParaRPr lang="en-GB" sz="5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000" b="1" dirty="0" err="1">
                <a:solidFill>
                  <a:schemeClr val="bg1"/>
                </a:solidFill>
              </a:rPr>
              <a:t>Whatsapp</a:t>
            </a:r>
            <a:r>
              <a:rPr lang="en-GB" sz="2000" b="1" dirty="0">
                <a:solidFill>
                  <a:schemeClr val="bg1"/>
                </a:solidFill>
              </a:rPr>
              <a:t> Messages</a:t>
            </a:r>
            <a:endParaRPr lang="en-GB" sz="2400" b="1" dirty="0">
              <a:solidFill>
                <a:schemeClr val="bg1"/>
              </a:solidFill>
            </a:endParaRPr>
          </a:p>
          <a:p>
            <a:endParaRPr lang="en-GB" sz="5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F2092F-5575-1B42-5007-897371E0FAF5}"/>
              </a:ext>
            </a:extLst>
          </p:cNvPr>
          <p:cNvSpPr txBox="1"/>
          <p:nvPr/>
        </p:nvSpPr>
        <p:spPr>
          <a:xfrm>
            <a:off x="854568" y="4877112"/>
            <a:ext cx="524143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Discord Messages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Facebook Messenger Messages</a:t>
            </a:r>
          </a:p>
          <a:p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Facebook Page Posts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Facebook Tagged Comments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Instagram Messages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62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CF67A-74D4-5571-806A-2FC5D9B86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lines&#10;&#10;Description automatically generated">
            <a:extLst>
              <a:ext uri="{FF2B5EF4-FFF2-40B4-BE49-F238E27FC236}">
                <a16:creationId xmlns:a16="http://schemas.microsoft.com/office/drawing/2014/main" id="{BB429456-B03D-4054-E011-B1A73C3146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24"/>
            <a:ext cx="12192000" cy="6860776"/>
          </a:xfrm>
          <a:prstGeom prst="rect">
            <a:avLst/>
          </a:prstGeom>
        </p:spPr>
      </p:pic>
      <p:pic>
        <p:nvPicPr>
          <p:cNvPr id="20" name="Picture 19" descr="A pink and white logo&#10;&#10;Description automatically generated">
            <a:extLst>
              <a:ext uri="{FF2B5EF4-FFF2-40B4-BE49-F238E27FC236}">
                <a16:creationId xmlns:a16="http://schemas.microsoft.com/office/drawing/2014/main" id="{DB21E9EE-EC2D-57F9-7108-DB4E5481D5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58" y="-802105"/>
            <a:ext cx="3978442" cy="397844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BFDD07D-7ECB-5523-CBA8-9D8660D62188}"/>
              </a:ext>
            </a:extLst>
          </p:cNvPr>
          <p:cNvSpPr txBox="1"/>
          <p:nvPr/>
        </p:nvSpPr>
        <p:spPr>
          <a:xfrm>
            <a:off x="854569" y="545432"/>
            <a:ext cx="64927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Campaign Tools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8BF95-FC55-3637-F8A4-4E4C6EE79C1F}"/>
              </a:ext>
            </a:extLst>
          </p:cNvPr>
          <p:cNvSpPr txBox="1"/>
          <p:nvPr/>
        </p:nvSpPr>
        <p:spPr>
          <a:xfrm>
            <a:off x="854568" y="1985845"/>
            <a:ext cx="1133743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In most candidate campaigns it is impossible </a:t>
            </a:r>
          </a:p>
          <a:p>
            <a:r>
              <a:rPr lang="en-GB" sz="2800" dirty="0">
                <a:solidFill>
                  <a:schemeClr val="bg1"/>
                </a:solidFill>
              </a:rPr>
              <a:t>for candidates and their campaign teams to </a:t>
            </a:r>
          </a:p>
          <a:p>
            <a:r>
              <a:rPr lang="en-GB" sz="2800" b="1" dirty="0">
                <a:solidFill>
                  <a:schemeClr val="bg1"/>
                </a:solidFill>
              </a:rPr>
              <a:t>GOAT (Get Out And Talk) </a:t>
            </a:r>
            <a:r>
              <a:rPr lang="en-GB" sz="2800" dirty="0">
                <a:solidFill>
                  <a:schemeClr val="bg1"/>
                </a:solidFill>
              </a:rPr>
              <a:t>to every voter.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Common </a:t>
            </a:r>
            <a:r>
              <a:rPr lang="en-GB" sz="2400" b="1" dirty="0">
                <a:solidFill>
                  <a:schemeClr val="bg1"/>
                </a:solidFill>
              </a:rPr>
              <a:t>in-person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b="1" dirty="0">
                <a:solidFill>
                  <a:schemeClr val="bg1"/>
                </a:solidFill>
              </a:rPr>
              <a:t>campaign tools </a:t>
            </a:r>
            <a:r>
              <a:rPr lang="en-GB" sz="2400" dirty="0">
                <a:solidFill>
                  <a:schemeClr val="bg1"/>
                </a:solidFill>
              </a:rPr>
              <a:t>used by candidate </a:t>
            </a:r>
          </a:p>
          <a:p>
            <a:r>
              <a:rPr lang="en-GB" sz="2400" dirty="0">
                <a:solidFill>
                  <a:schemeClr val="bg1"/>
                </a:solidFill>
              </a:rPr>
              <a:t>campaigns in Students’ Association/ Students’ Union </a:t>
            </a:r>
          </a:p>
          <a:p>
            <a:r>
              <a:rPr lang="en-GB" sz="2400" dirty="0">
                <a:solidFill>
                  <a:schemeClr val="bg1"/>
                </a:solidFill>
              </a:rPr>
              <a:t>Elections </a:t>
            </a:r>
            <a:r>
              <a:rPr lang="en-GB" sz="2400" b="1" dirty="0">
                <a:solidFill>
                  <a:schemeClr val="bg1"/>
                </a:solidFill>
              </a:rPr>
              <a:t>for Non-</a:t>
            </a:r>
            <a:r>
              <a:rPr lang="en-GB" sz="2400" b="1" dirty="0" err="1">
                <a:solidFill>
                  <a:schemeClr val="bg1"/>
                </a:solidFill>
              </a:rPr>
              <a:t>GOATing</a:t>
            </a:r>
            <a:r>
              <a:rPr lang="en-GB" sz="2400" b="1" dirty="0">
                <a:solidFill>
                  <a:schemeClr val="bg1"/>
                </a:solidFill>
              </a:rPr>
              <a:t> campaign activities </a:t>
            </a:r>
            <a:r>
              <a:rPr lang="en-GB" sz="2400" dirty="0">
                <a:solidFill>
                  <a:schemeClr val="bg1"/>
                </a:solidFill>
              </a:rPr>
              <a:t>include…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9D7C34-69A1-6F6F-E85D-8135C1B06FA4}"/>
              </a:ext>
            </a:extLst>
          </p:cNvPr>
          <p:cNvSpPr txBox="1"/>
          <p:nvPr/>
        </p:nvSpPr>
        <p:spPr>
          <a:xfrm>
            <a:off x="854568" y="4850121"/>
            <a:ext cx="4123832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Facebook Adverts</a:t>
            </a:r>
            <a:endParaRPr lang="en-GB" sz="24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Facebook Group Posts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Facebook Pages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Infographics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Instagram Adverts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CC82C9-C99D-AA77-3AA0-0B40840DA2B1}"/>
              </a:ext>
            </a:extLst>
          </p:cNvPr>
          <p:cNvSpPr txBox="1"/>
          <p:nvPr/>
        </p:nvSpPr>
        <p:spPr>
          <a:xfrm>
            <a:off x="4876800" y="4858793"/>
            <a:ext cx="4933081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LinkedIn Posts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Photos</a:t>
            </a:r>
            <a:endParaRPr lang="en-GB" sz="24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TikTok Posts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sz="2000" b="1" dirty="0">
                <a:solidFill>
                  <a:schemeClr val="bg1"/>
                </a:solidFill>
              </a:rPr>
              <a:t>Videos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GB" sz="500" b="1" dirty="0">
              <a:solidFill>
                <a:schemeClr val="bg1"/>
              </a:solidFill>
            </a:endParaRPr>
          </a:p>
          <a:p>
            <a:endParaRPr lang="en-GB" sz="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82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19478</TotalTime>
  <Words>1398</Words>
  <Application>Microsoft Office PowerPoint</Application>
  <PresentationFormat>Widescreen</PresentationFormat>
  <Paragraphs>274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Helvetica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Stalker</dc:creator>
  <cp:lastModifiedBy>Paul Stalker</cp:lastModifiedBy>
  <cp:revision>6</cp:revision>
  <dcterms:created xsi:type="dcterms:W3CDTF">2025-01-16T16:12:52Z</dcterms:created>
  <dcterms:modified xsi:type="dcterms:W3CDTF">2026-02-20T15:50:57Z</dcterms:modified>
</cp:coreProperties>
</file>