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6" r:id="rId2"/>
    <p:sldId id="275" r:id="rId3"/>
    <p:sldId id="265" r:id="rId4"/>
    <p:sldId id="276" r:id="rId5"/>
    <p:sldId id="277" r:id="rId6"/>
    <p:sldId id="292"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1" r:id="rId20"/>
    <p:sldId id="293" r:id="rId21"/>
    <p:sldId id="2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2D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78205" autoAdjust="0"/>
  </p:normalViewPr>
  <p:slideViewPr>
    <p:cSldViewPr snapToGrid="0">
      <p:cViewPr varScale="1">
        <p:scale>
          <a:sx n="49" d="100"/>
          <a:sy n="49" d="100"/>
        </p:scale>
        <p:origin x="13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talker" userId="066dcb11-aee5-4f93-9fbd-2f5af7b6a1b4" providerId="ADAL" clId="{9A78A6CF-6488-413B-9880-68015DB51603}"/>
    <pc:docChg chg="undo custSel modSld">
      <pc:chgData name="Paul Stalker" userId="066dcb11-aee5-4f93-9fbd-2f5af7b6a1b4" providerId="ADAL" clId="{9A78A6CF-6488-413B-9880-68015DB51603}" dt="2026-02-20T14:58:48.016" v="319" actId="20577"/>
      <pc:docMkLst>
        <pc:docMk/>
      </pc:docMkLst>
      <pc:sldChg chg="addSp modSp mod">
        <pc:chgData name="Paul Stalker" userId="066dcb11-aee5-4f93-9fbd-2f5af7b6a1b4" providerId="ADAL" clId="{9A78A6CF-6488-413B-9880-68015DB51603}" dt="2026-02-17T13:26:37.145" v="36" actId="1076"/>
        <pc:sldMkLst>
          <pc:docMk/>
          <pc:sldMk cId="2059547335" sldId="266"/>
        </pc:sldMkLst>
        <pc:spChg chg="add mod">
          <ac:chgData name="Paul Stalker" userId="066dcb11-aee5-4f93-9fbd-2f5af7b6a1b4" providerId="ADAL" clId="{9A78A6CF-6488-413B-9880-68015DB51603}" dt="2026-02-17T13:26:37.145" v="36" actId="1076"/>
          <ac:spMkLst>
            <pc:docMk/>
            <pc:sldMk cId="2059547335" sldId="266"/>
            <ac:spMk id="3" creationId="{E94E8C33-D76C-4FC4-FEA6-20DDCAF023F6}"/>
          </ac:spMkLst>
        </pc:spChg>
      </pc:sldChg>
      <pc:sldChg chg="modSp mod">
        <pc:chgData name="Paul Stalker" userId="066dcb11-aee5-4f93-9fbd-2f5af7b6a1b4" providerId="ADAL" clId="{9A78A6CF-6488-413B-9880-68015DB51603}" dt="2026-02-17T13:27:39.478" v="65" actId="20577"/>
        <pc:sldMkLst>
          <pc:docMk/>
          <pc:sldMk cId="3466065531" sldId="277"/>
        </pc:sldMkLst>
        <pc:spChg chg="mod">
          <ac:chgData name="Paul Stalker" userId="066dcb11-aee5-4f93-9fbd-2f5af7b6a1b4" providerId="ADAL" clId="{9A78A6CF-6488-413B-9880-68015DB51603}" dt="2026-02-17T13:27:39.478" v="65" actId="20577"/>
          <ac:spMkLst>
            <pc:docMk/>
            <pc:sldMk cId="3466065531" sldId="277"/>
            <ac:spMk id="21" creationId="{21330233-EAEF-FD9E-DF88-9784F70FB0AD}"/>
          </ac:spMkLst>
        </pc:spChg>
      </pc:sldChg>
      <pc:sldChg chg="modSp mod">
        <pc:chgData name="Paul Stalker" userId="066dcb11-aee5-4f93-9fbd-2f5af7b6a1b4" providerId="ADAL" clId="{9A78A6CF-6488-413B-9880-68015DB51603}" dt="2026-02-20T14:58:48.016" v="319" actId="20577"/>
        <pc:sldMkLst>
          <pc:docMk/>
          <pc:sldMk cId="3202740926" sldId="281"/>
        </pc:sldMkLst>
        <pc:spChg chg="mod">
          <ac:chgData name="Paul Stalker" userId="066dcb11-aee5-4f93-9fbd-2f5af7b6a1b4" providerId="ADAL" clId="{9A78A6CF-6488-413B-9880-68015DB51603}" dt="2026-02-20T14:58:48.016" v="319" actId="20577"/>
          <ac:spMkLst>
            <pc:docMk/>
            <pc:sldMk cId="3202740926" sldId="281"/>
            <ac:spMk id="21" creationId="{D8AFDBFB-342A-907C-7734-999A7FAC6E5D}"/>
          </ac:spMkLst>
        </pc:spChg>
      </pc:sldChg>
      <pc:sldChg chg="modSp mod">
        <pc:chgData name="Paul Stalker" userId="066dcb11-aee5-4f93-9fbd-2f5af7b6a1b4" providerId="ADAL" clId="{9A78A6CF-6488-413B-9880-68015DB51603}" dt="2026-02-17T13:29:35.914" v="66" actId="20577"/>
        <pc:sldMkLst>
          <pc:docMk/>
          <pc:sldMk cId="686404372" sldId="283"/>
        </pc:sldMkLst>
        <pc:spChg chg="mod">
          <ac:chgData name="Paul Stalker" userId="066dcb11-aee5-4f93-9fbd-2f5af7b6a1b4" providerId="ADAL" clId="{9A78A6CF-6488-413B-9880-68015DB51603}" dt="2026-02-17T13:29:35.914" v="66" actId="20577"/>
          <ac:spMkLst>
            <pc:docMk/>
            <pc:sldMk cId="686404372" sldId="283"/>
            <ac:spMk id="21" creationId="{097603E9-5860-9DA7-C6E7-C95DE2258E84}"/>
          </ac:spMkLst>
        </pc:spChg>
      </pc:sldChg>
      <pc:sldChg chg="modSp mod">
        <pc:chgData name="Paul Stalker" userId="066dcb11-aee5-4f93-9fbd-2f5af7b6a1b4" providerId="ADAL" clId="{9A78A6CF-6488-413B-9880-68015DB51603}" dt="2026-02-17T13:30:14.832" v="73" actId="14100"/>
        <pc:sldMkLst>
          <pc:docMk/>
          <pc:sldMk cId="3515886293" sldId="285"/>
        </pc:sldMkLst>
        <pc:spChg chg="mod">
          <ac:chgData name="Paul Stalker" userId="066dcb11-aee5-4f93-9fbd-2f5af7b6a1b4" providerId="ADAL" clId="{9A78A6CF-6488-413B-9880-68015DB51603}" dt="2026-02-17T13:30:14.832" v="73" actId="14100"/>
          <ac:spMkLst>
            <pc:docMk/>
            <pc:sldMk cId="3515886293" sldId="285"/>
            <ac:spMk id="21" creationId="{EABD6909-C72B-2B58-9B69-67CB1DB122E5}"/>
          </ac:spMkLst>
        </pc:spChg>
      </pc:sldChg>
      <pc:sldChg chg="modSp mod">
        <pc:chgData name="Paul Stalker" userId="066dcb11-aee5-4f93-9fbd-2f5af7b6a1b4" providerId="ADAL" clId="{9A78A6CF-6488-413B-9880-68015DB51603}" dt="2026-02-17T13:33:10.737" v="293" actId="20577"/>
        <pc:sldMkLst>
          <pc:docMk/>
          <pc:sldMk cId="969221878" sldId="286"/>
        </pc:sldMkLst>
        <pc:spChg chg="mod">
          <ac:chgData name="Paul Stalker" userId="066dcb11-aee5-4f93-9fbd-2f5af7b6a1b4" providerId="ADAL" clId="{9A78A6CF-6488-413B-9880-68015DB51603}" dt="2026-02-17T13:33:10.737" v="293" actId="20577"/>
          <ac:spMkLst>
            <pc:docMk/>
            <pc:sldMk cId="969221878" sldId="286"/>
            <ac:spMk id="21" creationId="{75AC315B-E4B8-D9BC-2E5C-2492B7A12998}"/>
          </ac:spMkLst>
        </pc:spChg>
      </pc:sldChg>
      <pc:sldChg chg="modSp mod">
        <pc:chgData name="Paul Stalker" userId="066dcb11-aee5-4f93-9fbd-2f5af7b6a1b4" providerId="ADAL" clId="{9A78A6CF-6488-413B-9880-68015DB51603}" dt="2026-02-17T13:34:43.525" v="300"/>
        <pc:sldMkLst>
          <pc:docMk/>
          <pc:sldMk cId="2950874174" sldId="291"/>
        </pc:sldMkLst>
        <pc:spChg chg="mod">
          <ac:chgData name="Paul Stalker" userId="066dcb11-aee5-4f93-9fbd-2f5af7b6a1b4" providerId="ADAL" clId="{9A78A6CF-6488-413B-9880-68015DB51603}" dt="2026-02-17T13:34:43.525" v="300"/>
          <ac:spMkLst>
            <pc:docMk/>
            <pc:sldMk cId="2950874174" sldId="291"/>
            <ac:spMk id="21" creationId="{69C377C4-E1D9-7BF3-03EF-E992B2CD018C}"/>
          </ac:spMkLst>
        </pc:spChg>
      </pc:sldChg>
      <pc:sldChg chg="modSp mod">
        <pc:chgData name="Paul Stalker" userId="066dcb11-aee5-4f93-9fbd-2f5af7b6a1b4" providerId="ADAL" clId="{9A78A6CF-6488-413B-9880-68015DB51603}" dt="2026-02-17T13:35:06.535" v="310" actId="20577"/>
        <pc:sldMkLst>
          <pc:docMk/>
          <pc:sldMk cId="2539549262" sldId="293"/>
        </pc:sldMkLst>
        <pc:spChg chg="mod">
          <ac:chgData name="Paul Stalker" userId="066dcb11-aee5-4f93-9fbd-2f5af7b6a1b4" providerId="ADAL" clId="{9A78A6CF-6488-413B-9880-68015DB51603}" dt="2026-02-17T13:35:06.535" v="310" actId="20577"/>
          <ac:spMkLst>
            <pc:docMk/>
            <pc:sldMk cId="2539549262" sldId="293"/>
            <ac:spMk id="21" creationId="{0CEAE8C6-C82E-EBEE-891D-DA1AB63F951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0B8721-4EF7-4A45-9CF2-04BBB183A500}" type="datetimeFigureOut">
              <a:rPr lang="en-GB" smtClean="0"/>
              <a:t>20/02/2026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9095B9-05F2-42A8-90F9-4775A86AECFC}" type="slidenum">
              <a:rPr lang="en-GB" smtClean="0"/>
              <a:t>‹#›</a:t>
            </a:fld>
            <a:endParaRPr lang="en-GB"/>
          </a:p>
        </p:txBody>
      </p:sp>
    </p:spTree>
    <p:extLst>
      <p:ext uri="{BB962C8B-B14F-4D97-AF65-F5344CB8AC3E}">
        <p14:creationId xmlns:p14="http://schemas.microsoft.com/office/powerpoint/2010/main" val="294759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9095B9-05F2-42A8-90F9-4775A86AECFC}" type="slidenum">
              <a:rPr lang="en-GB" smtClean="0"/>
              <a:t>1</a:t>
            </a:fld>
            <a:endParaRPr lang="en-GB"/>
          </a:p>
        </p:txBody>
      </p:sp>
    </p:spTree>
    <p:extLst>
      <p:ext uri="{BB962C8B-B14F-4D97-AF65-F5344CB8AC3E}">
        <p14:creationId xmlns:p14="http://schemas.microsoft.com/office/powerpoint/2010/main" val="1386160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4D12-648E-9930-C295-99DF3B8C4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17B561-743C-8E34-1647-B95FD03DA1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EBC550-EAC5-39C3-EB72-7444A6F026D9}"/>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D02B29B-FACF-4C5F-64E8-7E52E64EBA39}"/>
              </a:ext>
            </a:extLst>
          </p:cNvPr>
          <p:cNvSpPr>
            <a:spLocks noGrp="1"/>
          </p:cNvSpPr>
          <p:nvPr>
            <p:ph type="sldNum" sz="quarter" idx="5"/>
          </p:nvPr>
        </p:nvSpPr>
        <p:spPr/>
        <p:txBody>
          <a:bodyPr/>
          <a:lstStyle/>
          <a:p>
            <a:fld id="{FC9095B9-05F2-42A8-90F9-4775A86AECFC}" type="slidenum">
              <a:rPr lang="en-GB" smtClean="0"/>
              <a:t>10</a:t>
            </a:fld>
            <a:endParaRPr lang="en-GB"/>
          </a:p>
        </p:txBody>
      </p:sp>
    </p:spTree>
    <p:extLst>
      <p:ext uri="{BB962C8B-B14F-4D97-AF65-F5344CB8AC3E}">
        <p14:creationId xmlns:p14="http://schemas.microsoft.com/office/powerpoint/2010/main" val="2644295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9EE4E-9E04-4DA3-8C32-7BD584190A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393C3C-2C45-95A7-F60A-5684871B2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0CF1D9-7BE4-CAD2-BE3E-00D44D63A08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0D27C8B-C969-CE1F-359A-7E252478AED7}"/>
              </a:ext>
            </a:extLst>
          </p:cNvPr>
          <p:cNvSpPr>
            <a:spLocks noGrp="1"/>
          </p:cNvSpPr>
          <p:nvPr>
            <p:ph type="sldNum" sz="quarter" idx="5"/>
          </p:nvPr>
        </p:nvSpPr>
        <p:spPr/>
        <p:txBody>
          <a:bodyPr/>
          <a:lstStyle/>
          <a:p>
            <a:fld id="{FC9095B9-05F2-42A8-90F9-4775A86AECFC}" type="slidenum">
              <a:rPr lang="en-GB" smtClean="0"/>
              <a:t>11</a:t>
            </a:fld>
            <a:endParaRPr lang="en-GB"/>
          </a:p>
        </p:txBody>
      </p:sp>
    </p:spTree>
    <p:extLst>
      <p:ext uri="{BB962C8B-B14F-4D97-AF65-F5344CB8AC3E}">
        <p14:creationId xmlns:p14="http://schemas.microsoft.com/office/powerpoint/2010/main" val="2207593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6D9C0-2646-77B0-24BF-FB2D289C9F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936183-A52E-F57C-259F-73D2CBC5B4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0E5940-559D-1DB9-38F6-EDACD223A49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C7A6AE2-9111-DEBC-D567-CA6A63D303C6}"/>
              </a:ext>
            </a:extLst>
          </p:cNvPr>
          <p:cNvSpPr>
            <a:spLocks noGrp="1"/>
          </p:cNvSpPr>
          <p:nvPr>
            <p:ph type="sldNum" sz="quarter" idx="5"/>
          </p:nvPr>
        </p:nvSpPr>
        <p:spPr/>
        <p:txBody>
          <a:bodyPr/>
          <a:lstStyle/>
          <a:p>
            <a:fld id="{FC9095B9-05F2-42A8-90F9-4775A86AECFC}" type="slidenum">
              <a:rPr lang="en-GB" smtClean="0"/>
              <a:t>12</a:t>
            </a:fld>
            <a:endParaRPr lang="en-GB"/>
          </a:p>
        </p:txBody>
      </p:sp>
    </p:spTree>
    <p:extLst>
      <p:ext uri="{BB962C8B-B14F-4D97-AF65-F5344CB8AC3E}">
        <p14:creationId xmlns:p14="http://schemas.microsoft.com/office/powerpoint/2010/main" val="4286581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B77DE-4644-C63B-D444-B85CDB1956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1E40A2-7B90-5BA6-3896-6547C964B6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3D7798-F9F9-BA08-8C62-93B498A12AD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A4A4A23-60B8-7E32-9506-66E269EB7282}"/>
              </a:ext>
            </a:extLst>
          </p:cNvPr>
          <p:cNvSpPr>
            <a:spLocks noGrp="1"/>
          </p:cNvSpPr>
          <p:nvPr>
            <p:ph type="sldNum" sz="quarter" idx="5"/>
          </p:nvPr>
        </p:nvSpPr>
        <p:spPr/>
        <p:txBody>
          <a:bodyPr/>
          <a:lstStyle/>
          <a:p>
            <a:fld id="{FC9095B9-05F2-42A8-90F9-4775A86AECFC}" type="slidenum">
              <a:rPr lang="en-GB" smtClean="0"/>
              <a:t>13</a:t>
            </a:fld>
            <a:endParaRPr lang="en-GB"/>
          </a:p>
        </p:txBody>
      </p:sp>
    </p:spTree>
    <p:extLst>
      <p:ext uri="{BB962C8B-B14F-4D97-AF65-F5344CB8AC3E}">
        <p14:creationId xmlns:p14="http://schemas.microsoft.com/office/powerpoint/2010/main" val="3089946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E9228-C356-7873-C68F-944AC0DD1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C3B1B-6EFB-0FFF-89DF-4FD5B06550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FED9B8-5BB9-77C1-9FD7-302A7DB46EF1}"/>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D7FA87E-4B7C-A122-6EFD-5A67DC0726CD}"/>
              </a:ext>
            </a:extLst>
          </p:cNvPr>
          <p:cNvSpPr>
            <a:spLocks noGrp="1"/>
          </p:cNvSpPr>
          <p:nvPr>
            <p:ph type="sldNum" sz="quarter" idx="5"/>
          </p:nvPr>
        </p:nvSpPr>
        <p:spPr/>
        <p:txBody>
          <a:bodyPr/>
          <a:lstStyle/>
          <a:p>
            <a:fld id="{FC9095B9-05F2-42A8-90F9-4775A86AECFC}" type="slidenum">
              <a:rPr lang="en-GB" smtClean="0"/>
              <a:t>14</a:t>
            </a:fld>
            <a:endParaRPr lang="en-GB"/>
          </a:p>
        </p:txBody>
      </p:sp>
    </p:spTree>
    <p:extLst>
      <p:ext uri="{BB962C8B-B14F-4D97-AF65-F5344CB8AC3E}">
        <p14:creationId xmlns:p14="http://schemas.microsoft.com/office/powerpoint/2010/main" val="3742697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2B271-25D1-BBC2-B455-3F19912E1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C8CD0-D12B-0062-A394-9C97E60334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DC033B-ADE9-1286-31CA-C23B128DB2B6}"/>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097F266-A694-9270-EE67-F34161499F51}"/>
              </a:ext>
            </a:extLst>
          </p:cNvPr>
          <p:cNvSpPr>
            <a:spLocks noGrp="1"/>
          </p:cNvSpPr>
          <p:nvPr>
            <p:ph type="sldNum" sz="quarter" idx="5"/>
          </p:nvPr>
        </p:nvSpPr>
        <p:spPr/>
        <p:txBody>
          <a:bodyPr/>
          <a:lstStyle/>
          <a:p>
            <a:fld id="{FC9095B9-05F2-42A8-90F9-4775A86AECFC}" type="slidenum">
              <a:rPr lang="en-GB" smtClean="0"/>
              <a:t>15</a:t>
            </a:fld>
            <a:endParaRPr lang="en-GB"/>
          </a:p>
        </p:txBody>
      </p:sp>
    </p:spTree>
    <p:extLst>
      <p:ext uri="{BB962C8B-B14F-4D97-AF65-F5344CB8AC3E}">
        <p14:creationId xmlns:p14="http://schemas.microsoft.com/office/powerpoint/2010/main" val="2722812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5E3FE-E56C-29D4-CE82-D12A2E1A8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DDA91-CDBB-8F19-EDD5-C556407AA0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146230-4D7E-6C3F-B1F8-0531A6F5B028}"/>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72B7CE6-1E5B-EEFC-645D-3E4209758F66}"/>
              </a:ext>
            </a:extLst>
          </p:cNvPr>
          <p:cNvSpPr>
            <a:spLocks noGrp="1"/>
          </p:cNvSpPr>
          <p:nvPr>
            <p:ph type="sldNum" sz="quarter" idx="5"/>
          </p:nvPr>
        </p:nvSpPr>
        <p:spPr/>
        <p:txBody>
          <a:bodyPr/>
          <a:lstStyle/>
          <a:p>
            <a:fld id="{FC9095B9-05F2-42A8-90F9-4775A86AECFC}" type="slidenum">
              <a:rPr lang="en-GB" smtClean="0"/>
              <a:t>16</a:t>
            </a:fld>
            <a:endParaRPr lang="en-GB"/>
          </a:p>
        </p:txBody>
      </p:sp>
    </p:spTree>
    <p:extLst>
      <p:ext uri="{BB962C8B-B14F-4D97-AF65-F5344CB8AC3E}">
        <p14:creationId xmlns:p14="http://schemas.microsoft.com/office/powerpoint/2010/main" val="523321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E67FE-13F3-C809-CABF-CEE6124B9F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B5B9D5-DAFF-3632-6BD4-4B330DF087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956D9-EF5C-01ED-8C15-4A7CFE82754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BD86BB9-48BD-72CA-9B66-75B65A62F194}"/>
              </a:ext>
            </a:extLst>
          </p:cNvPr>
          <p:cNvSpPr>
            <a:spLocks noGrp="1"/>
          </p:cNvSpPr>
          <p:nvPr>
            <p:ph type="sldNum" sz="quarter" idx="5"/>
          </p:nvPr>
        </p:nvSpPr>
        <p:spPr/>
        <p:txBody>
          <a:bodyPr/>
          <a:lstStyle/>
          <a:p>
            <a:fld id="{FC9095B9-05F2-42A8-90F9-4775A86AECFC}" type="slidenum">
              <a:rPr lang="en-GB" smtClean="0"/>
              <a:t>17</a:t>
            </a:fld>
            <a:endParaRPr lang="en-GB"/>
          </a:p>
        </p:txBody>
      </p:sp>
    </p:spTree>
    <p:extLst>
      <p:ext uri="{BB962C8B-B14F-4D97-AF65-F5344CB8AC3E}">
        <p14:creationId xmlns:p14="http://schemas.microsoft.com/office/powerpoint/2010/main" val="24341393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D4B7C-E240-81B3-CA10-5EE59D7F7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C681B8-7157-5419-3190-F39A0F5C56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97EB5-0F18-A3E0-C5A2-C9C2B326FF34}"/>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066A9EC-CC1A-6F25-A7A6-DC4B6FA7F914}"/>
              </a:ext>
            </a:extLst>
          </p:cNvPr>
          <p:cNvSpPr>
            <a:spLocks noGrp="1"/>
          </p:cNvSpPr>
          <p:nvPr>
            <p:ph type="sldNum" sz="quarter" idx="5"/>
          </p:nvPr>
        </p:nvSpPr>
        <p:spPr/>
        <p:txBody>
          <a:bodyPr/>
          <a:lstStyle/>
          <a:p>
            <a:fld id="{FC9095B9-05F2-42A8-90F9-4775A86AECFC}" type="slidenum">
              <a:rPr lang="en-GB" smtClean="0"/>
              <a:t>18</a:t>
            </a:fld>
            <a:endParaRPr lang="en-GB"/>
          </a:p>
        </p:txBody>
      </p:sp>
    </p:spTree>
    <p:extLst>
      <p:ext uri="{BB962C8B-B14F-4D97-AF65-F5344CB8AC3E}">
        <p14:creationId xmlns:p14="http://schemas.microsoft.com/office/powerpoint/2010/main" val="258524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3C0EA5-121C-439F-5D55-C28C6C80F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60FBF1-3438-DA5C-87D0-274D39BEA3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4D0E8-AB06-526F-1D1F-6F4117FD08A0}"/>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0D7016C-15F9-8B6B-90FC-D299059CC8B8}"/>
              </a:ext>
            </a:extLst>
          </p:cNvPr>
          <p:cNvSpPr>
            <a:spLocks noGrp="1"/>
          </p:cNvSpPr>
          <p:nvPr>
            <p:ph type="sldNum" sz="quarter" idx="5"/>
          </p:nvPr>
        </p:nvSpPr>
        <p:spPr/>
        <p:txBody>
          <a:bodyPr/>
          <a:lstStyle/>
          <a:p>
            <a:fld id="{FC9095B9-05F2-42A8-90F9-4775A86AECFC}" type="slidenum">
              <a:rPr lang="en-GB" smtClean="0"/>
              <a:t>19</a:t>
            </a:fld>
            <a:endParaRPr lang="en-GB"/>
          </a:p>
        </p:txBody>
      </p:sp>
    </p:spTree>
    <p:extLst>
      <p:ext uri="{BB962C8B-B14F-4D97-AF65-F5344CB8AC3E}">
        <p14:creationId xmlns:p14="http://schemas.microsoft.com/office/powerpoint/2010/main" val="3714315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1CB27-4E2C-AC4B-B2D3-7FECA0C3B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2C917-6612-5C38-254F-AF6065FA5D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71D37-CA23-418F-EE59-6CD3BEC28D6B}"/>
              </a:ext>
            </a:extLst>
          </p:cNvPr>
          <p:cNvSpPr>
            <a:spLocks noGrp="1"/>
          </p:cNvSpPr>
          <p:nvPr>
            <p:ph type="body" idx="1"/>
          </p:nvPr>
        </p:nvSpPr>
        <p:spPr/>
        <p:txBody>
          <a:bodyPr/>
          <a:lstStyle/>
          <a:p>
            <a:r>
              <a:rPr lang="en-GB" dirty="0"/>
              <a:t>Today’s workshop is split</a:t>
            </a:r>
            <a:r>
              <a:rPr lang="en-GB" baseline="0" dirty="0"/>
              <a:t> into three sections….</a:t>
            </a:r>
          </a:p>
          <a:p>
            <a:endParaRPr lang="en-GB" baseline="0" dirty="0"/>
          </a:p>
          <a:p>
            <a:pPr marL="171450" indent="-171450">
              <a:buFont typeface="Wingdings" panose="05000000000000000000" pitchFamily="2" charset="2"/>
              <a:buChar char="§"/>
            </a:pPr>
            <a:r>
              <a:rPr lang="en-GB" baseline="0" dirty="0"/>
              <a:t>In the first section we will cover manifestos and their role within elections, including in HISA’s Student Elections. </a:t>
            </a:r>
          </a:p>
          <a:p>
            <a:pPr marL="171450" indent="-171450">
              <a:buFont typeface="Wingdings" panose="05000000000000000000" pitchFamily="2" charset="2"/>
              <a:buChar char="§"/>
            </a:pPr>
            <a:endParaRPr lang="en-GB" baseline="0" dirty="0"/>
          </a:p>
          <a:p>
            <a:pPr marL="171450" indent="-171450">
              <a:buFont typeface="Wingdings" panose="05000000000000000000" pitchFamily="2" charset="2"/>
              <a:buChar char="§"/>
            </a:pPr>
            <a:r>
              <a:rPr lang="en-GB" baseline="0" dirty="0"/>
              <a:t>In the second section we will cover the three stages of the manifesto writing processing.</a:t>
            </a:r>
          </a:p>
          <a:p>
            <a:pPr marL="171450" indent="-171450">
              <a:buFont typeface="Wingdings" panose="05000000000000000000" pitchFamily="2" charset="2"/>
              <a:buChar char="§"/>
            </a:pPr>
            <a:endParaRPr lang="en-GB" baseline="0" dirty="0"/>
          </a:p>
          <a:p>
            <a:pPr marL="171450" indent="-171450">
              <a:buFont typeface="Wingdings" panose="05000000000000000000" pitchFamily="2" charset="2"/>
              <a:buChar char="§"/>
            </a:pPr>
            <a:r>
              <a:rPr lang="en-GB" baseline="0" dirty="0"/>
              <a:t>In the third and final section we will cover four tools that you can use during the manifesto process.</a:t>
            </a:r>
          </a:p>
          <a:p>
            <a:endParaRPr lang="en-GB" baseline="0" dirty="0"/>
          </a:p>
          <a:p>
            <a:r>
              <a:rPr lang="en-GB" baseline="0" dirty="0"/>
              <a:t>The Overall aim of </a:t>
            </a:r>
            <a:r>
              <a:rPr lang="en-GB" i="0" baseline="0" dirty="0"/>
              <a:t>today’s</a:t>
            </a:r>
            <a:r>
              <a:rPr lang="en-GB" baseline="0" dirty="0"/>
              <a:t> training is to help you write your manifesto/ manifestos that you will use in the election.</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549D8A5-4508-234E-0FA2-0A85089C3F31}"/>
              </a:ext>
            </a:extLst>
          </p:cNvPr>
          <p:cNvSpPr>
            <a:spLocks noGrp="1"/>
          </p:cNvSpPr>
          <p:nvPr>
            <p:ph type="sldNum" sz="quarter" idx="5"/>
          </p:nvPr>
        </p:nvSpPr>
        <p:spPr/>
        <p:txBody>
          <a:bodyPr/>
          <a:lstStyle/>
          <a:p>
            <a:fld id="{FC9095B9-05F2-42A8-90F9-4775A86AECFC}" type="slidenum">
              <a:rPr lang="en-GB" smtClean="0"/>
              <a:t>2</a:t>
            </a:fld>
            <a:endParaRPr lang="en-GB"/>
          </a:p>
        </p:txBody>
      </p:sp>
    </p:spTree>
    <p:extLst>
      <p:ext uri="{BB962C8B-B14F-4D97-AF65-F5344CB8AC3E}">
        <p14:creationId xmlns:p14="http://schemas.microsoft.com/office/powerpoint/2010/main" val="22151534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DC528-20FC-F6BF-E32F-AE4FE9779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6802FF-5ABF-3E29-A3EE-641AEBEDAB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F1051-2C79-CDC3-3C26-329C892DD9FD}"/>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50FDFA1-5403-A10E-1957-691A501A86CD}"/>
              </a:ext>
            </a:extLst>
          </p:cNvPr>
          <p:cNvSpPr>
            <a:spLocks noGrp="1"/>
          </p:cNvSpPr>
          <p:nvPr>
            <p:ph type="sldNum" sz="quarter" idx="5"/>
          </p:nvPr>
        </p:nvSpPr>
        <p:spPr/>
        <p:txBody>
          <a:bodyPr/>
          <a:lstStyle/>
          <a:p>
            <a:fld id="{FC9095B9-05F2-42A8-90F9-4775A86AECFC}" type="slidenum">
              <a:rPr lang="en-GB" smtClean="0"/>
              <a:t>20</a:t>
            </a:fld>
            <a:endParaRPr lang="en-GB"/>
          </a:p>
        </p:txBody>
      </p:sp>
    </p:spTree>
    <p:extLst>
      <p:ext uri="{BB962C8B-B14F-4D97-AF65-F5344CB8AC3E}">
        <p14:creationId xmlns:p14="http://schemas.microsoft.com/office/powerpoint/2010/main" val="17724663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F2CB9-5E81-56B6-0505-536D3E36E1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290132-E09E-027A-6B1D-5773B404FD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E968BA-2DD7-D407-6004-1F949C8870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3CCEF0-4335-C3B6-7C0C-C65A78F2CE28}"/>
              </a:ext>
            </a:extLst>
          </p:cNvPr>
          <p:cNvSpPr>
            <a:spLocks noGrp="1"/>
          </p:cNvSpPr>
          <p:nvPr>
            <p:ph type="sldNum" sz="quarter" idx="5"/>
          </p:nvPr>
        </p:nvSpPr>
        <p:spPr/>
        <p:txBody>
          <a:bodyPr/>
          <a:lstStyle/>
          <a:p>
            <a:fld id="{FC9095B9-05F2-42A8-90F9-4775A86AECFC}" type="slidenum">
              <a:rPr lang="en-GB" smtClean="0"/>
              <a:t>21</a:t>
            </a:fld>
            <a:endParaRPr lang="en-GB"/>
          </a:p>
        </p:txBody>
      </p:sp>
    </p:spTree>
    <p:extLst>
      <p:ext uri="{BB962C8B-B14F-4D97-AF65-F5344CB8AC3E}">
        <p14:creationId xmlns:p14="http://schemas.microsoft.com/office/powerpoint/2010/main" val="3364490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3203B-4893-E260-BB81-ADEAC6469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E25F2-78F9-FB5A-9F48-038AB8339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5EF60-FD26-FC1E-D062-86710A9DFFB5}"/>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F7FA5B9-829F-D705-CC41-B396617D9575}"/>
              </a:ext>
            </a:extLst>
          </p:cNvPr>
          <p:cNvSpPr>
            <a:spLocks noGrp="1"/>
          </p:cNvSpPr>
          <p:nvPr>
            <p:ph type="sldNum" sz="quarter" idx="5"/>
          </p:nvPr>
        </p:nvSpPr>
        <p:spPr/>
        <p:txBody>
          <a:bodyPr/>
          <a:lstStyle/>
          <a:p>
            <a:fld id="{FC9095B9-05F2-42A8-90F9-4775A86AECFC}" type="slidenum">
              <a:rPr lang="en-GB" smtClean="0"/>
              <a:t>3</a:t>
            </a:fld>
            <a:endParaRPr lang="en-GB"/>
          </a:p>
        </p:txBody>
      </p:sp>
    </p:spTree>
    <p:extLst>
      <p:ext uri="{BB962C8B-B14F-4D97-AF65-F5344CB8AC3E}">
        <p14:creationId xmlns:p14="http://schemas.microsoft.com/office/powerpoint/2010/main" val="3268846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D557C-2243-4AD1-B3C7-BF77EC4FC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E12FBF-BEEC-050D-FB4F-8CF20B727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886DA-6646-AC9B-134A-F47DB06B581C}"/>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23CC868-76AD-4423-69C6-3BD2D159304B}"/>
              </a:ext>
            </a:extLst>
          </p:cNvPr>
          <p:cNvSpPr>
            <a:spLocks noGrp="1"/>
          </p:cNvSpPr>
          <p:nvPr>
            <p:ph type="sldNum" sz="quarter" idx="5"/>
          </p:nvPr>
        </p:nvSpPr>
        <p:spPr/>
        <p:txBody>
          <a:bodyPr/>
          <a:lstStyle/>
          <a:p>
            <a:fld id="{FC9095B9-05F2-42A8-90F9-4775A86AECFC}" type="slidenum">
              <a:rPr lang="en-GB" smtClean="0"/>
              <a:t>4</a:t>
            </a:fld>
            <a:endParaRPr lang="en-GB"/>
          </a:p>
        </p:txBody>
      </p:sp>
    </p:spTree>
    <p:extLst>
      <p:ext uri="{BB962C8B-B14F-4D97-AF65-F5344CB8AC3E}">
        <p14:creationId xmlns:p14="http://schemas.microsoft.com/office/powerpoint/2010/main" val="1600732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4C1DF-1338-8FD0-1669-AD17BA5BB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79E47-F6EE-7401-886D-FB73DAE1B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91DC02-79F0-0619-AF1F-D28E1F307B5F}"/>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8FBCACA-3CEE-8142-05D3-0A592AD3A533}"/>
              </a:ext>
            </a:extLst>
          </p:cNvPr>
          <p:cNvSpPr>
            <a:spLocks noGrp="1"/>
          </p:cNvSpPr>
          <p:nvPr>
            <p:ph type="sldNum" sz="quarter" idx="5"/>
          </p:nvPr>
        </p:nvSpPr>
        <p:spPr/>
        <p:txBody>
          <a:bodyPr/>
          <a:lstStyle/>
          <a:p>
            <a:fld id="{FC9095B9-05F2-42A8-90F9-4775A86AECFC}" type="slidenum">
              <a:rPr lang="en-GB" smtClean="0"/>
              <a:t>5</a:t>
            </a:fld>
            <a:endParaRPr lang="en-GB"/>
          </a:p>
        </p:txBody>
      </p:sp>
    </p:spTree>
    <p:extLst>
      <p:ext uri="{BB962C8B-B14F-4D97-AF65-F5344CB8AC3E}">
        <p14:creationId xmlns:p14="http://schemas.microsoft.com/office/powerpoint/2010/main" val="3941394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2D6D5-F33C-549F-1873-CD3D28AA98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F64028-15D3-F046-DF90-86801BFCA0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B7E48-8DDD-C5FC-D5CB-AC5921BC9F2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When it comes to the format of your manifestos on the HISA website, there aren’t any election rules restricting what you can do.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There are no minimum or maximum word counts for manifestos on the HISA website.  Your manifesto on the HISA website can be as long as, or as short as you like.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Manifestos on the HISA website can include images, graphics, tables, and videos.  Your manifesto on the HISA website can be text only, a mixture of text and images, or just a video.  There are no rules against using simple text formatting so you can use bold, italics, underline, and bullet points to your hearts content to make your text more attractive.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Manifestos on the HISA website can contain attachments and hyperlinks.  There are no rules against attaching a document within your manifesto or having links to your email address, or any campaign web or social media accounts that you created for your campaign.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Now, even though there are no election rules restricting what you can do with regards to the format of your manifesto on the HISA website, you still need to be mindful about whether your manifesto is too short or to long, on whether just including text or just including a video within your manifesto is a good idea.</a:t>
            </a: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EEDDA38-5BBC-7E91-E85C-5B74084E5F11}"/>
              </a:ext>
            </a:extLst>
          </p:cNvPr>
          <p:cNvSpPr>
            <a:spLocks noGrp="1"/>
          </p:cNvSpPr>
          <p:nvPr>
            <p:ph type="sldNum" sz="quarter" idx="5"/>
          </p:nvPr>
        </p:nvSpPr>
        <p:spPr/>
        <p:txBody>
          <a:bodyPr/>
          <a:lstStyle/>
          <a:p>
            <a:fld id="{FC9095B9-05F2-42A8-90F9-4775A86AECFC}" type="slidenum">
              <a:rPr lang="en-GB" smtClean="0"/>
              <a:t>6</a:t>
            </a:fld>
            <a:endParaRPr lang="en-GB"/>
          </a:p>
        </p:txBody>
      </p:sp>
    </p:spTree>
    <p:extLst>
      <p:ext uri="{BB962C8B-B14F-4D97-AF65-F5344CB8AC3E}">
        <p14:creationId xmlns:p14="http://schemas.microsoft.com/office/powerpoint/2010/main" val="2393496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27FEF-38F7-8AA2-FFF8-1DEBE66A63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E519C0-2949-B0C5-94E5-C36BBB6762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2F97C4-365C-AE23-F3E8-A0C85A73C844}"/>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6EA97EE-1200-D935-E478-1A165F832C20}"/>
              </a:ext>
            </a:extLst>
          </p:cNvPr>
          <p:cNvSpPr>
            <a:spLocks noGrp="1"/>
          </p:cNvSpPr>
          <p:nvPr>
            <p:ph type="sldNum" sz="quarter" idx="5"/>
          </p:nvPr>
        </p:nvSpPr>
        <p:spPr/>
        <p:txBody>
          <a:bodyPr/>
          <a:lstStyle/>
          <a:p>
            <a:fld id="{FC9095B9-05F2-42A8-90F9-4775A86AECFC}" type="slidenum">
              <a:rPr lang="en-GB" smtClean="0"/>
              <a:t>7</a:t>
            </a:fld>
            <a:endParaRPr lang="en-GB"/>
          </a:p>
        </p:txBody>
      </p:sp>
    </p:spTree>
    <p:extLst>
      <p:ext uri="{BB962C8B-B14F-4D97-AF65-F5344CB8AC3E}">
        <p14:creationId xmlns:p14="http://schemas.microsoft.com/office/powerpoint/2010/main" val="1058672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31643-14CA-3387-1E62-1F18E7DF2E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4275E-C4A8-2BBF-C97E-4CBD52E14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95272-6F45-D94F-FCE3-D493A6AAB05E}"/>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93A31D1-3EDC-19BF-B3C2-C2F108CD04C2}"/>
              </a:ext>
            </a:extLst>
          </p:cNvPr>
          <p:cNvSpPr>
            <a:spLocks noGrp="1"/>
          </p:cNvSpPr>
          <p:nvPr>
            <p:ph type="sldNum" sz="quarter" idx="5"/>
          </p:nvPr>
        </p:nvSpPr>
        <p:spPr/>
        <p:txBody>
          <a:bodyPr/>
          <a:lstStyle/>
          <a:p>
            <a:fld id="{FC9095B9-05F2-42A8-90F9-4775A86AECFC}" type="slidenum">
              <a:rPr lang="en-GB" smtClean="0"/>
              <a:t>8</a:t>
            </a:fld>
            <a:endParaRPr lang="en-GB"/>
          </a:p>
        </p:txBody>
      </p:sp>
    </p:spTree>
    <p:extLst>
      <p:ext uri="{BB962C8B-B14F-4D97-AF65-F5344CB8AC3E}">
        <p14:creationId xmlns:p14="http://schemas.microsoft.com/office/powerpoint/2010/main" val="846462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89FD-902B-FC25-D073-369AF297A4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E0C7BF-D5AD-B1B9-80C2-4933AD9ACA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C4FCE0-9F75-E149-3E9E-8E2DA146E2E5}"/>
              </a:ext>
            </a:extLst>
          </p:cNvPr>
          <p:cNvSpPr>
            <a:spLocks noGrp="1"/>
          </p:cNvSpPr>
          <p:nvPr>
            <p:ph type="body" idx="1"/>
          </p:nvPr>
        </p:nvSpPr>
        <p:spPr/>
        <p:txBody>
          <a:bodyPr/>
          <a:lstStyle/>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1D7A528-C3A5-36B4-B374-A0E84C38A0B3}"/>
              </a:ext>
            </a:extLst>
          </p:cNvPr>
          <p:cNvSpPr>
            <a:spLocks noGrp="1"/>
          </p:cNvSpPr>
          <p:nvPr>
            <p:ph type="sldNum" sz="quarter" idx="5"/>
          </p:nvPr>
        </p:nvSpPr>
        <p:spPr/>
        <p:txBody>
          <a:bodyPr/>
          <a:lstStyle/>
          <a:p>
            <a:fld id="{FC9095B9-05F2-42A8-90F9-4775A86AECFC}" type="slidenum">
              <a:rPr lang="en-GB" smtClean="0"/>
              <a:t>9</a:t>
            </a:fld>
            <a:endParaRPr lang="en-GB"/>
          </a:p>
        </p:txBody>
      </p:sp>
    </p:spTree>
    <p:extLst>
      <p:ext uri="{BB962C8B-B14F-4D97-AF65-F5344CB8AC3E}">
        <p14:creationId xmlns:p14="http://schemas.microsoft.com/office/powerpoint/2010/main" val="183892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E445-2913-5221-9D4D-53839406D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11913-FAD6-2FB1-84DB-390D393F0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5AF937-EBA2-72B9-D378-F116D26BBC79}"/>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DB5A7591-B385-1606-DDD3-890D0A0F1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95ECF-AC8B-40A8-39B9-472D7C68225A}"/>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59906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B3C0-6522-5341-B76F-461DF22FC9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4C563-5FDD-CBD8-7692-FFF3EB26A2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EEE224-824F-C542-F66B-B4FEAD577A7A}"/>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34E350E3-1AA1-39FF-B793-B4F3489D7B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BAA9F3-92F2-3F27-1140-6DC0D2AA944C}"/>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102002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A8D97E-5E5F-1F47-6CCD-6F959D01BE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0DF4A-B716-B309-5C2D-7B36B61964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7A95CC-0141-635F-6418-50C4E7AF4549}"/>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480B6A18-CBDC-C260-35CF-88C52997A3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7F1FCA-7CB5-2FD8-10AB-D7F26117B3D3}"/>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12292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EF96-BAE3-0AD7-B160-4FA8A50612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F03BE-9975-3A14-9076-CD4CCBF61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A14D62-E5C0-78F2-987B-CF01FC5A6E40}"/>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836623D7-845E-8053-DCD5-BFD7E2102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05F8DC-6367-EF09-BF54-9FBA7B848A76}"/>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0582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00241-BA66-469A-2DDD-A97F4B39AF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0B9792-C4C8-B1F6-C8CC-876A253CF0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B68117-D8F4-A8EB-9351-DD2CCD4DADA1}"/>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A236E6F0-144F-3E46-71ED-FE7349BBB4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9AC8F4-5E4D-94D7-F8A5-3CFFCBCC42C8}"/>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7080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794A5-62DF-5193-D30B-E29CB4EA2F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2FB6DD-1F58-D155-5388-F2E5B4EF46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F866F-58FF-A4AA-65DA-BBD835847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AD2F920-DB87-74B5-4A0C-F35AA4456467}"/>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DB254444-20DE-07AF-22FD-4DEC05386D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8D5D57-4DE2-DDD2-D841-40FA7B94FF0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78508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24A36-35B1-ED34-705D-BF6BD17841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7872FAF-0EFD-5735-4CBA-B12D6D119C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FB7C0B-4677-E1E6-EA02-2882B3AE16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4C784B-83ED-4110-0E14-3192B8270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0EDAAB-10B9-E1D1-73D4-24FE4184C5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B78E90-6FEF-7E11-292E-BA63E821F493}"/>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8" name="Footer Placeholder 7">
            <a:extLst>
              <a:ext uri="{FF2B5EF4-FFF2-40B4-BE49-F238E27FC236}">
                <a16:creationId xmlns:a16="http://schemas.microsoft.com/office/drawing/2014/main" id="{CA44F04E-0407-C978-BAFC-497D2D9272C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C866061-9A60-CBD9-C7D6-3F6F9EA088FF}"/>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62862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2DB72-6EED-1389-00C1-2EE5DF33903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93F3EF-86BE-1ED9-EA42-A66285D433FA}"/>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4" name="Footer Placeholder 3">
            <a:extLst>
              <a:ext uri="{FF2B5EF4-FFF2-40B4-BE49-F238E27FC236}">
                <a16:creationId xmlns:a16="http://schemas.microsoft.com/office/drawing/2014/main" id="{5D73254A-75DF-33EB-B454-9E039E4A23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C4A0A4-F2F6-A79E-D453-92D8D4434B81}"/>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76797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584B3-E900-E8C3-D673-9155B2520D6B}"/>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3" name="Footer Placeholder 2">
            <a:extLst>
              <a:ext uri="{FF2B5EF4-FFF2-40B4-BE49-F238E27FC236}">
                <a16:creationId xmlns:a16="http://schemas.microsoft.com/office/drawing/2014/main" id="{72E7624B-6574-09E7-AE64-9D4DB8AC22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7AE90D-8FD6-514F-02CF-9FB83652D234}"/>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9918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864A-6482-2694-23D4-EF3C8CDBE4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B28D22-6EFC-B837-AB79-02FFF7E40F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F95B63E-22FD-B7F4-9AB8-E64E78E1E0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85430A-88BF-C9C6-972D-DB635A0414DC}"/>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7B818AFD-375F-23AF-7FF3-1A581D38E9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AAE4A-23BF-B86E-3C4F-41FC51EB7725}"/>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30867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AF3C-DEE3-6E3C-6171-820D997EE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E3455CE-8B77-B0E1-579C-58B5382CFF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5123B8-7DDC-FEFC-A49F-068614B267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10613F-8A61-BCD5-BEDE-198F3A74A695}"/>
              </a:ext>
            </a:extLst>
          </p:cNvPr>
          <p:cNvSpPr>
            <a:spLocks noGrp="1"/>
          </p:cNvSpPr>
          <p:nvPr>
            <p:ph type="dt" sz="half" idx="10"/>
          </p:nvPr>
        </p:nvSpPr>
        <p:spPr/>
        <p:txBody>
          <a:bodyPr/>
          <a:lstStyle/>
          <a:p>
            <a:fld id="{37AC04C2-7E75-41B7-A1DF-3F331A5F0F98}" type="datetimeFigureOut">
              <a:rPr lang="en-GB" smtClean="0"/>
              <a:t>20/02/2026</a:t>
            </a:fld>
            <a:endParaRPr lang="en-GB"/>
          </a:p>
        </p:txBody>
      </p:sp>
      <p:sp>
        <p:nvSpPr>
          <p:cNvPr id="6" name="Footer Placeholder 5">
            <a:extLst>
              <a:ext uri="{FF2B5EF4-FFF2-40B4-BE49-F238E27FC236}">
                <a16:creationId xmlns:a16="http://schemas.microsoft.com/office/drawing/2014/main" id="{B6FAE643-AEF6-D703-D853-04117294F3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2D0963-11AE-DF23-A945-B15158C4F12B}"/>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283746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DD7F0-C6F1-9573-B047-C10849C92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719FAD-A584-6C47-FF63-CC59FB1AB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BE2DA-0C06-877E-E5EC-D54262D3D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C04C2-7E75-41B7-A1DF-3F331A5F0F98}" type="datetimeFigureOut">
              <a:rPr lang="en-GB" smtClean="0"/>
              <a:t>20/02/2026</a:t>
            </a:fld>
            <a:endParaRPr lang="en-GB"/>
          </a:p>
        </p:txBody>
      </p:sp>
      <p:sp>
        <p:nvSpPr>
          <p:cNvPr id="5" name="Footer Placeholder 4">
            <a:extLst>
              <a:ext uri="{FF2B5EF4-FFF2-40B4-BE49-F238E27FC236}">
                <a16:creationId xmlns:a16="http://schemas.microsoft.com/office/drawing/2014/main" id="{137E6285-212D-85DD-98F0-14D9C15E8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22C9BED-1CC3-5313-4FB8-6B2AE4F0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2D0FD-524B-46C1-95D1-1228283ECBF3}" type="slidenum">
              <a:rPr lang="en-GB" smtClean="0"/>
              <a:t>‹#›</a:t>
            </a:fld>
            <a:endParaRPr lang="en-GB"/>
          </a:p>
        </p:txBody>
      </p:sp>
    </p:spTree>
    <p:extLst>
      <p:ext uri="{BB962C8B-B14F-4D97-AF65-F5344CB8AC3E}">
        <p14:creationId xmlns:p14="http://schemas.microsoft.com/office/powerpoint/2010/main" val="2208860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276E6363-6BC1-996F-944A-0E70B9611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803"/>
            <a:ext cx="12280900" cy="6910803"/>
          </a:xfrm>
          <a:prstGeom prst="rect">
            <a:avLst/>
          </a:prstGeom>
        </p:spPr>
      </p:pic>
      <p:pic>
        <p:nvPicPr>
          <p:cNvPr id="7" name="Picture 6" descr="A blue and white logo&#10;&#10;Description automatically generated">
            <a:extLst>
              <a:ext uri="{FF2B5EF4-FFF2-40B4-BE49-F238E27FC236}">
                <a16:creationId xmlns:a16="http://schemas.microsoft.com/office/drawing/2014/main" id="{BF0D5198-4FE5-ED10-16E4-2C195514FE91}"/>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rot="440251">
            <a:off x="2549615" y="408871"/>
            <a:ext cx="7087835" cy="5656771"/>
          </a:xfrm>
          <a:prstGeom prst="rect">
            <a:avLst/>
          </a:prstGeom>
        </p:spPr>
      </p:pic>
      <p:sp>
        <p:nvSpPr>
          <p:cNvPr id="2" name="TextBox 1">
            <a:extLst>
              <a:ext uri="{FF2B5EF4-FFF2-40B4-BE49-F238E27FC236}">
                <a16:creationId xmlns:a16="http://schemas.microsoft.com/office/drawing/2014/main" id="{91DFEC1D-9785-82E5-0326-4B4BC26D46C1}"/>
              </a:ext>
            </a:extLst>
          </p:cNvPr>
          <p:cNvSpPr txBox="1"/>
          <p:nvPr/>
        </p:nvSpPr>
        <p:spPr>
          <a:xfrm>
            <a:off x="-1" y="4593953"/>
            <a:ext cx="12187066" cy="1569660"/>
          </a:xfrm>
          <a:prstGeom prst="rect">
            <a:avLst/>
          </a:prstGeom>
          <a:noFill/>
        </p:spPr>
        <p:txBody>
          <a:bodyPr wrap="square" rtlCol="0">
            <a:spAutoFit/>
          </a:bodyPr>
          <a:lstStyle/>
          <a:p>
            <a:pPr algn="ctr"/>
            <a:r>
              <a:rPr lang="en-GB" sz="4800" b="1" dirty="0">
                <a:solidFill>
                  <a:schemeClr val="bg1"/>
                </a:solidFill>
              </a:rPr>
              <a:t>An Introduction To</a:t>
            </a:r>
          </a:p>
          <a:p>
            <a:pPr algn="ctr"/>
            <a:r>
              <a:rPr lang="en-GB" sz="4800" b="1" dirty="0">
                <a:solidFill>
                  <a:schemeClr val="bg1"/>
                </a:solidFill>
              </a:rPr>
              <a:t>Manifesto Writing</a:t>
            </a:r>
          </a:p>
        </p:txBody>
      </p:sp>
      <p:sp>
        <p:nvSpPr>
          <p:cNvPr id="3" name="TextBox 2">
            <a:extLst>
              <a:ext uri="{FF2B5EF4-FFF2-40B4-BE49-F238E27FC236}">
                <a16:creationId xmlns:a16="http://schemas.microsoft.com/office/drawing/2014/main" id="{E94E8C33-D76C-4FC4-FEA6-20DDCAF023F6}"/>
              </a:ext>
            </a:extLst>
          </p:cNvPr>
          <p:cNvSpPr txBox="1"/>
          <p:nvPr/>
        </p:nvSpPr>
        <p:spPr>
          <a:xfrm>
            <a:off x="0" y="6065651"/>
            <a:ext cx="12280901" cy="461665"/>
          </a:xfrm>
          <a:prstGeom prst="rect">
            <a:avLst/>
          </a:prstGeom>
          <a:noFill/>
        </p:spPr>
        <p:txBody>
          <a:bodyPr wrap="square" rtlCol="0">
            <a:spAutoFit/>
          </a:bodyPr>
          <a:lstStyle/>
          <a:p>
            <a:pPr algn="ctr"/>
            <a:r>
              <a:rPr lang="en-GB" sz="2400" b="1" dirty="0">
                <a:solidFill>
                  <a:schemeClr val="bg1"/>
                </a:solidFill>
              </a:rPr>
              <a:t>February 2026</a:t>
            </a:r>
          </a:p>
        </p:txBody>
      </p:sp>
    </p:spTree>
    <p:extLst>
      <p:ext uri="{BB962C8B-B14F-4D97-AF65-F5344CB8AC3E}">
        <p14:creationId xmlns:p14="http://schemas.microsoft.com/office/powerpoint/2010/main" val="2059547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E1224-7060-A58B-4CE6-D6A8164793D7}"/>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63F4D75-EA26-E0A4-A30A-E27A03BB6C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FB3175B-A1D3-892C-B803-04BE3D0C82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D8AFDBFB-342A-907C-7734-999A7FAC6E5D}"/>
              </a:ext>
            </a:extLst>
          </p:cNvPr>
          <p:cNvSpPr txBox="1"/>
          <p:nvPr/>
        </p:nvSpPr>
        <p:spPr>
          <a:xfrm>
            <a:off x="854568" y="1952368"/>
            <a:ext cx="9080264" cy="3939540"/>
          </a:xfrm>
          <a:prstGeom prst="rect">
            <a:avLst/>
          </a:prstGeom>
          <a:noFill/>
        </p:spPr>
        <p:txBody>
          <a:bodyPr wrap="square" rtlCol="0">
            <a:spAutoFit/>
          </a:bodyPr>
          <a:lstStyle/>
          <a:p>
            <a:r>
              <a:rPr lang="en-GB" sz="2800" b="1" dirty="0">
                <a:solidFill>
                  <a:schemeClr val="bg1"/>
                </a:solidFill>
              </a:rPr>
              <a:t>Drafting &amp; Designing</a:t>
            </a:r>
          </a:p>
          <a:p>
            <a:endParaRPr lang="en-GB" dirty="0">
              <a:solidFill>
                <a:schemeClr val="bg1"/>
              </a:solidFill>
            </a:endParaRPr>
          </a:p>
          <a:p>
            <a:r>
              <a:rPr lang="en-GB" sz="2800" dirty="0">
                <a:solidFill>
                  <a:schemeClr val="bg1"/>
                </a:solidFill>
              </a:rPr>
              <a:t>The next stage of the manifesto writing process </a:t>
            </a:r>
          </a:p>
          <a:p>
            <a:r>
              <a:rPr lang="en-GB" sz="2800" dirty="0">
                <a:solidFill>
                  <a:schemeClr val="bg1"/>
                </a:solidFill>
              </a:rPr>
              <a:t>is to draft and design your manifesto.</a:t>
            </a:r>
          </a:p>
          <a:p>
            <a:endParaRPr lang="en-GB" sz="2800" dirty="0">
              <a:solidFill>
                <a:schemeClr val="bg1"/>
              </a:solidFill>
            </a:endParaRPr>
          </a:p>
          <a:p>
            <a:r>
              <a:rPr lang="en-US" sz="2800" dirty="0">
                <a:solidFill>
                  <a:schemeClr val="bg1"/>
                </a:solidFill>
              </a:rPr>
              <a:t>In order to draft and design you manifesto will first need to convert your message(s) into a series of </a:t>
            </a:r>
            <a:r>
              <a:rPr lang="en-US" sz="2800" b="1" dirty="0">
                <a:solidFill>
                  <a:schemeClr val="bg1"/>
                </a:solidFill>
              </a:rPr>
              <a:t>policy pledges</a:t>
            </a:r>
            <a:r>
              <a:rPr lang="en-US" sz="2800" dirty="0">
                <a:solidFill>
                  <a:schemeClr val="bg1"/>
                </a:solidFill>
              </a:rPr>
              <a:t> and/ or </a:t>
            </a:r>
            <a:r>
              <a:rPr lang="en-US" sz="2800" b="1" dirty="0">
                <a:solidFill>
                  <a:schemeClr val="bg1"/>
                </a:solidFill>
              </a:rPr>
              <a:t>story statements.</a:t>
            </a:r>
          </a:p>
          <a:p>
            <a:endParaRPr lang="en-US" sz="2000" b="1" dirty="0">
              <a:solidFill>
                <a:schemeClr val="bg1"/>
              </a:solidFill>
            </a:endParaRPr>
          </a:p>
          <a:p>
            <a:endParaRPr lang="en-GB" sz="1600" dirty="0">
              <a:solidFill>
                <a:schemeClr val="bg1"/>
              </a:solidFill>
            </a:endParaRPr>
          </a:p>
        </p:txBody>
      </p:sp>
      <p:sp>
        <p:nvSpPr>
          <p:cNvPr id="23" name="TextBox 22">
            <a:extLst>
              <a:ext uri="{FF2B5EF4-FFF2-40B4-BE49-F238E27FC236}">
                <a16:creationId xmlns:a16="http://schemas.microsoft.com/office/drawing/2014/main" id="{BAC38905-5C04-ECD0-502C-762DC3193C86}"/>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202740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9E331-D9A3-821E-EED1-495655CF448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E719180-352C-38DD-44B7-4D733D05A8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D857AA44-2676-D097-981A-8897C62ACC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317656D2-CEE6-432A-107A-FB8FDC24867A}"/>
              </a:ext>
            </a:extLst>
          </p:cNvPr>
          <p:cNvSpPr txBox="1"/>
          <p:nvPr/>
        </p:nvSpPr>
        <p:spPr>
          <a:xfrm>
            <a:off x="854568" y="1952368"/>
            <a:ext cx="9080264" cy="4678204"/>
          </a:xfrm>
          <a:prstGeom prst="rect">
            <a:avLst/>
          </a:prstGeom>
          <a:noFill/>
        </p:spPr>
        <p:txBody>
          <a:bodyPr wrap="square" rtlCol="0">
            <a:spAutoFit/>
          </a:bodyPr>
          <a:lstStyle/>
          <a:p>
            <a:endParaRPr lang="en-US" b="1" dirty="0">
              <a:solidFill>
                <a:schemeClr val="bg1"/>
              </a:solidFill>
            </a:endParaRPr>
          </a:p>
          <a:p>
            <a:r>
              <a:rPr lang="en-US" sz="2800" dirty="0">
                <a:solidFill>
                  <a:schemeClr val="bg1"/>
                </a:solidFill>
              </a:rPr>
              <a:t>A </a:t>
            </a:r>
            <a:r>
              <a:rPr lang="en-US" sz="2800" b="1" dirty="0">
                <a:solidFill>
                  <a:schemeClr val="bg1"/>
                </a:solidFill>
              </a:rPr>
              <a:t>policy pledge </a:t>
            </a:r>
            <a:r>
              <a:rPr lang="en-US" sz="2800" dirty="0">
                <a:solidFill>
                  <a:schemeClr val="bg1"/>
                </a:solidFill>
              </a:rPr>
              <a:t>is a section of text in a manifesto that outlines to the reader </a:t>
            </a:r>
            <a:r>
              <a:rPr lang="en-US" sz="2800" b="1" dirty="0">
                <a:solidFill>
                  <a:schemeClr val="bg1"/>
                </a:solidFill>
              </a:rPr>
              <a:t>an action that you promise to </a:t>
            </a:r>
          </a:p>
          <a:p>
            <a:r>
              <a:rPr lang="en-US" sz="2800" b="1" dirty="0">
                <a:solidFill>
                  <a:schemeClr val="bg1"/>
                </a:solidFill>
              </a:rPr>
              <a:t>do if elected</a:t>
            </a:r>
            <a:r>
              <a:rPr lang="en-US" sz="2800" dirty="0">
                <a:solidFill>
                  <a:schemeClr val="bg1"/>
                </a:solidFill>
              </a:rPr>
              <a:t>. </a:t>
            </a:r>
          </a:p>
          <a:p>
            <a:endParaRPr lang="en-US" dirty="0">
              <a:solidFill>
                <a:schemeClr val="bg1"/>
              </a:solidFill>
            </a:endParaRPr>
          </a:p>
          <a:p>
            <a:r>
              <a:rPr lang="en-US" sz="2800" dirty="0">
                <a:solidFill>
                  <a:schemeClr val="bg1"/>
                </a:solidFill>
              </a:rPr>
              <a:t>A </a:t>
            </a:r>
            <a:r>
              <a:rPr lang="en-US" sz="2800" b="1" dirty="0">
                <a:solidFill>
                  <a:schemeClr val="bg1"/>
                </a:solidFill>
              </a:rPr>
              <a:t>story statement </a:t>
            </a:r>
            <a:r>
              <a:rPr lang="en-US" sz="2800" dirty="0">
                <a:solidFill>
                  <a:schemeClr val="bg1"/>
                </a:solidFill>
              </a:rPr>
              <a:t>is a section of text in a manifesto that outlines </a:t>
            </a:r>
            <a:r>
              <a:rPr lang="en-US" sz="2800" b="1" dirty="0">
                <a:solidFill>
                  <a:schemeClr val="bg1"/>
                </a:solidFill>
              </a:rPr>
              <a:t>a personal attribute(s) that is desirable </a:t>
            </a:r>
            <a:r>
              <a:rPr lang="en-US" sz="2800" dirty="0">
                <a:solidFill>
                  <a:schemeClr val="bg1"/>
                </a:solidFill>
              </a:rPr>
              <a:t>to the reader</a:t>
            </a:r>
            <a:r>
              <a:rPr lang="en-US" sz="2800" b="1" dirty="0">
                <a:solidFill>
                  <a:schemeClr val="bg1"/>
                </a:solidFill>
              </a:rPr>
              <a:t>.</a:t>
            </a:r>
          </a:p>
          <a:p>
            <a:endParaRPr lang="en-US" sz="2000" b="1" dirty="0">
              <a:solidFill>
                <a:schemeClr val="bg1"/>
              </a:solidFill>
            </a:endParaRPr>
          </a:p>
          <a:p>
            <a:r>
              <a:rPr lang="en-GB" sz="2400" dirty="0">
                <a:solidFill>
                  <a:schemeClr val="bg1"/>
                </a:solidFill>
              </a:rPr>
              <a:t>Policy pledges and story statements should </a:t>
            </a:r>
          </a:p>
          <a:p>
            <a:r>
              <a:rPr lang="en-GB" sz="2400" dirty="0">
                <a:solidFill>
                  <a:schemeClr val="bg1"/>
                </a:solidFill>
              </a:rPr>
              <a:t>be kept as </a:t>
            </a:r>
            <a:r>
              <a:rPr lang="en-GB" sz="2400" b="1" dirty="0">
                <a:solidFill>
                  <a:schemeClr val="bg1"/>
                </a:solidFill>
              </a:rPr>
              <a:t>short</a:t>
            </a:r>
            <a:r>
              <a:rPr lang="en-GB" sz="2400" dirty="0">
                <a:solidFill>
                  <a:schemeClr val="bg1"/>
                </a:solidFill>
              </a:rPr>
              <a:t> and </a:t>
            </a:r>
            <a:r>
              <a:rPr lang="en-GB" sz="2400" b="1" dirty="0">
                <a:solidFill>
                  <a:schemeClr val="bg1"/>
                </a:solidFill>
              </a:rPr>
              <a:t>simple</a:t>
            </a:r>
            <a:r>
              <a:rPr lang="en-GB" sz="2400" dirty="0">
                <a:solidFill>
                  <a:schemeClr val="bg1"/>
                </a:solidFill>
              </a:rPr>
              <a:t> as possible.</a:t>
            </a:r>
          </a:p>
          <a:p>
            <a:endParaRPr lang="en-GB" sz="1600" dirty="0">
              <a:solidFill>
                <a:schemeClr val="bg1"/>
              </a:solidFill>
            </a:endParaRPr>
          </a:p>
        </p:txBody>
      </p:sp>
      <p:sp>
        <p:nvSpPr>
          <p:cNvPr id="23" name="TextBox 22">
            <a:extLst>
              <a:ext uri="{FF2B5EF4-FFF2-40B4-BE49-F238E27FC236}">
                <a16:creationId xmlns:a16="http://schemas.microsoft.com/office/drawing/2014/main" id="{0D64FC36-9B7F-9C6F-DF9C-7798B1FED548}"/>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83367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513D-9074-F18D-7548-254FCFD84B2D}"/>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172F073D-B619-4D55-E5C7-F8746DE2EF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CCFA51EE-28A5-5346-F49E-469902090B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97603E9-5860-9DA7-C6E7-C95DE2258E84}"/>
              </a:ext>
            </a:extLst>
          </p:cNvPr>
          <p:cNvSpPr txBox="1"/>
          <p:nvPr/>
        </p:nvSpPr>
        <p:spPr>
          <a:xfrm>
            <a:off x="854568" y="1952368"/>
            <a:ext cx="9080264" cy="4708981"/>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Once you have drafted your policy pledges and/ or story statements, the next step is to order and arrange them in an </a:t>
            </a:r>
            <a:r>
              <a:rPr lang="en-GB" sz="2800" b="1" dirty="0">
                <a:solidFill>
                  <a:schemeClr val="bg1"/>
                </a:solidFill>
              </a:rPr>
              <a:t>appealing</a:t>
            </a:r>
            <a:r>
              <a:rPr lang="en-GB" sz="2800" dirty="0">
                <a:solidFill>
                  <a:schemeClr val="bg1"/>
                </a:solidFill>
              </a:rPr>
              <a:t> and </a:t>
            </a:r>
            <a:r>
              <a:rPr lang="en-GB" sz="2800" b="1" dirty="0">
                <a:solidFill>
                  <a:schemeClr val="bg1"/>
                </a:solidFill>
              </a:rPr>
              <a:t>attractive</a:t>
            </a:r>
            <a:r>
              <a:rPr lang="en-GB" sz="2800" dirty="0">
                <a:solidFill>
                  <a:schemeClr val="bg1"/>
                </a:solidFill>
              </a:rPr>
              <a:t> way that makes the manifesto </a:t>
            </a:r>
            <a:r>
              <a:rPr lang="en-GB" sz="2800" b="1" dirty="0">
                <a:solidFill>
                  <a:schemeClr val="bg1"/>
                </a:solidFill>
              </a:rPr>
              <a:t>clear</a:t>
            </a:r>
            <a:r>
              <a:rPr lang="en-GB" sz="2800" dirty="0">
                <a:solidFill>
                  <a:schemeClr val="bg1"/>
                </a:solidFill>
              </a:rPr>
              <a:t> and </a:t>
            </a:r>
            <a:r>
              <a:rPr lang="en-GB" sz="2800" b="1" dirty="0">
                <a:solidFill>
                  <a:schemeClr val="bg1"/>
                </a:solidFill>
              </a:rPr>
              <a:t>easy</a:t>
            </a:r>
            <a:r>
              <a:rPr lang="en-GB" sz="2800" dirty="0">
                <a:solidFill>
                  <a:schemeClr val="bg1"/>
                </a:solidFill>
              </a:rPr>
              <a:t> to read and understand.</a:t>
            </a:r>
          </a:p>
          <a:p>
            <a:endParaRPr lang="en-GB" dirty="0">
              <a:solidFill>
                <a:schemeClr val="bg1"/>
              </a:solidFill>
            </a:endParaRPr>
          </a:p>
          <a:p>
            <a:r>
              <a:rPr lang="en-GB" sz="2800" dirty="0">
                <a:solidFill>
                  <a:schemeClr val="bg1"/>
                </a:solidFill>
              </a:rPr>
              <a:t>A number of different </a:t>
            </a:r>
            <a:r>
              <a:rPr lang="en-GB" sz="2800" b="1" dirty="0">
                <a:solidFill>
                  <a:schemeClr val="bg1"/>
                </a:solidFill>
              </a:rPr>
              <a:t>design devices </a:t>
            </a:r>
            <a:r>
              <a:rPr lang="en-GB" sz="2800" dirty="0">
                <a:solidFill>
                  <a:schemeClr val="bg1"/>
                </a:solidFill>
              </a:rPr>
              <a:t>can be used make </a:t>
            </a:r>
          </a:p>
          <a:p>
            <a:r>
              <a:rPr lang="en-GB" sz="2800" dirty="0">
                <a:solidFill>
                  <a:schemeClr val="bg1"/>
                </a:solidFill>
              </a:rPr>
              <a:t>a manifesto appealing and attractive, as well as clear </a:t>
            </a:r>
          </a:p>
          <a:p>
            <a:r>
              <a:rPr lang="en-GB" sz="2800" dirty="0">
                <a:solidFill>
                  <a:schemeClr val="bg1"/>
                </a:solidFill>
              </a:rPr>
              <a:t>and easy to read and understand.</a:t>
            </a:r>
          </a:p>
          <a:p>
            <a:endParaRPr lang="en-GB" sz="2800" dirty="0">
              <a:solidFill>
                <a:schemeClr val="bg1"/>
              </a:solidFill>
            </a:endParaRPr>
          </a:p>
          <a:p>
            <a:endParaRPr lang="en-US" dirty="0">
              <a:solidFill>
                <a:schemeClr val="bg1"/>
              </a:solidFill>
            </a:endParaRPr>
          </a:p>
          <a:p>
            <a:endParaRPr lang="en-GB" sz="1600" dirty="0">
              <a:solidFill>
                <a:schemeClr val="bg1"/>
              </a:solidFill>
            </a:endParaRPr>
          </a:p>
        </p:txBody>
      </p:sp>
      <p:sp>
        <p:nvSpPr>
          <p:cNvPr id="23" name="TextBox 22">
            <a:extLst>
              <a:ext uri="{FF2B5EF4-FFF2-40B4-BE49-F238E27FC236}">
                <a16:creationId xmlns:a16="http://schemas.microsoft.com/office/drawing/2014/main" id="{A31BA16E-0D6D-F0AE-CEE5-ACA43C973D06}"/>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686404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94DA2-5EAE-3B17-18F2-77C369AC1F3E}"/>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5436B93A-A8DC-635C-99AE-DCBB26032F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DBF5044-8FEF-B5EC-E518-9BCE939C96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508FF6C4-70C3-7C36-640B-EA1F932D693B}"/>
              </a:ext>
            </a:extLst>
          </p:cNvPr>
          <p:cNvSpPr txBox="1"/>
          <p:nvPr/>
        </p:nvSpPr>
        <p:spPr>
          <a:xfrm>
            <a:off x="854568" y="1952368"/>
            <a:ext cx="9080264" cy="4601260"/>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Design devices commonly used in manifestos include…</a:t>
            </a:r>
          </a:p>
          <a:p>
            <a:endParaRPr lang="en-GB" sz="2800" dirty="0">
              <a:solidFill>
                <a:schemeClr val="bg1"/>
              </a:solidFill>
            </a:endParaRPr>
          </a:p>
          <a:p>
            <a:pPr marL="457200" indent="-457200">
              <a:buFont typeface="Wingdings" panose="05000000000000000000" pitchFamily="2" charset="2"/>
              <a:buChar char="§"/>
            </a:pPr>
            <a:r>
              <a:rPr lang="en-GB" sz="2800" b="1" dirty="0">
                <a:solidFill>
                  <a:schemeClr val="bg1"/>
                </a:solidFill>
              </a:rPr>
              <a:t>Text Formatting </a:t>
            </a:r>
            <a:r>
              <a:rPr lang="en-GB" sz="2400" dirty="0">
                <a:solidFill>
                  <a:schemeClr val="bg1"/>
                </a:solidFill>
              </a:rPr>
              <a:t>(Bullet Points/Bold/ Italics/ Underling)</a:t>
            </a:r>
          </a:p>
          <a:p>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Different Fronts </a:t>
            </a:r>
            <a:r>
              <a:rPr lang="en-GB" sz="2800" dirty="0">
                <a:solidFill>
                  <a:schemeClr val="bg1"/>
                </a:solidFill>
              </a:rPr>
              <a:t>&amp;</a:t>
            </a:r>
            <a:r>
              <a:rPr lang="en-GB" sz="2800" b="1" dirty="0">
                <a:solidFill>
                  <a:schemeClr val="bg1"/>
                </a:solidFill>
              </a:rPr>
              <a:t> Font Sizes</a:t>
            </a:r>
          </a:p>
          <a:p>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Images</a:t>
            </a:r>
            <a:r>
              <a:rPr lang="en-GB" sz="2800" dirty="0">
                <a:solidFill>
                  <a:schemeClr val="bg1"/>
                </a:solidFill>
              </a:rPr>
              <a:t> &amp; </a:t>
            </a:r>
            <a:r>
              <a:rPr lang="en-GB" sz="2800" b="1" dirty="0">
                <a:solidFill>
                  <a:schemeClr val="bg1"/>
                </a:solidFill>
              </a:rPr>
              <a:t>Graphics</a:t>
            </a:r>
            <a:r>
              <a:rPr lang="en-GB" sz="2800" dirty="0">
                <a:solidFill>
                  <a:schemeClr val="bg1"/>
                </a:solidFill>
              </a:rPr>
              <a:t> </a:t>
            </a:r>
            <a:r>
              <a:rPr lang="en-GB" sz="2400" dirty="0">
                <a:solidFill>
                  <a:schemeClr val="bg1"/>
                </a:solidFill>
              </a:rPr>
              <a:t>(Photos/ Clipart/ Diagrams)</a:t>
            </a:r>
          </a:p>
          <a:p>
            <a:endParaRPr lang="en-GB" sz="1050" dirty="0">
              <a:solidFill>
                <a:schemeClr val="bg1"/>
              </a:solidFill>
            </a:endParaRPr>
          </a:p>
          <a:p>
            <a:pPr marL="457200" indent="-457200">
              <a:buFont typeface="Wingdings" panose="05000000000000000000" pitchFamily="2" charset="2"/>
              <a:buChar char="§"/>
            </a:pPr>
            <a:r>
              <a:rPr lang="en-GB" sz="2800" b="1" dirty="0">
                <a:solidFill>
                  <a:schemeClr val="bg1"/>
                </a:solidFill>
              </a:rPr>
              <a:t>Colour Schemes </a:t>
            </a:r>
            <a:r>
              <a:rPr lang="en-GB" sz="2800" dirty="0">
                <a:solidFill>
                  <a:schemeClr val="bg1"/>
                </a:solidFill>
              </a:rPr>
              <a:t>&amp; </a:t>
            </a:r>
            <a:r>
              <a:rPr lang="en-GB" sz="2800" b="1" dirty="0">
                <a:solidFill>
                  <a:schemeClr val="bg1"/>
                </a:solidFill>
              </a:rPr>
              <a:t>Design Themes</a:t>
            </a:r>
          </a:p>
          <a:p>
            <a:pPr marL="457200" indent="-457200">
              <a:buFont typeface="Wingdings" panose="05000000000000000000" pitchFamily="2" charset="2"/>
              <a:buChar char="§"/>
            </a:pPr>
            <a:endParaRPr lang="en-GB" sz="1000" dirty="0">
              <a:solidFill>
                <a:schemeClr val="bg1"/>
              </a:solidFill>
            </a:endParaRPr>
          </a:p>
          <a:p>
            <a:pPr marL="457200" indent="-457200">
              <a:buFont typeface="Wingdings" panose="05000000000000000000" pitchFamily="2" charset="2"/>
              <a:buChar char="§"/>
            </a:pPr>
            <a:r>
              <a:rPr lang="en-GB" sz="2800" b="1" dirty="0">
                <a:solidFill>
                  <a:schemeClr val="bg1"/>
                </a:solidFill>
              </a:rPr>
              <a:t>Slogans</a:t>
            </a:r>
            <a:r>
              <a:rPr lang="en-GB" sz="2800" dirty="0">
                <a:solidFill>
                  <a:schemeClr val="bg1"/>
                </a:solidFill>
              </a:rPr>
              <a:t> &amp; </a:t>
            </a:r>
            <a:r>
              <a:rPr lang="en-GB" sz="2800" b="1" dirty="0">
                <a:solidFill>
                  <a:schemeClr val="bg1"/>
                </a:solidFill>
              </a:rPr>
              <a:t>Catchphrases</a:t>
            </a:r>
          </a:p>
          <a:p>
            <a:pPr marL="457200" indent="-457200">
              <a:buFont typeface="Wingdings" panose="05000000000000000000" pitchFamily="2" charset="2"/>
              <a:buChar char="§"/>
            </a:pPr>
            <a:endParaRPr lang="en-GB" sz="1050" dirty="0">
              <a:solidFill>
                <a:schemeClr val="bg1"/>
              </a:solidFill>
            </a:endParaRPr>
          </a:p>
          <a:p>
            <a:pPr marL="457200" indent="-457200">
              <a:buFont typeface="Wingdings" panose="05000000000000000000" pitchFamily="2" charset="2"/>
              <a:buChar char="§"/>
            </a:pPr>
            <a:r>
              <a:rPr lang="en-GB" sz="2800" b="1" dirty="0">
                <a:solidFill>
                  <a:schemeClr val="bg1"/>
                </a:solidFill>
              </a:rPr>
              <a:t>Question Marks </a:t>
            </a:r>
            <a:r>
              <a:rPr lang="en-GB" sz="2800" dirty="0">
                <a:solidFill>
                  <a:schemeClr val="bg1"/>
                </a:solidFill>
              </a:rPr>
              <a:t>&amp; </a:t>
            </a:r>
            <a:r>
              <a:rPr lang="en-GB" sz="2800" b="1" dirty="0">
                <a:solidFill>
                  <a:schemeClr val="bg1"/>
                </a:solidFill>
              </a:rPr>
              <a:t>Exclamation Marks</a:t>
            </a:r>
          </a:p>
        </p:txBody>
      </p:sp>
      <p:sp>
        <p:nvSpPr>
          <p:cNvPr id="23" name="TextBox 22">
            <a:extLst>
              <a:ext uri="{FF2B5EF4-FFF2-40B4-BE49-F238E27FC236}">
                <a16:creationId xmlns:a16="http://schemas.microsoft.com/office/drawing/2014/main" id="{498120B8-2ED8-0BB8-2509-D8244DF49F58}"/>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404701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016AE-557E-AEEF-FBC6-302B106AAD0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E8E0534C-D9CB-E6A0-4C72-6D5BCAEDB5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047BA23-243D-3733-BD57-1E4CA561AE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EABD6909-C72B-2B58-9B69-67CB1DB122E5}"/>
              </a:ext>
            </a:extLst>
          </p:cNvPr>
          <p:cNvSpPr txBox="1"/>
          <p:nvPr/>
        </p:nvSpPr>
        <p:spPr>
          <a:xfrm>
            <a:off x="854567" y="1952368"/>
            <a:ext cx="9491215" cy="5232202"/>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You don’t need a designer and/ or fancy software </a:t>
            </a:r>
          </a:p>
          <a:p>
            <a:r>
              <a:rPr lang="en-GB" sz="2800" dirty="0">
                <a:solidFill>
                  <a:schemeClr val="bg1"/>
                </a:solidFill>
              </a:rPr>
              <a:t>to draft and design your manifesto! </a:t>
            </a:r>
          </a:p>
          <a:p>
            <a:endParaRPr lang="en-GB" dirty="0">
              <a:solidFill>
                <a:schemeClr val="bg1"/>
              </a:solidFill>
            </a:endParaRPr>
          </a:p>
          <a:p>
            <a:r>
              <a:rPr lang="en-GB" sz="2800" dirty="0">
                <a:solidFill>
                  <a:schemeClr val="bg1"/>
                </a:solidFill>
              </a:rPr>
              <a:t>The following three </a:t>
            </a:r>
            <a:r>
              <a:rPr lang="en-GB" sz="2800" b="1" dirty="0">
                <a:solidFill>
                  <a:schemeClr val="bg1"/>
                </a:solidFill>
              </a:rPr>
              <a:t>free applications/ programs </a:t>
            </a:r>
            <a:r>
              <a:rPr lang="en-GB" sz="2800" dirty="0">
                <a:solidFill>
                  <a:schemeClr val="bg1"/>
                </a:solidFill>
              </a:rPr>
              <a:t>can be used to draft and design </a:t>
            </a:r>
            <a:r>
              <a:rPr lang="en-GB" sz="2800" b="1" dirty="0">
                <a:solidFill>
                  <a:schemeClr val="bg1"/>
                </a:solidFill>
              </a:rPr>
              <a:t>professional looking manifestos</a:t>
            </a:r>
            <a:r>
              <a:rPr lang="en-GB" sz="2800" dirty="0">
                <a:solidFill>
                  <a:schemeClr val="bg1"/>
                </a:solidFill>
              </a:rPr>
              <a:t>… </a:t>
            </a:r>
          </a:p>
          <a:p>
            <a:endParaRPr lang="en-GB" dirty="0">
              <a:solidFill>
                <a:schemeClr val="bg1"/>
              </a:solidFill>
            </a:endParaRPr>
          </a:p>
          <a:p>
            <a:pPr marL="457200" indent="-457200">
              <a:buFont typeface="Wingdings" panose="05000000000000000000" pitchFamily="2" charset="2"/>
              <a:buChar char="§"/>
            </a:pPr>
            <a:r>
              <a:rPr lang="en-GB" sz="2800" b="1" dirty="0">
                <a:solidFill>
                  <a:schemeClr val="bg1"/>
                </a:solidFill>
              </a:rPr>
              <a:t>Microsoft Word</a:t>
            </a:r>
          </a:p>
          <a:p>
            <a:endParaRPr lang="en-GB" sz="1400" dirty="0">
              <a:solidFill>
                <a:schemeClr val="bg1"/>
              </a:solidFill>
            </a:endParaRPr>
          </a:p>
          <a:p>
            <a:pPr marL="457200" indent="-457200">
              <a:buFont typeface="Wingdings" panose="05000000000000000000" pitchFamily="2" charset="2"/>
              <a:buChar char="§"/>
            </a:pPr>
            <a:r>
              <a:rPr lang="en-GB" sz="2800" b="1" dirty="0">
                <a:solidFill>
                  <a:schemeClr val="bg1"/>
                </a:solidFill>
              </a:rPr>
              <a:t>Microsoft PowerPoint</a:t>
            </a:r>
          </a:p>
          <a:p>
            <a:endParaRPr lang="en-GB" sz="1400" dirty="0">
              <a:solidFill>
                <a:schemeClr val="bg1"/>
              </a:solidFill>
            </a:endParaRPr>
          </a:p>
          <a:p>
            <a:pPr marL="457200" indent="-457200">
              <a:buFont typeface="Wingdings" panose="05000000000000000000" pitchFamily="2" charset="2"/>
              <a:buChar char="§"/>
            </a:pPr>
            <a:r>
              <a:rPr lang="en-GB" sz="2800" b="1" dirty="0">
                <a:solidFill>
                  <a:schemeClr val="bg1"/>
                </a:solidFill>
              </a:rPr>
              <a:t>Canva</a:t>
            </a:r>
            <a:r>
              <a:rPr lang="en-GB" sz="2800" dirty="0">
                <a:solidFill>
                  <a:schemeClr val="bg1"/>
                </a:solidFill>
              </a:rPr>
              <a:t> </a:t>
            </a:r>
            <a:r>
              <a:rPr lang="en-GB" sz="2400" dirty="0">
                <a:solidFill>
                  <a:schemeClr val="bg1"/>
                </a:solidFill>
              </a:rPr>
              <a:t>(www.canva.com)</a:t>
            </a:r>
          </a:p>
          <a:p>
            <a:endParaRPr lang="en-GB" sz="2800" dirty="0">
              <a:solidFill>
                <a:schemeClr val="bg1"/>
              </a:solidFill>
            </a:endParaRPr>
          </a:p>
          <a:p>
            <a:endParaRPr lang="en-GB" sz="2800" dirty="0">
              <a:solidFill>
                <a:schemeClr val="bg1"/>
              </a:solidFill>
            </a:endParaRPr>
          </a:p>
        </p:txBody>
      </p:sp>
      <p:sp>
        <p:nvSpPr>
          <p:cNvPr id="23" name="TextBox 22">
            <a:extLst>
              <a:ext uri="{FF2B5EF4-FFF2-40B4-BE49-F238E27FC236}">
                <a16:creationId xmlns:a16="http://schemas.microsoft.com/office/drawing/2014/main" id="{D34F1185-C424-18DD-787D-A7D634CB782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515886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780A7-C6C7-A075-A463-34203E8C1EC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8CB7AC9-4588-6350-6DE5-0FC1DEAFED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E4D63D07-F6A4-AA18-BABF-605CCCF692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5AC315B-E4B8-D9BC-2E5C-2492B7A12998}"/>
              </a:ext>
            </a:extLst>
          </p:cNvPr>
          <p:cNvSpPr txBox="1"/>
          <p:nvPr/>
        </p:nvSpPr>
        <p:spPr>
          <a:xfrm>
            <a:off x="854567" y="1952368"/>
            <a:ext cx="10198443" cy="4893647"/>
          </a:xfrm>
          <a:prstGeom prst="rect">
            <a:avLst/>
          </a:prstGeom>
          <a:noFill/>
        </p:spPr>
        <p:txBody>
          <a:bodyPr wrap="square" rtlCol="0">
            <a:spAutoFit/>
          </a:bodyPr>
          <a:lstStyle/>
          <a:p>
            <a:r>
              <a:rPr lang="en-GB" sz="2800" b="1" dirty="0">
                <a:solidFill>
                  <a:schemeClr val="bg1"/>
                </a:solidFill>
              </a:rPr>
              <a:t>Review &amp; Revising</a:t>
            </a:r>
          </a:p>
          <a:p>
            <a:endParaRPr lang="en-GB" dirty="0">
              <a:solidFill>
                <a:schemeClr val="bg1"/>
              </a:solidFill>
            </a:endParaRPr>
          </a:p>
          <a:p>
            <a:r>
              <a:rPr lang="en-GB" sz="2800" dirty="0">
                <a:solidFill>
                  <a:schemeClr val="bg1"/>
                </a:solidFill>
              </a:rPr>
              <a:t>Once you have drafted and designed your manifesto, the next and final stage of the manifesto writing process is review and revise it before submitting/ publishing it. </a:t>
            </a:r>
          </a:p>
          <a:p>
            <a:endParaRPr lang="en-GB" dirty="0">
              <a:solidFill>
                <a:schemeClr val="bg1"/>
              </a:solidFill>
            </a:endParaRPr>
          </a:p>
          <a:p>
            <a:r>
              <a:rPr lang="en-GB" sz="2800" dirty="0">
                <a:solidFill>
                  <a:schemeClr val="bg1"/>
                </a:solidFill>
              </a:rPr>
              <a:t>The purpose of reviewing and revising your manifesto </a:t>
            </a:r>
          </a:p>
          <a:p>
            <a:r>
              <a:rPr lang="en-GB" sz="2800" dirty="0">
                <a:solidFill>
                  <a:schemeClr val="bg1"/>
                </a:solidFill>
              </a:rPr>
              <a:t>is to ensure that it contains no…</a:t>
            </a:r>
          </a:p>
          <a:p>
            <a:endParaRPr lang="en-GB" sz="1000" dirty="0">
              <a:solidFill>
                <a:schemeClr val="bg1"/>
              </a:solidFill>
            </a:endParaRPr>
          </a:p>
          <a:p>
            <a:r>
              <a:rPr lang="en-US" sz="2200" b="1" dirty="0">
                <a:solidFill>
                  <a:schemeClr val="bg1"/>
                </a:solidFill>
              </a:rPr>
              <a:t>- Spelling and grammar mistakes </a:t>
            </a:r>
          </a:p>
          <a:p>
            <a:endParaRPr lang="en-US" sz="1000" b="1" dirty="0">
              <a:solidFill>
                <a:schemeClr val="bg1"/>
              </a:solidFill>
            </a:endParaRPr>
          </a:p>
          <a:p>
            <a:r>
              <a:rPr lang="en-US" sz="2200" b="1" dirty="0">
                <a:solidFill>
                  <a:schemeClr val="bg1"/>
                </a:solidFill>
              </a:rPr>
              <a:t>- Incorrect dates and times</a:t>
            </a:r>
          </a:p>
          <a:p>
            <a:pPr marL="342900" indent="-342900">
              <a:buFontTx/>
              <a:buChar char="-"/>
            </a:pPr>
            <a:endParaRPr lang="en-US" sz="1000" b="1" dirty="0">
              <a:solidFill>
                <a:schemeClr val="bg1"/>
              </a:solidFill>
            </a:endParaRPr>
          </a:p>
          <a:p>
            <a:r>
              <a:rPr lang="en-US" sz="2200" b="1" dirty="0">
                <a:solidFill>
                  <a:schemeClr val="bg1"/>
                </a:solidFill>
              </a:rPr>
              <a:t>- Broken hyperlinks or incorrect internet and email addresses</a:t>
            </a:r>
            <a:endParaRPr lang="en-US" sz="2200" dirty="0">
              <a:solidFill>
                <a:schemeClr val="bg1"/>
              </a:solidFill>
            </a:endParaRPr>
          </a:p>
        </p:txBody>
      </p:sp>
      <p:sp>
        <p:nvSpPr>
          <p:cNvPr id="23" name="TextBox 22">
            <a:extLst>
              <a:ext uri="{FF2B5EF4-FFF2-40B4-BE49-F238E27FC236}">
                <a16:creationId xmlns:a16="http://schemas.microsoft.com/office/drawing/2014/main" id="{7BB08ECE-EAF7-1450-AA5E-650B668F0974}"/>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96922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6C729-B1AE-8202-64D9-786B23C0233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198ADF5-FF2D-023A-59D2-218B93F2E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EE26951-FB2F-9C16-285F-E20B985F58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DCE6A97E-985E-4203-8E41-BBF78DA6C68A}"/>
              </a:ext>
            </a:extLst>
          </p:cNvPr>
          <p:cNvSpPr txBox="1"/>
          <p:nvPr/>
        </p:nvSpPr>
        <p:spPr>
          <a:xfrm>
            <a:off x="854567" y="1952368"/>
            <a:ext cx="10583454" cy="5016758"/>
          </a:xfrm>
          <a:prstGeom prst="rect">
            <a:avLst/>
          </a:prstGeom>
          <a:noFill/>
        </p:spPr>
        <p:txBody>
          <a:bodyPr wrap="square" rtlCol="0">
            <a:spAutoFit/>
          </a:bodyPr>
          <a:lstStyle/>
          <a:p>
            <a:r>
              <a:rPr lang="en-GB" sz="2800" dirty="0">
                <a:solidFill>
                  <a:schemeClr val="bg1"/>
                </a:solidFill>
              </a:rPr>
              <a:t>The simplest way to review and revise any </a:t>
            </a:r>
          </a:p>
          <a:p>
            <a:r>
              <a:rPr lang="en-GB" sz="2800" dirty="0">
                <a:solidFill>
                  <a:schemeClr val="bg1"/>
                </a:solidFill>
              </a:rPr>
              <a:t>document, including a manifesto, is to use</a:t>
            </a:r>
          </a:p>
          <a:p>
            <a:r>
              <a:rPr lang="en-GB" sz="2800" dirty="0">
                <a:solidFill>
                  <a:schemeClr val="bg1"/>
                </a:solidFill>
              </a:rPr>
              <a:t>the </a:t>
            </a:r>
            <a:r>
              <a:rPr lang="en-GB" sz="2800" b="1" dirty="0">
                <a:solidFill>
                  <a:schemeClr val="bg1"/>
                </a:solidFill>
              </a:rPr>
              <a:t>Review &amp; Revise Cycle</a:t>
            </a:r>
            <a:r>
              <a:rPr lang="en-GB" sz="2800" dirty="0">
                <a:solidFill>
                  <a:schemeClr val="bg1"/>
                </a:solidFill>
              </a:rPr>
              <a:t>.</a:t>
            </a: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28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a:p>
            <a:endParaRPr lang="en-GB" sz="1600" b="1" dirty="0">
              <a:solidFill>
                <a:schemeClr val="bg1"/>
              </a:solidFill>
            </a:endParaRPr>
          </a:p>
        </p:txBody>
      </p:sp>
      <p:sp>
        <p:nvSpPr>
          <p:cNvPr id="23" name="TextBox 22">
            <a:extLst>
              <a:ext uri="{FF2B5EF4-FFF2-40B4-BE49-F238E27FC236}">
                <a16:creationId xmlns:a16="http://schemas.microsoft.com/office/drawing/2014/main" id="{D67EF5B1-F2B6-6312-867A-FC6B6F5A1FE1}"/>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
        <p:nvSpPr>
          <p:cNvPr id="2" name="Oval 1">
            <a:extLst>
              <a:ext uri="{FF2B5EF4-FFF2-40B4-BE49-F238E27FC236}">
                <a16:creationId xmlns:a16="http://schemas.microsoft.com/office/drawing/2014/main" id="{B132612A-A017-81B2-FADD-62AEB161DA7E}"/>
              </a:ext>
            </a:extLst>
          </p:cNvPr>
          <p:cNvSpPr/>
          <p:nvPr/>
        </p:nvSpPr>
        <p:spPr>
          <a:xfrm>
            <a:off x="1138990" y="4258689"/>
            <a:ext cx="1663568" cy="1620702"/>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FDB7DDD5-EDD0-AE4C-89A3-40BD6BBC952E}"/>
              </a:ext>
            </a:extLst>
          </p:cNvPr>
          <p:cNvSpPr/>
          <p:nvPr/>
        </p:nvSpPr>
        <p:spPr>
          <a:xfrm>
            <a:off x="1138990" y="4715097"/>
            <a:ext cx="1644830" cy="707886"/>
          </a:xfrm>
          <a:prstGeom prst="rect">
            <a:avLst/>
          </a:prstGeom>
        </p:spPr>
        <p:txBody>
          <a:bodyPr wrap="square">
            <a:spAutoFit/>
          </a:bodyPr>
          <a:lstStyle/>
          <a:p>
            <a:pPr algn="ctr"/>
            <a:r>
              <a:rPr lang="en-GB" sz="2000" b="1" dirty="0">
                <a:solidFill>
                  <a:schemeClr val="bg1"/>
                </a:solidFill>
              </a:rPr>
              <a:t>Review</a:t>
            </a:r>
          </a:p>
          <a:p>
            <a:pPr algn="ctr"/>
            <a:r>
              <a:rPr lang="en-GB" sz="2000" b="1" dirty="0">
                <a:solidFill>
                  <a:schemeClr val="bg1"/>
                </a:solidFill>
              </a:rPr>
              <a:t>Document</a:t>
            </a:r>
            <a:endParaRPr lang="en-GB" sz="2000" dirty="0">
              <a:solidFill>
                <a:schemeClr val="bg1"/>
              </a:solidFill>
            </a:endParaRPr>
          </a:p>
        </p:txBody>
      </p:sp>
      <p:sp>
        <p:nvSpPr>
          <p:cNvPr id="4" name="Oval 3">
            <a:extLst>
              <a:ext uri="{FF2B5EF4-FFF2-40B4-BE49-F238E27FC236}">
                <a16:creationId xmlns:a16="http://schemas.microsoft.com/office/drawing/2014/main" id="{C48F4CB3-FB77-086A-1E8E-B7FF958AC5A2}"/>
              </a:ext>
            </a:extLst>
          </p:cNvPr>
          <p:cNvSpPr/>
          <p:nvPr/>
        </p:nvSpPr>
        <p:spPr>
          <a:xfrm>
            <a:off x="5264216" y="4258689"/>
            <a:ext cx="1663568" cy="1620702"/>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72BC"/>
              </a:solidFill>
            </a:endParaRPr>
          </a:p>
        </p:txBody>
      </p:sp>
      <p:sp>
        <p:nvSpPr>
          <p:cNvPr id="6" name="Rectangle 5">
            <a:extLst>
              <a:ext uri="{FF2B5EF4-FFF2-40B4-BE49-F238E27FC236}">
                <a16:creationId xmlns:a16="http://schemas.microsoft.com/office/drawing/2014/main" id="{089841DD-D648-21B7-BFC3-EBD76E5D33D8}"/>
              </a:ext>
            </a:extLst>
          </p:cNvPr>
          <p:cNvSpPr/>
          <p:nvPr/>
        </p:nvSpPr>
        <p:spPr>
          <a:xfrm>
            <a:off x="5282954" y="4729734"/>
            <a:ext cx="1644830" cy="707886"/>
          </a:xfrm>
          <a:prstGeom prst="rect">
            <a:avLst/>
          </a:prstGeom>
        </p:spPr>
        <p:txBody>
          <a:bodyPr wrap="square">
            <a:spAutoFit/>
          </a:bodyPr>
          <a:lstStyle/>
          <a:p>
            <a:pPr algn="ctr"/>
            <a:r>
              <a:rPr lang="en-GB" sz="2000" b="1" dirty="0">
                <a:solidFill>
                  <a:schemeClr val="bg1"/>
                </a:solidFill>
              </a:rPr>
              <a:t>Revise</a:t>
            </a:r>
          </a:p>
          <a:p>
            <a:pPr algn="ctr"/>
            <a:r>
              <a:rPr lang="en-GB" sz="2000" b="1" dirty="0">
                <a:solidFill>
                  <a:schemeClr val="bg1"/>
                </a:solidFill>
              </a:rPr>
              <a:t>Document</a:t>
            </a:r>
            <a:endParaRPr lang="en-GB" sz="2000" dirty="0">
              <a:solidFill>
                <a:schemeClr val="bg1"/>
              </a:solidFill>
            </a:endParaRPr>
          </a:p>
        </p:txBody>
      </p:sp>
      <p:sp>
        <p:nvSpPr>
          <p:cNvPr id="7" name="Curved Down Arrow 8">
            <a:extLst>
              <a:ext uri="{FF2B5EF4-FFF2-40B4-BE49-F238E27FC236}">
                <a16:creationId xmlns:a16="http://schemas.microsoft.com/office/drawing/2014/main" id="{FEC8F0DD-1EFB-9D59-F12A-89C12129B3ED}"/>
              </a:ext>
            </a:extLst>
          </p:cNvPr>
          <p:cNvSpPr/>
          <p:nvPr/>
        </p:nvSpPr>
        <p:spPr>
          <a:xfrm>
            <a:off x="2802558" y="3516239"/>
            <a:ext cx="2638738" cy="824988"/>
          </a:xfrm>
          <a:prstGeom prst="curvedDownArrow">
            <a:avLst/>
          </a:prstGeom>
          <a:solidFill>
            <a:srgbClr val="BC2D7E"/>
          </a:solidFill>
          <a:ln>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Curved Down Arrow 28">
            <a:extLst>
              <a:ext uri="{FF2B5EF4-FFF2-40B4-BE49-F238E27FC236}">
                <a16:creationId xmlns:a16="http://schemas.microsoft.com/office/drawing/2014/main" id="{93EFC613-4BC9-72AB-B079-5B9865037A3C}"/>
              </a:ext>
            </a:extLst>
          </p:cNvPr>
          <p:cNvSpPr/>
          <p:nvPr/>
        </p:nvSpPr>
        <p:spPr>
          <a:xfrm rot="10800000">
            <a:off x="2644216" y="5740022"/>
            <a:ext cx="2638738" cy="824988"/>
          </a:xfrm>
          <a:prstGeom prst="curvedDownArrow">
            <a:avLst/>
          </a:prstGeom>
          <a:solidFill>
            <a:srgbClr val="BC2D7E"/>
          </a:solidFill>
          <a:ln>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 name="Rectangle 8">
            <a:extLst>
              <a:ext uri="{FF2B5EF4-FFF2-40B4-BE49-F238E27FC236}">
                <a16:creationId xmlns:a16="http://schemas.microsoft.com/office/drawing/2014/main" id="{541A3EBB-DCF7-5E51-5FF2-A690158ABF2C}"/>
              </a:ext>
            </a:extLst>
          </p:cNvPr>
          <p:cNvSpPr/>
          <p:nvPr/>
        </p:nvSpPr>
        <p:spPr>
          <a:xfrm>
            <a:off x="3075880" y="3673914"/>
            <a:ext cx="2002691" cy="707886"/>
          </a:xfrm>
          <a:prstGeom prst="rect">
            <a:avLst/>
          </a:prstGeom>
        </p:spPr>
        <p:txBody>
          <a:bodyPr wrap="square">
            <a:spAutoFit/>
          </a:bodyPr>
          <a:lstStyle/>
          <a:p>
            <a:pPr algn="ctr"/>
            <a:r>
              <a:rPr lang="en-GB" sz="2000" b="1" dirty="0">
                <a:solidFill>
                  <a:schemeClr val="bg1"/>
                </a:solidFill>
              </a:rPr>
              <a:t>Suggested  </a:t>
            </a:r>
          </a:p>
          <a:p>
            <a:pPr algn="ctr"/>
            <a:r>
              <a:rPr lang="en-GB" sz="2000" b="1" dirty="0">
                <a:solidFill>
                  <a:schemeClr val="bg1"/>
                </a:solidFill>
              </a:rPr>
              <a:t>revisions…</a:t>
            </a:r>
          </a:p>
        </p:txBody>
      </p:sp>
      <p:sp>
        <p:nvSpPr>
          <p:cNvPr id="10" name="Rectangle 9">
            <a:extLst>
              <a:ext uri="{FF2B5EF4-FFF2-40B4-BE49-F238E27FC236}">
                <a16:creationId xmlns:a16="http://schemas.microsoft.com/office/drawing/2014/main" id="{A77C464D-E6AD-3970-8D97-07890CC480AC}"/>
              </a:ext>
            </a:extLst>
          </p:cNvPr>
          <p:cNvSpPr/>
          <p:nvPr/>
        </p:nvSpPr>
        <p:spPr>
          <a:xfrm>
            <a:off x="2948445" y="5660083"/>
            <a:ext cx="2169883" cy="707886"/>
          </a:xfrm>
          <a:prstGeom prst="rect">
            <a:avLst/>
          </a:prstGeom>
        </p:spPr>
        <p:txBody>
          <a:bodyPr wrap="square">
            <a:spAutoFit/>
          </a:bodyPr>
          <a:lstStyle/>
          <a:p>
            <a:pPr algn="ctr"/>
            <a:r>
              <a:rPr lang="en-GB" sz="2000" b="1" dirty="0">
                <a:solidFill>
                  <a:schemeClr val="bg1"/>
                </a:solidFill>
              </a:rPr>
              <a:t>Ask to</a:t>
            </a:r>
          </a:p>
          <a:p>
            <a:pPr algn="ctr"/>
            <a:r>
              <a:rPr lang="en-GB" sz="2000" b="1" dirty="0">
                <a:solidFill>
                  <a:schemeClr val="bg1"/>
                </a:solidFill>
              </a:rPr>
              <a:t> review…</a:t>
            </a:r>
          </a:p>
        </p:txBody>
      </p:sp>
      <p:sp>
        <p:nvSpPr>
          <p:cNvPr id="15" name="Rectangle 14">
            <a:extLst>
              <a:ext uri="{FF2B5EF4-FFF2-40B4-BE49-F238E27FC236}">
                <a16:creationId xmlns:a16="http://schemas.microsoft.com/office/drawing/2014/main" id="{D1798F0D-AEA7-AE04-BA79-DC583617208D}"/>
              </a:ext>
            </a:extLst>
          </p:cNvPr>
          <p:cNvSpPr/>
          <p:nvPr/>
        </p:nvSpPr>
        <p:spPr>
          <a:xfrm>
            <a:off x="7355745" y="3205414"/>
            <a:ext cx="4355597" cy="2022771"/>
          </a:xfrm>
          <a:prstGeom prst="rect">
            <a:avLst/>
          </a:prstGeom>
          <a:solidFill>
            <a:srgbClr val="BC2D7E"/>
          </a:solidFill>
          <a:ln w="57150">
            <a:solidFill>
              <a:srgbClr val="BC2D7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BD1FD855-ABD0-067B-2052-500BF8F478A4}"/>
              </a:ext>
            </a:extLst>
          </p:cNvPr>
          <p:cNvSpPr txBox="1"/>
          <p:nvPr/>
        </p:nvSpPr>
        <p:spPr>
          <a:xfrm>
            <a:off x="7423352" y="3285504"/>
            <a:ext cx="4507832" cy="1938992"/>
          </a:xfrm>
          <a:prstGeom prst="rect">
            <a:avLst/>
          </a:prstGeom>
          <a:noFill/>
        </p:spPr>
        <p:txBody>
          <a:bodyPr wrap="square">
            <a:spAutoFit/>
          </a:bodyPr>
          <a:lstStyle/>
          <a:p>
            <a:r>
              <a:rPr lang="en-GB" sz="2400" dirty="0">
                <a:solidFill>
                  <a:schemeClr val="bg1"/>
                </a:solidFill>
              </a:rPr>
              <a:t>In order to properly review and revise your manifesto you really need at least two other people that you trust to read through </a:t>
            </a:r>
          </a:p>
          <a:p>
            <a:r>
              <a:rPr lang="en-GB" sz="2400" dirty="0">
                <a:solidFill>
                  <a:schemeClr val="bg1"/>
                </a:solidFill>
              </a:rPr>
              <a:t>and check it.</a:t>
            </a:r>
          </a:p>
        </p:txBody>
      </p:sp>
    </p:spTree>
    <p:extLst>
      <p:ext uri="{BB962C8B-B14F-4D97-AF65-F5344CB8AC3E}">
        <p14:creationId xmlns:p14="http://schemas.microsoft.com/office/powerpoint/2010/main" val="1828293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02D31-C0B4-765D-376D-0442D77580A8}"/>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05109C4F-5DAE-8696-C35A-7ABFD372B7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4239CC04-1EBB-F89C-A10E-98C9F52818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75F6FCC7-C004-5973-CC3A-27D9F4E23FE7}"/>
              </a:ext>
            </a:extLst>
          </p:cNvPr>
          <p:cNvSpPr txBox="1"/>
          <p:nvPr/>
        </p:nvSpPr>
        <p:spPr>
          <a:xfrm>
            <a:off x="854568" y="1952368"/>
            <a:ext cx="9080264" cy="4878259"/>
          </a:xfrm>
          <a:prstGeom prst="rect">
            <a:avLst/>
          </a:prstGeom>
          <a:noFill/>
        </p:spPr>
        <p:txBody>
          <a:bodyPr wrap="square" rtlCol="0">
            <a:spAutoFit/>
          </a:bodyPr>
          <a:lstStyle/>
          <a:p>
            <a:r>
              <a:rPr lang="en-GB" sz="2400" dirty="0">
                <a:solidFill>
                  <a:schemeClr val="bg1"/>
                </a:solidFill>
              </a:rPr>
              <a:t>We have a number of different tools on our Candidates </a:t>
            </a:r>
          </a:p>
          <a:p>
            <a:r>
              <a:rPr lang="en-GB" sz="2400" dirty="0">
                <a:solidFill>
                  <a:schemeClr val="bg1"/>
                </a:solidFill>
              </a:rPr>
              <a:t>Resources page to help you through the manifesto writing process.</a:t>
            </a:r>
          </a:p>
          <a:p>
            <a:endParaRPr lang="en-GB" dirty="0">
              <a:solidFill>
                <a:schemeClr val="bg1"/>
              </a:solidFill>
            </a:endParaRPr>
          </a:p>
          <a:p>
            <a:r>
              <a:rPr lang="en-GB" sz="2400" dirty="0">
                <a:solidFill>
                  <a:schemeClr val="bg1"/>
                </a:solidFill>
              </a:rPr>
              <a:t>To help you through the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 stage of the manifesto writing process we have the following tools:</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S.W.O.T Analysis Worksheet</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S.M.A.R.T Objectives Worksheet</a:t>
            </a:r>
          </a:p>
          <a:p>
            <a:endParaRPr lang="en-GB" dirty="0">
              <a:solidFill>
                <a:schemeClr val="bg1"/>
              </a:solidFill>
            </a:endParaRPr>
          </a:p>
          <a:p>
            <a:r>
              <a:rPr lang="en-US" sz="2400" dirty="0">
                <a:solidFill>
                  <a:schemeClr val="bg1"/>
                </a:solidFill>
              </a:rPr>
              <a:t>To help you through the </a:t>
            </a:r>
            <a:r>
              <a:rPr lang="en-US" sz="2400" b="1" dirty="0">
                <a:solidFill>
                  <a:schemeClr val="bg1"/>
                </a:solidFill>
              </a:rPr>
              <a:t>drafting</a:t>
            </a:r>
            <a:r>
              <a:rPr lang="en-US" sz="2400" dirty="0">
                <a:solidFill>
                  <a:schemeClr val="bg1"/>
                </a:solidFill>
              </a:rPr>
              <a:t> and </a:t>
            </a:r>
            <a:r>
              <a:rPr lang="en-US" sz="2400" b="1" dirty="0">
                <a:solidFill>
                  <a:schemeClr val="bg1"/>
                </a:solidFill>
              </a:rPr>
              <a:t>designing</a:t>
            </a:r>
            <a:r>
              <a:rPr lang="en-US" sz="2400" dirty="0">
                <a:solidFill>
                  <a:schemeClr val="bg1"/>
                </a:solidFill>
              </a:rPr>
              <a:t> stage of the manifesto writing process we have the following tools:</a:t>
            </a:r>
          </a:p>
          <a:p>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Eight Manifesto Writing Tips</a:t>
            </a:r>
          </a:p>
          <a:p>
            <a:pPr marL="342900" indent="-342900">
              <a:buFont typeface="Wingdings" panose="05000000000000000000" pitchFamily="2" charset="2"/>
              <a:buChar char="§"/>
            </a:pPr>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Simple Manifesto Template</a:t>
            </a:r>
            <a:endParaRPr lang="en-GB" sz="2800" b="1" dirty="0">
              <a:solidFill>
                <a:schemeClr val="bg1"/>
              </a:solidFill>
            </a:endParaRPr>
          </a:p>
        </p:txBody>
      </p:sp>
      <p:sp>
        <p:nvSpPr>
          <p:cNvPr id="23" name="TextBox 22">
            <a:extLst>
              <a:ext uri="{FF2B5EF4-FFF2-40B4-BE49-F238E27FC236}">
                <a16:creationId xmlns:a16="http://schemas.microsoft.com/office/drawing/2014/main" id="{F76D6887-E4E9-CBD4-D1EB-25A9EEDB316A}"/>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Tools </a:t>
            </a:r>
            <a:endParaRPr lang="en-GB" b="1" dirty="0">
              <a:solidFill>
                <a:schemeClr val="bg1"/>
              </a:solidFill>
            </a:endParaRPr>
          </a:p>
        </p:txBody>
      </p:sp>
    </p:spTree>
    <p:extLst>
      <p:ext uri="{BB962C8B-B14F-4D97-AF65-F5344CB8AC3E}">
        <p14:creationId xmlns:p14="http://schemas.microsoft.com/office/powerpoint/2010/main" val="2471036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E1F2C-C6DC-8A38-0250-94BB28C0EF5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1B96404-80B9-3089-7CA8-A5545EA25C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F42BA2EE-4AFF-896F-57F0-6FA288E7A5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3DF1968C-DA85-57BB-811E-B62C291F269E}"/>
              </a:ext>
            </a:extLst>
          </p:cNvPr>
          <p:cNvSpPr txBox="1"/>
          <p:nvPr/>
        </p:nvSpPr>
        <p:spPr>
          <a:xfrm>
            <a:off x="854568" y="1952368"/>
            <a:ext cx="9080264" cy="4878259"/>
          </a:xfrm>
          <a:prstGeom prst="rect">
            <a:avLst/>
          </a:prstGeom>
          <a:noFill/>
        </p:spPr>
        <p:txBody>
          <a:bodyPr wrap="square" rtlCol="0">
            <a:spAutoFit/>
          </a:bodyPr>
          <a:lstStyle/>
          <a:p>
            <a:r>
              <a:rPr lang="en-GB" sz="2400" dirty="0">
                <a:solidFill>
                  <a:schemeClr val="bg1"/>
                </a:solidFill>
              </a:rPr>
              <a:t>We have a number of different tools on our Candidates </a:t>
            </a:r>
          </a:p>
          <a:p>
            <a:r>
              <a:rPr lang="en-GB" sz="2400" dirty="0">
                <a:solidFill>
                  <a:schemeClr val="bg1"/>
                </a:solidFill>
              </a:rPr>
              <a:t>Resources page to help you through the manifesto writing process.</a:t>
            </a:r>
          </a:p>
          <a:p>
            <a:endParaRPr lang="en-GB" dirty="0">
              <a:solidFill>
                <a:schemeClr val="bg1"/>
              </a:solidFill>
            </a:endParaRPr>
          </a:p>
          <a:p>
            <a:r>
              <a:rPr lang="en-GB" sz="2400" dirty="0">
                <a:solidFill>
                  <a:schemeClr val="bg1"/>
                </a:solidFill>
              </a:rPr>
              <a:t>To help you through the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 stage of the manifesto writing process we have the following tools:</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S.W.O.T Analysis Worksheet</a:t>
            </a:r>
          </a:p>
          <a:p>
            <a:endParaRPr lang="en-GB" sz="800" dirty="0">
              <a:solidFill>
                <a:schemeClr val="bg1"/>
              </a:solidFill>
            </a:endParaRPr>
          </a:p>
          <a:p>
            <a:pPr marL="342900" indent="-342900">
              <a:buFont typeface="Wingdings" panose="05000000000000000000" pitchFamily="2" charset="2"/>
              <a:buChar char="§"/>
            </a:pPr>
            <a:r>
              <a:rPr lang="en-GB" sz="2400" b="1" dirty="0">
                <a:solidFill>
                  <a:schemeClr val="bg1"/>
                </a:solidFill>
              </a:rPr>
              <a:t>S.M.A.R.T Objectives Worksheet</a:t>
            </a:r>
          </a:p>
          <a:p>
            <a:endParaRPr lang="en-GB" dirty="0">
              <a:solidFill>
                <a:schemeClr val="bg1"/>
              </a:solidFill>
            </a:endParaRPr>
          </a:p>
          <a:p>
            <a:r>
              <a:rPr lang="en-US" sz="2400" dirty="0">
                <a:solidFill>
                  <a:schemeClr val="bg1"/>
                </a:solidFill>
              </a:rPr>
              <a:t>To help you through the </a:t>
            </a:r>
            <a:r>
              <a:rPr lang="en-US" sz="2400" b="1" dirty="0">
                <a:solidFill>
                  <a:schemeClr val="bg1"/>
                </a:solidFill>
              </a:rPr>
              <a:t>drafting</a:t>
            </a:r>
            <a:r>
              <a:rPr lang="en-US" sz="2400" dirty="0">
                <a:solidFill>
                  <a:schemeClr val="bg1"/>
                </a:solidFill>
              </a:rPr>
              <a:t> and </a:t>
            </a:r>
            <a:r>
              <a:rPr lang="en-US" sz="2400" b="1" dirty="0">
                <a:solidFill>
                  <a:schemeClr val="bg1"/>
                </a:solidFill>
              </a:rPr>
              <a:t>designing</a:t>
            </a:r>
            <a:r>
              <a:rPr lang="en-US" sz="2400" dirty="0">
                <a:solidFill>
                  <a:schemeClr val="bg1"/>
                </a:solidFill>
              </a:rPr>
              <a:t> stage of the manifesto writing process we have the following tools:</a:t>
            </a:r>
          </a:p>
          <a:p>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Eight Manifesto Writing Tips</a:t>
            </a:r>
          </a:p>
          <a:p>
            <a:pPr marL="342900" indent="-342900">
              <a:buFont typeface="Wingdings" panose="05000000000000000000" pitchFamily="2" charset="2"/>
              <a:buChar char="§"/>
            </a:pPr>
            <a:endParaRPr lang="en-US" sz="800" dirty="0">
              <a:solidFill>
                <a:schemeClr val="bg1"/>
              </a:solidFill>
            </a:endParaRPr>
          </a:p>
          <a:p>
            <a:pPr marL="342900" indent="-342900">
              <a:buFont typeface="Wingdings" panose="05000000000000000000" pitchFamily="2" charset="2"/>
              <a:buChar char="§"/>
            </a:pPr>
            <a:r>
              <a:rPr lang="en-US" sz="2400" b="1" dirty="0">
                <a:solidFill>
                  <a:schemeClr val="bg1"/>
                </a:solidFill>
              </a:rPr>
              <a:t>Simple Manifesto Template</a:t>
            </a:r>
            <a:endParaRPr lang="en-GB" sz="2800" b="1" dirty="0">
              <a:solidFill>
                <a:schemeClr val="bg1"/>
              </a:solidFill>
            </a:endParaRPr>
          </a:p>
        </p:txBody>
      </p:sp>
      <p:sp>
        <p:nvSpPr>
          <p:cNvPr id="23" name="TextBox 22">
            <a:extLst>
              <a:ext uri="{FF2B5EF4-FFF2-40B4-BE49-F238E27FC236}">
                <a16:creationId xmlns:a16="http://schemas.microsoft.com/office/drawing/2014/main" id="{1D21B83D-7C1E-9FDE-2459-EB55BC91F15D}"/>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Tools </a:t>
            </a:r>
            <a:endParaRPr lang="en-GB" b="1" dirty="0">
              <a:solidFill>
                <a:schemeClr val="bg1"/>
              </a:solidFill>
            </a:endParaRPr>
          </a:p>
        </p:txBody>
      </p:sp>
    </p:spTree>
    <p:extLst>
      <p:ext uri="{BB962C8B-B14F-4D97-AF65-F5344CB8AC3E}">
        <p14:creationId xmlns:p14="http://schemas.microsoft.com/office/powerpoint/2010/main" val="3335290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830D2-9DEA-E25D-3941-990B3EB0B549}"/>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9AE2D23-7484-8E00-6F75-258EDB97B1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27358C5-EAB6-B59A-9625-23E5A2C1F8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69C377C4-E1D9-7BF3-03EF-E992B2CD018C}"/>
              </a:ext>
            </a:extLst>
          </p:cNvPr>
          <p:cNvSpPr txBox="1"/>
          <p:nvPr/>
        </p:nvSpPr>
        <p:spPr>
          <a:xfrm>
            <a:off x="854568" y="2109303"/>
            <a:ext cx="10042032" cy="8676252"/>
          </a:xfrm>
          <a:prstGeom prst="rect">
            <a:avLst/>
          </a:prstGeom>
          <a:noFill/>
        </p:spPr>
        <p:txBody>
          <a:bodyPr wrap="square" rtlCol="0">
            <a:spAutoFit/>
          </a:bodyPr>
          <a:lstStyle/>
          <a:p>
            <a:endParaRPr lang="en-GB" dirty="0">
              <a:solidFill>
                <a:schemeClr val="bg1"/>
              </a:solidFill>
            </a:endParaRPr>
          </a:p>
          <a:p>
            <a:r>
              <a:rPr lang="en-GB" sz="2800" dirty="0">
                <a:solidFill>
                  <a:schemeClr val="bg1"/>
                </a:solidFill>
              </a:rPr>
              <a:t>Candidates for </a:t>
            </a:r>
            <a:r>
              <a:rPr lang="en-GB" sz="2800" b="1" dirty="0">
                <a:solidFill>
                  <a:schemeClr val="bg1"/>
                </a:solidFill>
              </a:rPr>
              <a:t>Cross-Campus Officer </a:t>
            </a:r>
            <a:r>
              <a:rPr lang="en-GB" sz="2800" dirty="0">
                <a:solidFill>
                  <a:schemeClr val="bg1"/>
                </a:solidFill>
              </a:rPr>
              <a:t>roles</a:t>
            </a:r>
            <a:r>
              <a:rPr lang="en-GB" sz="2800" b="1" dirty="0">
                <a:solidFill>
                  <a:schemeClr val="bg1"/>
                </a:solidFill>
              </a:rPr>
              <a:t> </a:t>
            </a:r>
            <a:r>
              <a:rPr lang="en-GB" sz="2800" dirty="0">
                <a:solidFill>
                  <a:schemeClr val="bg1"/>
                </a:solidFill>
              </a:rPr>
              <a:t>are </a:t>
            </a:r>
            <a:r>
              <a:rPr lang="en-GB" sz="2800" b="1" dirty="0">
                <a:solidFill>
                  <a:schemeClr val="bg1"/>
                </a:solidFill>
              </a:rPr>
              <a:t>required </a:t>
            </a:r>
          </a:p>
          <a:p>
            <a:r>
              <a:rPr lang="en-GB" sz="2800" b="1" dirty="0">
                <a:solidFill>
                  <a:schemeClr val="bg1"/>
                </a:solidFill>
              </a:rPr>
              <a:t>to add a manifesto </a:t>
            </a:r>
            <a:r>
              <a:rPr lang="en-GB" sz="2800" dirty="0">
                <a:solidFill>
                  <a:schemeClr val="bg1"/>
                </a:solidFill>
              </a:rPr>
              <a:t>to their nomination on the HISA website </a:t>
            </a:r>
          </a:p>
          <a:p>
            <a:r>
              <a:rPr lang="en-GB" sz="2800" dirty="0">
                <a:solidFill>
                  <a:schemeClr val="bg1"/>
                </a:solidFill>
              </a:rPr>
              <a:t>by </a:t>
            </a:r>
            <a:r>
              <a:rPr lang="en-GB" sz="2800" b="1" dirty="0">
                <a:solidFill>
                  <a:schemeClr val="bg1"/>
                </a:solidFill>
              </a:rPr>
              <a:t>noon (12:00)</a:t>
            </a:r>
            <a:r>
              <a:rPr lang="en-GB" sz="2800" dirty="0">
                <a:solidFill>
                  <a:schemeClr val="bg1"/>
                </a:solidFill>
              </a:rPr>
              <a:t>, </a:t>
            </a:r>
            <a:r>
              <a:rPr lang="en-GB" sz="2800" b="1" dirty="0">
                <a:solidFill>
                  <a:schemeClr val="bg1"/>
                </a:solidFill>
              </a:rPr>
              <a:t>Thursday 26</a:t>
            </a:r>
            <a:r>
              <a:rPr lang="en-GB" sz="2800" b="1" baseline="30000" dirty="0">
                <a:solidFill>
                  <a:schemeClr val="bg1"/>
                </a:solidFill>
              </a:rPr>
              <a:t>th</a:t>
            </a:r>
            <a:r>
              <a:rPr lang="en-GB" sz="2800" b="1" dirty="0">
                <a:solidFill>
                  <a:schemeClr val="bg1"/>
                </a:solidFill>
              </a:rPr>
              <a:t> February</a:t>
            </a:r>
            <a:r>
              <a:rPr lang="en-GB" sz="2800" dirty="0">
                <a:solidFill>
                  <a:schemeClr val="bg1"/>
                </a:solidFill>
              </a:rPr>
              <a:t>.</a:t>
            </a:r>
          </a:p>
          <a:p>
            <a:endParaRPr lang="en-GB" sz="2400" dirty="0">
              <a:solidFill>
                <a:schemeClr val="bg1"/>
              </a:solidFill>
            </a:endParaRPr>
          </a:p>
          <a:p>
            <a:r>
              <a:rPr lang="en-GB" sz="2800" dirty="0">
                <a:solidFill>
                  <a:schemeClr val="bg1"/>
                </a:solidFill>
              </a:rPr>
              <a:t>Candidates</a:t>
            </a:r>
            <a:r>
              <a:rPr lang="en-GB" sz="2800" b="1" dirty="0">
                <a:solidFill>
                  <a:schemeClr val="bg1"/>
                </a:solidFill>
              </a:rPr>
              <a:t> </a:t>
            </a:r>
            <a:r>
              <a:rPr lang="en-GB" sz="2800" dirty="0">
                <a:solidFill>
                  <a:schemeClr val="bg1"/>
                </a:solidFill>
              </a:rPr>
              <a:t>for</a:t>
            </a:r>
            <a:r>
              <a:rPr lang="en-GB" sz="2800" b="1" dirty="0">
                <a:solidFill>
                  <a:schemeClr val="bg1"/>
                </a:solidFill>
              </a:rPr>
              <a:t> Local Officer </a:t>
            </a:r>
            <a:r>
              <a:rPr lang="en-GB" sz="2800" dirty="0">
                <a:solidFill>
                  <a:schemeClr val="bg1"/>
                </a:solidFill>
              </a:rPr>
              <a:t>roles</a:t>
            </a:r>
            <a:r>
              <a:rPr lang="en-GB" sz="2800" b="1" dirty="0">
                <a:solidFill>
                  <a:schemeClr val="bg1"/>
                </a:solidFill>
              </a:rPr>
              <a:t> can add a manifesto </a:t>
            </a:r>
          </a:p>
          <a:p>
            <a:r>
              <a:rPr lang="en-GB" sz="2800" dirty="0">
                <a:solidFill>
                  <a:schemeClr val="bg1"/>
                </a:solidFill>
              </a:rPr>
              <a:t>to their nomination on the HISA website up until </a:t>
            </a:r>
          </a:p>
          <a:p>
            <a:r>
              <a:rPr lang="en-GB" sz="2800" b="1" dirty="0">
                <a:solidFill>
                  <a:schemeClr val="bg1"/>
                </a:solidFill>
              </a:rPr>
              <a:t>noon (12:00)</a:t>
            </a:r>
            <a:r>
              <a:rPr lang="en-GB" sz="2800" dirty="0">
                <a:solidFill>
                  <a:schemeClr val="bg1"/>
                </a:solidFill>
              </a:rPr>
              <a:t>, </a:t>
            </a:r>
            <a:r>
              <a:rPr lang="en-GB" sz="2800" b="1" dirty="0">
                <a:solidFill>
                  <a:schemeClr val="bg1"/>
                </a:solidFill>
              </a:rPr>
              <a:t>Thursday 26</a:t>
            </a:r>
            <a:r>
              <a:rPr lang="en-GB" sz="2800" b="1" baseline="30000" dirty="0">
                <a:solidFill>
                  <a:schemeClr val="bg1"/>
                </a:solidFill>
              </a:rPr>
              <a:t>th</a:t>
            </a:r>
            <a:r>
              <a:rPr lang="en-GB" sz="2800" b="1" dirty="0">
                <a:solidFill>
                  <a:schemeClr val="bg1"/>
                </a:solidFill>
              </a:rPr>
              <a:t> February</a:t>
            </a:r>
            <a:r>
              <a:rPr lang="en-GB" sz="2800" dirty="0">
                <a:solidFill>
                  <a:schemeClr val="bg1"/>
                </a:solidFill>
              </a:rPr>
              <a:t>.  </a:t>
            </a: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endParaRPr lang="en-GB" sz="2400" dirty="0">
              <a:solidFill>
                <a:schemeClr val="bg1"/>
              </a:solidFill>
            </a:endParaRPr>
          </a:p>
          <a:p>
            <a:r>
              <a:rPr lang="en-GB" sz="2800" dirty="0">
                <a:solidFill>
                  <a:schemeClr val="bg1"/>
                </a:solidFill>
              </a:rPr>
              <a:t>If you have any questions or queries about the election rules for manifestos please get in touch with the Deputy Returning Officer </a:t>
            </a:r>
            <a:r>
              <a:rPr lang="en-GB" sz="2800" b="1" dirty="0">
                <a:solidFill>
                  <a:schemeClr val="bg1"/>
                </a:solidFill>
              </a:rPr>
              <a:t>elections.hisa@hisa.ac.uk</a:t>
            </a:r>
            <a:r>
              <a:rPr lang="en-GB" sz="2800" dirty="0">
                <a:solidFill>
                  <a:schemeClr val="bg1"/>
                </a:solidFill>
              </a:rPr>
              <a:t>.</a:t>
            </a:r>
          </a:p>
          <a:p>
            <a:endParaRPr lang="en-GB" sz="2800" dirty="0">
              <a:solidFill>
                <a:schemeClr val="bg1"/>
              </a:solidFill>
            </a:endParaRPr>
          </a:p>
          <a:p>
            <a:r>
              <a:rPr lang="en-GB" sz="2800" dirty="0">
                <a:solidFill>
                  <a:schemeClr val="bg1"/>
                </a:solidFill>
              </a:rPr>
              <a:t>You can find a copy of the slides and the resources for this workshop online at</a:t>
            </a:r>
          </a:p>
          <a:p>
            <a:endParaRPr lang="en-GB" sz="2400" dirty="0">
              <a:solidFill>
                <a:schemeClr val="bg1"/>
              </a:solidFill>
            </a:endParaRPr>
          </a:p>
          <a:p>
            <a:endParaRPr lang="en-GB" dirty="0">
              <a:solidFill>
                <a:schemeClr val="bg1"/>
              </a:solidFill>
            </a:endParaRPr>
          </a:p>
        </p:txBody>
      </p:sp>
      <p:sp>
        <p:nvSpPr>
          <p:cNvPr id="23" name="TextBox 22">
            <a:extLst>
              <a:ext uri="{FF2B5EF4-FFF2-40B4-BE49-F238E27FC236}">
                <a16:creationId xmlns:a16="http://schemas.microsoft.com/office/drawing/2014/main" id="{EB11B44D-87E7-E82B-1F50-F2C912338DC2}"/>
              </a:ext>
            </a:extLst>
          </p:cNvPr>
          <p:cNvSpPr txBox="1"/>
          <p:nvPr/>
        </p:nvSpPr>
        <p:spPr>
          <a:xfrm>
            <a:off x="854569" y="545432"/>
            <a:ext cx="8225931" cy="1015663"/>
          </a:xfrm>
          <a:prstGeom prst="rect">
            <a:avLst/>
          </a:prstGeom>
          <a:noFill/>
        </p:spPr>
        <p:txBody>
          <a:bodyPr wrap="square" rtlCol="0">
            <a:spAutoFit/>
          </a:bodyPr>
          <a:lstStyle/>
          <a:p>
            <a:r>
              <a:rPr lang="en-GB" sz="6000" b="1" dirty="0">
                <a:solidFill>
                  <a:schemeClr val="bg1"/>
                </a:solidFill>
              </a:rPr>
              <a:t>Manifestos Deadline</a:t>
            </a:r>
          </a:p>
        </p:txBody>
      </p:sp>
    </p:spTree>
    <p:extLst>
      <p:ext uri="{BB962C8B-B14F-4D97-AF65-F5344CB8AC3E}">
        <p14:creationId xmlns:p14="http://schemas.microsoft.com/office/powerpoint/2010/main" val="295087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8EB46-E264-38DB-5B17-71C8557C2D3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2A05160D-77A8-AFFD-AEFE-80C9AA53FB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F8D00D9-D080-F0D6-3FD1-FAD90C9538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8C1C5ECE-C48F-4917-D32E-D4E9D751E6B5}"/>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Welcome!</a:t>
            </a:r>
            <a:endParaRPr lang="en-GB" b="1" dirty="0">
              <a:solidFill>
                <a:schemeClr val="bg1"/>
              </a:solidFill>
            </a:endParaRPr>
          </a:p>
        </p:txBody>
      </p:sp>
      <p:sp>
        <p:nvSpPr>
          <p:cNvPr id="4" name="TextBox 3">
            <a:extLst>
              <a:ext uri="{FF2B5EF4-FFF2-40B4-BE49-F238E27FC236}">
                <a16:creationId xmlns:a16="http://schemas.microsoft.com/office/drawing/2014/main" id="{51A7EFB0-4B3A-0AB0-39F1-1943D721F917}"/>
              </a:ext>
            </a:extLst>
          </p:cNvPr>
          <p:cNvSpPr txBox="1"/>
          <p:nvPr/>
        </p:nvSpPr>
        <p:spPr>
          <a:xfrm>
            <a:off x="854569" y="1985845"/>
            <a:ext cx="9604884" cy="3724096"/>
          </a:xfrm>
          <a:prstGeom prst="rect">
            <a:avLst/>
          </a:prstGeom>
          <a:noFill/>
        </p:spPr>
        <p:txBody>
          <a:bodyPr wrap="square" rtlCol="0">
            <a:spAutoFit/>
          </a:bodyPr>
          <a:lstStyle/>
          <a:p>
            <a:endParaRPr lang="en-GB" sz="3600" b="1" dirty="0">
              <a:solidFill>
                <a:schemeClr val="bg1"/>
              </a:solidFill>
            </a:endParaRPr>
          </a:p>
          <a:p>
            <a:r>
              <a:rPr lang="en-GB" sz="3200" b="1" dirty="0">
                <a:solidFill>
                  <a:schemeClr val="bg1"/>
                </a:solidFill>
              </a:rPr>
              <a:t>In this workshop we will be covering…</a:t>
            </a:r>
          </a:p>
          <a:p>
            <a:endParaRPr lang="en-GB" sz="3600" b="1" dirty="0">
              <a:solidFill>
                <a:schemeClr val="bg1"/>
              </a:solidFill>
            </a:endParaRPr>
          </a:p>
          <a:p>
            <a:pPr marL="457200" indent="-457200">
              <a:buFont typeface="Wingdings" panose="05000000000000000000" pitchFamily="2" charset="2"/>
              <a:buChar char="§"/>
            </a:pPr>
            <a:r>
              <a:rPr lang="en-GB" sz="3200" dirty="0">
                <a:solidFill>
                  <a:schemeClr val="bg1"/>
                </a:solidFill>
              </a:rPr>
              <a:t>Manifestos and their role in elections</a:t>
            </a:r>
          </a:p>
          <a:p>
            <a:pPr marL="285750" indent="-285750">
              <a:buFont typeface="Wingdings" panose="05000000000000000000" pitchFamily="2" charset="2"/>
              <a:buChar char="§"/>
            </a:pPr>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The manifesto writing process</a:t>
            </a:r>
          </a:p>
          <a:p>
            <a:pPr marL="285750" indent="-285750">
              <a:buFont typeface="Wingdings" panose="05000000000000000000" pitchFamily="2" charset="2"/>
              <a:buChar char="§"/>
            </a:pPr>
            <a:endParaRPr lang="en-GB" dirty="0">
              <a:solidFill>
                <a:schemeClr val="bg1"/>
              </a:solidFill>
            </a:endParaRPr>
          </a:p>
          <a:p>
            <a:pPr marL="457200" indent="-457200">
              <a:buFont typeface="Wingdings" panose="05000000000000000000" pitchFamily="2" charset="2"/>
              <a:buChar char="§"/>
            </a:pPr>
            <a:r>
              <a:rPr lang="en-GB" sz="3200" dirty="0">
                <a:solidFill>
                  <a:schemeClr val="bg1"/>
                </a:solidFill>
              </a:rPr>
              <a:t>Manifesto writing tools</a:t>
            </a:r>
          </a:p>
        </p:txBody>
      </p:sp>
    </p:spTree>
    <p:extLst>
      <p:ext uri="{BB962C8B-B14F-4D97-AF65-F5344CB8AC3E}">
        <p14:creationId xmlns:p14="http://schemas.microsoft.com/office/powerpoint/2010/main" val="4087257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D565C-5D69-62C8-2182-89B7D48642F0}"/>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41FBF85-11DB-6ECC-7F8E-E15A2953C6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7078A34-F186-152A-AE0F-74224867D6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CEAE8C6-C82E-EBEE-891D-DA1AB63F951E}"/>
              </a:ext>
            </a:extLst>
          </p:cNvPr>
          <p:cNvSpPr txBox="1"/>
          <p:nvPr/>
        </p:nvSpPr>
        <p:spPr>
          <a:xfrm>
            <a:off x="854568" y="1952368"/>
            <a:ext cx="10499232" cy="3970318"/>
          </a:xfrm>
          <a:prstGeom prst="rect">
            <a:avLst/>
          </a:prstGeom>
          <a:noFill/>
        </p:spPr>
        <p:txBody>
          <a:bodyPr wrap="square" rtlCol="0">
            <a:spAutoFit/>
          </a:bodyPr>
          <a:lstStyle/>
          <a:p>
            <a:endParaRPr lang="en-GB" dirty="0">
              <a:solidFill>
                <a:schemeClr val="bg1"/>
              </a:solidFill>
            </a:endParaRPr>
          </a:p>
          <a:p>
            <a:r>
              <a:rPr lang="en-GB" sz="3200" dirty="0">
                <a:solidFill>
                  <a:schemeClr val="bg1"/>
                </a:solidFill>
              </a:rPr>
              <a:t>If you have any questions or queries about the </a:t>
            </a:r>
          </a:p>
          <a:p>
            <a:r>
              <a:rPr lang="en-GB" sz="3200" dirty="0">
                <a:solidFill>
                  <a:schemeClr val="bg1"/>
                </a:solidFill>
              </a:rPr>
              <a:t>election rules for manifestos please get in touch </a:t>
            </a:r>
          </a:p>
          <a:p>
            <a:r>
              <a:rPr lang="en-GB" sz="3200" dirty="0">
                <a:solidFill>
                  <a:schemeClr val="bg1"/>
                </a:solidFill>
              </a:rPr>
              <a:t>with the Deputy Returning Officer (DRO) </a:t>
            </a:r>
          </a:p>
          <a:p>
            <a:r>
              <a:rPr lang="en-GB" sz="3200" dirty="0">
                <a:solidFill>
                  <a:schemeClr val="bg1"/>
                </a:solidFill>
              </a:rPr>
              <a:t>via </a:t>
            </a:r>
            <a:r>
              <a:rPr lang="en-GB" sz="3200" b="1" dirty="0">
                <a:solidFill>
                  <a:schemeClr val="bg1"/>
                </a:solidFill>
              </a:rPr>
              <a:t>elections.hisa@uhi.ac.uk</a:t>
            </a:r>
            <a:r>
              <a:rPr lang="en-GB" sz="3200" dirty="0">
                <a:solidFill>
                  <a:schemeClr val="bg1"/>
                </a:solidFill>
              </a:rPr>
              <a:t>.</a:t>
            </a:r>
          </a:p>
          <a:p>
            <a:endParaRPr lang="en-GB" sz="1600" dirty="0">
              <a:solidFill>
                <a:schemeClr val="bg1"/>
              </a:solidFill>
            </a:endParaRPr>
          </a:p>
          <a:p>
            <a:r>
              <a:rPr lang="en-GB" sz="2400" dirty="0">
                <a:solidFill>
                  <a:schemeClr val="bg1"/>
                </a:solidFill>
              </a:rPr>
              <a:t>You can find a copy of the slides and the resources for this workshop online at </a:t>
            </a:r>
            <a:r>
              <a:rPr lang="en-GB" sz="2400" b="1" dirty="0">
                <a:solidFill>
                  <a:schemeClr val="bg1"/>
                </a:solidFill>
              </a:rPr>
              <a:t>https://hisa.uhi.ac.uk/candidateresources/</a:t>
            </a:r>
          </a:p>
          <a:p>
            <a:endParaRPr lang="en-GB" sz="2400" dirty="0">
              <a:solidFill>
                <a:schemeClr val="bg1"/>
              </a:solidFill>
            </a:endParaRPr>
          </a:p>
          <a:p>
            <a:endParaRPr lang="en-GB" dirty="0">
              <a:solidFill>
                <a:schemeClr val="bg1"/>
              </a:solidFill>
            </a:endParaRPr>
          </a:p>
        </p:txBody>
      </p:sp>
      <p:sp>
        <p:nvSpPr>
          <p:cNvPr id="23" name="TextBox 22">
            <a:extLst>
              <a:ext uri="{FF2B5EF4-FFF2-40B4-BE49-F238E27FC236}">
                <a16:creationId xmlns:a16="http://schemas.microsoft.com/office/drawing/2014/main" id="{F4ED69D2-7E4A-10B3-5A96-22ACDBD64C9B}"/>
              </a:ext>
            </a:extLst>
          </p:cNvPr>
          <p:cNvSpPr txBox="1"/>
          <p:nvPr/>
        </p:nvSpPr>
        <p:spPr>
          <a:xfrm>
            <a:off x="854569" y="545432"/>
            <a:ext cx="8225931" cy="1015663"/>
          </a:xfrm>
          <a:prstGeom prst="rect">
            <a:avLst/>
          </a:prstGeom>
          <a:noFill/>
        </p:spPr>
        <p:txBody>
          <a:bodyPr wrap="square" rtlCol="0">
            <a:spAutoFit/>
          </a:bodyPr>
          <a:lstStyle/>
          <a:p>
            <a:r>
              <a:rPr lang="en-GB" sz="6000" b="1" dirty="0">
                <a:solidFill>
                  <a:schemeClr val="bg1"/>
                </a:solidFill>
              </a:rPr>
              <a:t>Manifestos Deadline</a:t>
            </a:r>
          </a:p>
        </p:txBody>
      </p:sp>
    </p:spTree>
    <p:extLst>
      <p:ext uri="{BB962C8B-B14F-4D97-AF65-F5344CB8AC3E}">
        <p14:creationId xmlns:p14="http://schemas.microsoft.com/office/powerpoint/2010/main" val="2539549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5EB9D-6A63-E480-C492-2475E0F49A22}"/>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90124FEF-6B21-B585-D7E9-B4E86FC05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2803"/>
            <a:ext cx="12280900" cy="6910803"/>
          </a:xfrm>
          <a:prstGeom prst="rect">
            <a:avLst/>
          </a:prstGeom>
        </p:spPr>
      </p:pic>
      <p:pic>
        <p:nvPicPr>
          <p:cNvPr id="7" name="Picture 6" descr="A blue and white logo&#10;&#10;Description automatically generated">
            <a:extLst>
              <a:ext uri="{FF2B5EF4-FFF2-40B4-BE49-F238E27FC236}">
                <a16:creationId xmlns:a16="http://schemas.microsoft.com/office/drawing/2014/main" id="{D91419DB-7F4D-3B52-D993-F7E9964B7738}"/>
              </a:ext>
            </a:extLst>
          </p:cNvPr>
          <p:cNvPicPr>
            <a:picLocks noChangeAspect="1"/>
          </p:cNvPicPr>
          <p:nvPr/>
        </p:nvPicPr>
        <p:blipFill>
          <a:blip r:embed="rId4">
            <a:extLst>
              <a:ext uri="{28A0092B-C50C-407E-A947-70E740481C1C}">
                <a14:useLocalDpi xmlns:a14="http://schemas.microsoft.com/office/drawing/2010/main" val="0"/>
              </a:ext>
            </a:extLst>
          </a:blip>
          <a:srcRect t="20190"/>
          <a:stretch/>
        </p:blipFill>
        <p:spPr>
          <a:xfrm rot="440251">
            <a:off x="1897862" y="497304"/>
            <a:ext cx="8207798" cy="6550609"/>
          </a:xfrm>
          <a:prstGeom prst="rect">
            <a:avLst/>
          </a:prstGeom>
        </p:spPr>
      </p:pic>
    </p:spTree>
    <p:extLst>
      <p:ext uri="{BB962C8B-B14F-4D97-AF65-F5344CB8AC3E}">
        <p14:creationId xmlns:p14="http://schemas.microsoft.com/office/powerpoint/2010/main" val="4280904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25F6-E763-897D-8362-6E67BAD06E7B}"/>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3ABB403F-6F9C-B2DC-47CC-82A11C3EC1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2E6D3F2B-FBB1-9DD9-D041-23C25C2539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92C5DDA9-450D-1EFB-EF4B-4F5E01784D78}"/>
              </a:ext>
            </a:extLst>
          </p:cNvPr>
          <p:cNvSpPr txBox="1"/>
          <p:nvPr/>
        </p:nvSpPr>
        <p:spPr>
          <a:xfrm>
            <a:off x="854569" y="1886991"/>
            <a:ext cx="9537464" cy="6432530"/>
          </a:xfrm>
          <a:prstGeom prst="rect">
            <a:avLst/>
          </a:prstGeom>
          <a:noFill/>
        </p:spPr>
        <p:txBody>
          <a:bodyPr wrap="square" rtlCol="0">
            <a:spAutoFit/>
          </a:bodyPr>
          <a:lstStyle/>
          <a:p>
            <a:r>
              <a:rPr lang="en-GB" sz="2800" b="1" dirty="0">
                <a:solidFill>
                  <a:schemeClr val="bg1"/>
                </a:solidFill>
              </a:rPr>
              <a:t>What is a Manifesto?</a:t>
            </a:r>
          </a:p>
          <a:p>
            <a:endParaRPr lang="en-GB" sz="1200" dirty="0">
              <a:solidFill>
                <a:schemeClr val="bg1"/>
              </a:solidFill>
            </a:endParaRPr>
          </a:p>
          <a:p>
            <a:r>
              <a:rPr lang="en-GB" sz="2400" dirty="0">
                <a:solidFill>
                  <a:schemeClr val="bg1"/>
                </a:solidFill>
              </a:rPr>
              <a:t>A manifesto is </a:t>
            </a:r>
            <a:r>
              <a:rPr lang="en-GB" sz="2400" b="1" dirty="0">
                <a:solidFill>
                  <a:schemeClr val="bg1"/>
                </a:solidFill>
              </a:rPr>
              <a:t>public declaration </a:t>
            </a:r>
            <a:r>
              <a:rPr lang="en-GB" sz="2400" dirty="0">
                <a:solidFill>
                  <a:schemeClr val="bg1"/>
                </a:solidFill>
              </a:rPr>
              <a:t>of </a:t>
            </a:r>
            <a:r>
              <a:rPr lang="en-GB" sz="2400" b="1" dirty="0">
                <a:solidFill>
                  <a:schemeClr val="bg1"/>
                </a:solidFill>
              </a:rPr>
              <a:t>policy</a:t>
            </a:r>
            <a:r>
              <a:rPr lang="en-GB" sz="2400" dirty="0">
                <a:solidFill>
                  <a:schemeClr val="bg1"/>
                </a:solidFill>
              </a:rPr>
              <a:t> and </a:t>
            </a:r>
            <a:r>
              <a:rPr lang="en-GB" sz="2400" b="1" dirty="0">
                <a:solidFill>
                  <a:schemeClr val="bg1"/>
                </a:solidFill>
              </a:rPr>
              <a:t>aims</a:t>
            </a:r>
            <a:r>
              <a:rPr lang="en-GB" sz="2400" dirty="0">
                <a:solidFill>
                  <a:schemeClr val="bg1"/>
                </a:solidFill>
              </a:rPr>
              <a:t>.</a:t>
            </a:r>
          </a:p>
          <a:p>
            <a:endParaRPr lang="en-GB" sz="800" dirty="0">
              <a:solidFill>
                <a:schemeClr val="bg1"/>
              </a:solidFill>
            </a:endParaRPr>
          </a:p>
          <a:p>
            <a:r>
              <a:rPr lang="en-GB" sz="2000" i="1" dirty="0">
                <a:solidFill>
                  <a:schemeClr val="bg1"/>
                </a:solidFill>
              </a:rPr>
              <a:t>The word manifesto comes from the Latin word </a:t>
            </a:r>
            <a:r>
              <a:rPr lang="en-GB" sz="2000" i="1" dirty="0" err="1">
                <a:solidFill>
                  <a:schemeClr val="bg1"/>
                </a:solidFill>
              </a:rPr>
              <a:t>manifestare</a:t>
            </a:r>
            <a:r>
              <a:rPr lang="en-GB" sz="2000" i="1" dirty="0">
                <a:solidFill>
                  <a:schemeClr val="bg1"/>
                </a:solidFill>
              </a:rPr>
              <a:t>, which </a:t>
            </a:r>
          </a:p>
          <a:p>
            <a:r>
              <a:rPr lang="en-GB" sz="2000" i="1" dirty="0">
                <a:solidFill>
                  <a:schemeClr val="bg1"/>
                </a:solidFill>
              </a:rPr>
              <a:t>roughly translated means to </a:t>
            </a:r>
            <a:r>
              <a:rPr lang="en-GB" sz="2000" b="1" i="1" dirty="0">
                <a:solidFill>
                  <a:schemeClr val="bg1"/>
                </a:solidFill>
              </a:rPr>
              <a:t>show</a:t>
            </a:r>
            <a:r>
              <a:rPr lang="en-GB" sz="2000" i="1" dirty="0">
                <a:solidFill>
                  <a:schemeClr val="bg1"/>
                </a:solidFill>
              </a:rPr>
              <a:t> or to </a:t>
            </a:r>
            <a:r>
              <a:rPr lang="en-GB" sz="2000" b="1" i="1" dirty="0">
                <a:solidFill>
                  <a:schemeClr val="bg1"/>
                </a:solidFill>
              </a:rPr>
              <a:t>display</a:t>
            </a:r>
            <a:r>
              <a:rPr lang="en-GB" sz="2000" i="1" dirty="0">
                <a:solidFill>
                  <a:schemeClr val="bg1"/>
                </a:solidFill>
              </a:rPr>
              <a:t>.</a:t>
            </a:r>
          </a:p>
          <a:p>
            <a:endParaRPr lang="en-GB" dirty="0">
              <a:solidFill>
                <a:schemeClr val="bg1"/>
              </a:solidFill>
            </a:endParaRPr>
          </a:p>
          <a:p>
            <a:r>
              <a:rPr lang="en-GB" sz="2400" dirty="0">
                <a:solidFill>
                  <a:schemeClr val="bg1"/>
                </a:solidFill>
              </a:rPr>
              <a:t>Manifestos are usually in the format of a written document,</a:t>
            </a:r>
          </a:p>
          <a:p>
            <a:r>
              <a:rPr lang="en-GB" sz="2400" dirty="0">
                <a:solidFill>
                  <a:schemeClr val="bg1"/>
                </a:solidFill>
              </a:rPr>
              <a:t>but they don’t have to be. </a:t>
            </a:r>
          </a:p>
          <a:p>
            <a:endParaRPr lang="en-GB" dirty="0">
              <a:solidFill>
                <a:schemeClr val="bg1"/>
              </a:solidFill>
            </a:endParaRPr>
          </a:p>
          <a:p>
            <a:r>
              <a:rPr lang="en-GB" sz="2400" dirty="0">
                <a:solidFill>
                  <a:schemeClr val="bg1"/>
                </a:solidFill>
              </a:rPr>
              <a:t>Manifestos are used in representative elections as a </a:t>
            </a:r>
          </a:p>
          <a:p>
            <a:r>
              <a:rPr lang="en-GB" sz="2400" b="1" dirty="0">
                <a:solidFill>
                  <a:schemeClr val="bg1"/>
                </a:solidFill>
              </a:rPr>
              <a:t>campaigning tool.</a:t>
            </a:r>
          </a:p>
          <a:p>
            <a:endParaRPr lang="en-GB" sz="800" b="1" dirty="0">
              <a:solidFill>
                <a:schemeClr val="bg1"/>
              </a:solidFill>
            </a:endParaRPr>
          </a:p>
          <a:p>
            <a:r>
              <a:rPr lang="en-GB" sz="2000" i="1" dirty="0">
                <a:solidFill>
                  <a:schemeClr val="bg1"/>
                </a:solidFill>
              </a:rPr>
              <a:t>A campaign tool is any technique or strategy used to try and induce </a:t>
            </a:r>
          </a:p>
          <a:p>
            <a:r>
              <a:rPr lang="en-GB" sz="2000" i="1" dirty="0">
                <a:solidFill>
                  <a:schemeClr val="bg1"/>
                </a:solidFill>
              </a:rPr>
              <a:t>another person to support the campaign you are promoting</a:t>
            </a:r>
            <a:r>
              <a:rPr lang="en-GB" sz="2400" i="1" dirty="0">
                <a:solidFill>
                  <a:schemeClr val="bg1"/>
                </a:solidFill>
              </a:rPr>
              <a:t>. </a:t>
            </a:r>
          </a:p>
          <a:p>
            <a:endParaRPr lang="en-GB" sz="2400" dirty="0">
              <a:solidFill>
                <a:schemeClr val="bg1"/>
              </a:solidFill>
            </a:endParaRPr>
          </a:p>
          <a:p>
            <a:endParaRPr lang="en-GB" sz="2400" dirty="0">
              <a:solidFill>
                <a:schemeClr val="bg1"/>
              </a:solidFill>
            </a:endParaRPr>
          </a:p>
          <a:p>
            <a:endParaRPr lang="en-GB" sz="2000" dirty="0">
              <a:solidFill>
                <a:schemeClr val="bg1"/>
              </a:solidFill>
            </a:endParaRPr>
          </a:p>
          <a:p>
            <a:endParaRPr lang="en-GB" sz="2800" dirty="0">
              <a:solidFill>
                <a:schemeClr val="bg1"/>
              </a:solidFill>
            </a:endParaRPr>
          </a:p>
          <a:p>
            <a:endParaRPr lang="en-GB" sz="2000" dirty="0">
              <a:solidFill>
                <a:schemeClr val="bg1"/>
              </a:solidFill>
            </a:endParaRPr>
          </a:p>
        </p:txBody>
      </p:sp>
      <p:sp>
        <p:nvSpPr>
          <p:cNvPr id="23" name="TextBox 22">
            <a:extLst>
              <a:ext uri="{FF2B5EF4-FFF2-40B4-BE49-F238E27FC236}">
                <a16:creationId xmlns:a16="http://schemas.microsoft.com/office/drawing/2014/main" id="{0B35A06D-1E48-D5D6-4F71-34B6334FDED7}"/>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54462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298F6-4972-16C3-2308-5EEEFC2EB7C2}"/>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83F7E205-F94C-CE95-DAD1-78CCBFB301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10EB5E6C-458A-62AC-C1A3-23E88C7833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15C1DA01-9C7A-29DC-2529-45B6EBECFEDA}"/>
              </a:ext>
            </a:extLst>
          </p:cNvPr>
          <p:cNvSpPr txBox="1"/>
          <p:nvPr/>
        </p:nvSpPr>
        <p:spPr>
          <a:xfrm>
            <a:off x="854568" y="1985845"/>
            <a:ext cx="9537464" cy="4431983"/>
          </a:xfrm>
          <a:prstGeom prst="rect">
            <a:avLst/>
          </a:prstGeom>
          <a:noFill/>
        </p:spPr>
        <p:txBody>
          <a:bodyPr wrap="square" rtlCol="0">
            <a:spAutoFit/>
          </a:bodyPr>
          <a:lstStyle/>
          <a:p>
            <a:r>
              <a:rPr lang="en-GB" sz="2800" b="1" dirty="0">
                <a:solidFill>
                  <a:schemeClr val="bg1"/>
                </a:solidFill>
              </a:rPr>
              <a:t>Voter Psychology</a:t>
            </a:r>
          </a:p>
          <a:p>
            <a:endParaRPr lang="en-GB" sz="1200" dirty="0">
              <a:solidFill>
                <a:schemeClr val="bg1"/>
              </a:solidFill>
            </a:endParaRPr>
          </a:p>
          <a:p>
            <a:r>
              <a:rPr lang="en-GB" sz="2400" dirty="0">
                <a:solidFill>
                  <a:schemeClr val="bg1"/>
                </a:solidFill>
              </a:rPr>
              <a:t>The majority of voters make their decision on which candidate to vote for based upon their assessment of </a:t>
            </a:r>
            <a:r>
              <a:rPr lang="en-GB" sz="2400" b="1" dirty="0">
                <a:solidFill>
                  <a:schemeClr val="bg1"/>
                </a:solidFill>
              </a:rPr>
              <a:t>the</a:t>
            </a:r>
            <a:r>
              <a:rPr lang="en-GB" sz="2400" dirty="0">
                <a:solidFill>
                  <a:schemeClr val="bg1"/>
                </a:solidFill>
              </a:rPr>
              <a:t> </a:t>
            </a:r>
            <a:r>
              <a:rPr lang="en-GB" sz="2400" b="1" dirty="0">
                <a:solidFill>
                  <a:schemeClr val="bg1"/>
                </a:solidFill>
              </a:rPr>
              <a:t>policies</a:t>
            </a:r>
            <a:r>
              <a:rPr lang="en-GB" sz="2400" dirty="0">
                <a:solidFill>
                  <a:schemeClr val="bg1"/>
                </a:solidFill>
              </a:rPr>
              <a:t> and/ or their assessment of </a:t>
            </a:r>
            <a:r>
              <a:rPr lang="en-GB" sz="2400" b="1" dirty="0">
                <a:solidFill>
                  <a:schemeClr val="bg1"/>
                </a:solidFill>
              </a:rPr>
              <a:t>the person</a:t>
            </a:r>
            <a:r>
              <a:rPr lang="en-GB" sz="2400" dirty="0">
                <a:solidFill>
                  <a:schemeClr val="bg1"/>
                </a:solidFill>
              </a:rPr>
              <a:t>. </a:t>
            </a:r>
          </a:p>
          <a:p>
            <a:endParaRPr lang="en-GB" dirty="0">
              <a:solidFill>
                <a:schemeClr val="bg1"/>
              </a:solidFill>
            </a:endParaRPr>
          </a:p>
          <a:p>
            <a:r>
              <a:rPr lang="en-GB" sz="2400" b="1" dirty="0">
                <a:solidFill>
                  <a:schemeClr val="bg1"/>
                </a:solidFill>
              </a:rPr>
              <a:t>When it comes to appeals &amp; arguments…</a:t>
            </a:r>
          </a:p>
          <a:p>
            <a:endParaRPr lang="en-GB" sz="1600" dirty="0">
              <a:solidFill>
                <a:schemeClr val="bg1"/>
              </a:solidFill>
            </a:endParaRPr>
          </a:p>
          <a:p>
            <a:r>
              <a:rPr lang="en-GB" sz="2400" dirty="0">
                <a:solidFill>
                  <a:schemeClr val="bg1"/>
                </a:solidFill>
              </a:rPr>
              <a:t>Some voters are more persuaded by </a:t>
            </a:r>
            <a:r>
              <a:rPr lang="en-GB" sz="2400" b="1" dirty="0">
                <a:solidFill>
                  <a:schemeClr val="bg1"/>
                </a:solidFill>
              </a:rPr>
              <a:t>logical appeals </a:t>
            </a:r>
            <a:r>
              <a:rPr lang="en-GB" sz="2400" dirty="0">
                <a:solidFill>
                  <a:schemeClr val="bg1"/>
                </a:solidFill>
              </a:rPr>
              <a:t>and </a:t>
            </a:r>
            <a:r>
              <a:rPr lang="en-GB" sz="2400" b="1" dirty="0">
                <a:solidFill>
                  <a:schemeClr val="bg1"/>
                </a:solidFill>
              </a:rPr>
              <a:t>logical</a:t>
            </a:r>
            <a:r>
              <a:rPr lang="en-GB" sz="2400" dirty="0">
                <a:solidFill>
                  <a:schemeClr val="bg1"/>
                </a:solidFill>
              </a:rPr>
              <a:t> </a:t>
            </a:r>
            <a:r>
              <a:rPr lang="en-GB" sz="2400" b="1" dirty="0">
                <a:solidFill>
                  <a:schemeClr val="bg1"/>
                </a:solidFill>
              </a:rPr>
              <a:t>arguments</a:t>
            </a:r>
            <a:r>
              <a:rPr lang="en-GB" sz="2400" dirty="0">
                <a:solidFill>
                  <a:schemeClr val="bg1"/>
                </a:solidFill>
              </a:rPr>
              <a:t> than emotive appeals and emotive arguments. </a:t>
            </a:r>
          </a:p>
          <a:p>
            <a:endParaRPr lang="en-GB" sz="1600" dirty="0">
              <a:solidFill>
                <a:schemeClr val="bg1"/>
              </a:solidFill>
            </a:endParaRPr>
          </a:p>
          <a:p>
            <a:r>
              <a:rPr lang="en-GB" sz="2400" dirty="0">
                <a:solidFill>
                  <a:schemeClr val="bg1"/>
                </a:solidFill>
              </a:rPr>
              <a:t>Some voters are more persuaded by </a:t>
            </a:r>
            <a:r>
              <a:rPr lang="en-GB" sz="2400" b="1" dirty="0">
                <a:solidFill>
                  <a:schemeClr val="bg1"/>
                </a:solidFill>
              </a:rPr>
              <a:t>emotive appeals a</a:t>
            </a:r>
            <a:r>
              <a:rPr lang="en-GB" sz="2400" dirty="0">
                <a:solidFill>
                  <a:schemeClr val="bg1"/>
                </a:solidFill>
              </a:rPr>
              <a:t>nd </a:t>
            </a:r>
          </a:p>
          <a:p>
            <a:r>
              <a:rPr lang="en-GB" sz="2400" b="1" dirty="0">
                <a:solidFill>
                  <a:schemeClr val="bg1"/>
                </a:solidFill>
              </a:rPr>
              <a:t>emotive</a:t>
            </a:r>
            <a:r>
              <a:rPr lang="en-GB" sz="2400" dirty="0">
                <a:solidFill>
                  <a:schemeClr val="bg1"/>
                </a:solidFill>
              </a:rPr>
              <a:t> </a:t>
            </a:r>
            <a:r>
              <a:rPr lang="en-GB" sz="2400" b="1" dirty="0">
                <a:solidFill>
                  <a:schemeClr val="bg1"/>
                </a:solidFill>
              </a:rPr>
              <a:t>arguments </a:t>
            </a:r>
            <a:r>
              <a:rPr lang="en-GB" sz="2400" dirty="0">
                <a:solidFill>
                  <a:schemeClr val="bg1"/>
                </a:solidFill>
              </a:rPr>
              <a:t>than logical appeals and logical</a:t>
            </a:r>
            <a:r>
              <a:rPr lang="en-GB" sz="2400" b="1" dirty="0">
                <a:solidFill>
                  <a:schemeClr val="bg1"/>
                </a:solidFill>
              </a:rPr>
              <a:t> </a:t>
            </a:r>
            <a:r>
              <a:rPr lang="en-GB" sz="2400" dirty="0">
                <a:solidFill>
                  <a:schemeClr val="bg1"/>
                </a:solidFill>
              </a:rPr>
              <a:t>arguments. </a:t>
            </a:r>
          </a:p>
        </p:txBody>
      </p:sp>
      <p:sp>
        <p:nvSpPr>
          <p:cNvPr id="23" name="TextBox 22">
            <a:extLst>
              <a:ext uri="{FF2B5EF4-FFF2-40B4-BE49-F238E27FC236}">
                <a16:creationId xmlns:a16="http://schemas.microsoft.com/office/drawing/2014/main" id="{5C4AEB36-8B1B-6E3D-6810-FA41A4D79A22}"/>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269502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1C088-5F23-81E3-6520-72E489AC2696}"/>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31647C9-F2A3-8F9C-2F5E-3582A2867C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B358E53-778B-F14F-B748-67E08D1BE0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21330233-EAEF-FD9E-DF88-9784F70FB0AD}"/>
              </a:ext>
            </a:extLst>
          </p:cNvPr>
          <p:cNvSpPr txBox="1"/>
          <p:nvPr/>
        </p:nvSpPr>
        <p:spPr>
          <a:xfrm>
            <a:off x="854567" y="1985845"/>
            <a:ext cx="9780775" cy="4678204"/>
          </a:xfrm>
          <a:prstGeom prst="rect">
            <a:avLst/>
          </a:prstGeom>
          <a:noFill/>
        </p:spPr>
        <p:txBody>
          <a:bodyPr wrap="square" rtlCol="0">
            <a:spAutoFit/>
          </a:bodyPr>
          <a:lstStyle/>
          <a:p>
            <a:r>
              <a:rPr lang="en-GB" sz="2800" b="1" dirty="0">
                <a:solidFill>
                  <a:schemeClr val="bg1"/>
                </a:solidFill>
              </a:rPr>
              <a:t>Manifesto Mistakes</a:t>
            </a:r>
          </a:p>
          <a:p>
            <a:endParaRPr lang="en-GB" b="1" dirty="0">
              <a:solidFill>
                <a:schemeClr val="bg1"/>
              </a:solidFill>
            </a:endParaRPr>
          </a:p>
          <a:p>
            <a:r>
              <a:rPr lang="en-GB" sz="2400" dirty="0">
                <a:solidFill>
                  <a:schemeClr val="bg1"/>
                </a:solidFill>
              </a:rPr>
              <a:t>Although there is no one right way to write/ produce a manifesto, there are four classic mistakes candidates in Students’ Association/ Students’ Union elections often make when writing/ producing their manifesto.</a:t>
            </a:r>
          </a:p>
          <a:p>
            <a:endParaRPr lang="en-GB" dirty="0">
              <a:solidFill>
                <a:schemeClr val="bg1"/>
              </a:solidFill>
            </a:endParaRPr>
          </a:p>
          <a:p>
            <a:r>
              <a:rPr lang="en-GB" sz="2400" dirty="0">
                <a:solidFill>
                  <a:schemeClr val="bg1"/>
                </a:solidFill>
              </a:rPr>
              <a:t>Theses four classic manifesto mistakes are…</a:t>
            </a:r>
          </a:p>
          <a:p>
            <a:endParaRPr lang="en-GB" dirty="0">
              <a:solidFill>
                <a:schemeClr val="bg1"/>
              </a:solidFill>
            </a:endParaRPr>
          </a:p>
          <a:p>
            <a:pPr marL="342900" indent="-342900">
              <a:buFont typeface="Wingdings" panose="05000000000000000000" pitchFamily="2" charset="2"/>
              <a:buChar char="§"/>
            </a:pPr>
            <a:r>
              <a:rPr lang="en-GB" sz="2400" dirty="0">
                <a:solidFill>
                  <a:schemeClr val="bg1"/>
                </a:solidFill>
              </a:rPr>
              <a:t>Not being authentic!</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asking the reader to vote for them!</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letting the reader know how and when to vote for them!</a:t>
            </a:r>
          </a:p>
          <a:p>
            <a:pPr marL="342900" indent="-342900">
              <a:buFont typeface="Wingdings" panose="05000000000000000000" pitchFamily="2" charset="2"/>
              <a:buChar char="§"/>
            </a:pPr>
            <a:endParaRPr lang="en-GB" sz="800" dirty="0">
              <a:solidFill>
                <a:schemeClr val="bg1"/>
              </a:solidFill>
            </a:endParaRPr>
          </a:p>
          <a:p>
            <a:pPr marL="342900" indent="-342900">
              <a:buFont typeface="Wingdings" panose="05000000000000000000" pitchFamily="2" charset="2"/>
              <a:buChar char="§"/>
            </a:pPr>
            <a:r>
              <a:rPr lang="en-GB" sz="2400" dirty="0">
                <a:solidFill>
                  <a:schemeClr val="bg1"/>
                </a:solidFill>
              </a:rPr>
              <a:t>Not integrating their manifesto into their overall campaign plan!</a:t>
            </a:r>
          </a:p>
        </p:txBody>
      </p:sp>
      <p:sp>
        <p:nvSpPr>
          <p:cNvPr id="23" name="TextBox 22">
            <a:extLst>
              <a:ext uri="{FF2B5EF4-FFF2-40B4-BE49-F238E27FC236}">
                <a16:creationId xmlns:a16="http://schemas.microsoft.com/office/drawing/2014/main" id="{75E1A13D-64D6-D58F-AF4E-56B498A9958F}"/>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Tree>
    <p:extLst>
      <p:ext uri="{BB962C8B-B14F-4D97-AF65-F5344CB8AC3E}">
        <p14:creationId xmlns:p14="http://schemas.microsoft.com/office/powerpoint/2010/main" val="3466065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A8DC7-EF68-64E4-80B2-9CE67415BC95}"/>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E6BBC18-3EE2-4212-D9F1-BA59EBC0D4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A77FB050-3243-B901-59E7-D9DA3603D7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18D41C98-0E15-CCEA-BA80-3F3BB9383BEC}"/>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Manifestos </a:t>
            </a:r>
            <a:endParaRPr lang="en-GB" b="1" dirty="0">
              <a:solidFill>
                <a:schemeClr val="bg1"/>
              </a:solidFill>
            </a:endParaRPr>
          </a:p>
        </p:txBody>
      </p:sp>
      <p:sp>
        <p:nvSpPr>
          <p:cNvPr id="2" name="TextBox 1">
            <a:extLst>
              <a:ext uri="{FF2B5EF4-FFF2-40B4-BE49-F238E27FC236}">
                <a16:creationId xmlns:a16="http://schemas.microsoft.com/office/drawing/2014/main" id="{8BAB6B3C-E887-8A3C-251E-23752648E263}"/>
              </a:ext>
            </a:extLst>
          </p:cNvPr>
          <p:cNvSpPr txBox="1"/>
          <p:nvPr/>
        </p:nvSpPr>
        <p:spPr>
          <a:xfrm>
            <a:off x="854568" y="1993899"/>
            <a:ext cx="9845516" cy="4739759"/>
          </a:xfrm>
          <a:prstGeom prst="rect">
            <a:avLst/>
          </a:prstGeom>
          <a:noFill/>
        </p:spPr>
        <p:txBody>
          <a:bodyPr wrap="square" rtlCol="0">
            <a:spAutoFit/>
          </a:bodyPr>
          <a:lstStyle/>
          <a:p>
            <a:pPr algn="l"/>
            <a:r>
              <a:rPr lang="en-GB" sz="3200" i="0" dirty="0">
                <a:solidFill>
                  <a:schemeClr val="bg1"/>
                </a:solidFill>
                <a:effectLst/>
                <a:latin typeface="Inter"/>
              </a:rPr>
              <a:t>There are </a:t>
            </a:r>
            <a:r>
              <a:rPr lang="en-GB" sz="3200" b="1" i="0" dirty="0">
                <a:solidFill>
                  <a:schemeClr val="bg1"/>
                </a:solidFill>
                <a:effectLst/>
                <a:latin typeface="Inter"/>
              </a:rPr>
              <a:t>no minimum </a:t>
            </a:r>
            <a:r>
              <a:rPr lang="en-GB" sz="3200" i="0" dirty="0">
                <a:solidFill>
                  <a:schemeClr val="bg1"/>
                </a:solidFill>
                <a:effectLst/>
                <a:latin typeface="Inter"/>
              </a:rPr>
              <a:t>or </a:t>
            </a:r>
            <a:r>
              <a:rPr lang="en-GB" sz="3200" b="1" i="0" dirty="0">
                <a:solidFill>
                  <a:schemeClr val="bg1"/>
                </a:solidFill>
                <a:effectLst/>
                <a:latin typeface="Inter"/>
              </a:rPr>
              <a:t>maximum word </a:t>
            </a:r>
          </a:p>
          <a:p>
            <a:pPr algn="l"/>
            <a:r>
              <a:rPr lang="en-GB" sz="3200" b="1" i="0" dirty="0">
                <a:solidFill>
                  <a:schemeClr val="bg1"/>
                </a:solidFill>
                <a:effectLst/>
                <a:latin typeface="Inter"/>
              </a:rPr>
              <a:t>counts</a:t>
            </a:r>
            <a:r>
              <a:rPr lang="en-GB" sz="3200" i="0" dirty="0">
                <a:solidFill>
                  <a:schemeClr val="bg1"/>
                </a:solidFill>
                <a:effectLst/>
                <a:latin typeface="Inter"/>
              </a:rPr>
              <a:t> for manifestos on the HISA website.</a:t>
            </a:r>
          </a:p>
          <a:p>
            <a:pPr algn="l"/>
            <a:endParaRPr lang="en-GB" dirty="0">
              <a:solidFill>
                <a:schemeClr val="bg1"/>
              </a:solidFill>
              <a:latin typeface="Inter"/>
            </a:endParaRPr>
          </a:p>
          <a:p>
            <a:pPr algn="l"/>
            <a:r>
              <a:rPr lang="en-GB" sz="3200" dirty="0">
                <a:solidFill>
                  <a:schemeClr val="bg1"/>
                </a:solidFill>
                <a:latin typeface="Inter"/>
              </a:rPr>
              <a:t>Manifestos on the HISA website can include </a:t>
            </a:r>
            <a:endParaRPr lang="en-GB" sz="3200" b="1" dirty="0">
              <a:solidFill>
                <a:schemeClr val="bg1"/>
              </a:solidFill>
              <a:latin typeface="Inter"/>
            </a:endParaRPr>
          </a:p>
          <a:p>
            <a:pPr algn="l"/>
            <a:r>
              <a:rPr lang="en-GB" sz="3200" b="1" dirty="0">
                <a:solidFill>
                  <a:schemeClr val="bg1"/>
                </a:solidFill>
                <a:latin typeface="Inter"/>
              </a:rPr>
              <a:t>images</a:t>
            </a:r>
            <a:r>
              <a:rPr lang="en-GB" sz="3200" dirty="0">
                <a:solidFill>
                  <a:schemeClr val="bg1"/>
                </a:solidFill>
                <a:latin typeface="Inter"/>
              </a:rPr>
              <a:t>, </a:t>
            </a:r>
            <a:r>
              <a:rPr lang="en-GB" sz="3200" b="1" dirty="0">
                <a:solidFill>
                  <a:schemeClr val="bg1"/>
                </a:solidFill>
                <a:latin typeface="Inter"/>
              </a:rPr>
              <a:t>graphics</a:t>
            </a:r>
            <a:r>
              <a:rPr lang="en-GB" sz="3200" dirty="0">
                <a:solidFill>
                  <a:schemeClr val="bg1"/>
                </a:solidFill>
                <a:latin typeface="Inter"/>
              </a:rPr>
              <a:t>, </a:t>
            </a:r>
            <a:r>
              <a:rPr lang="en-GB" sz="3200" b="1" dirty="0">
                <a:solidFill>
                  <a:schemeClr val="bg1"/>
                </a:solidFill>
                <a:latin typeface="Inter"/>
              </a:rPr>
              <a:t>tables</a:t>
            </a:r>
            <a:r>
              <a:rPr lang="en-GB" sz="3200" dirty="0">
                <a:solidFill>
                  <a:schemeClr val="bg1"/>
                </a:solidFill>
                <a:latin typeface="Inter"/>
              </a:rPr>
              <a:t>, </a:t>
            </a:r>
            <a:r>
              <a:rPr lang="en-GB" sz="3200" b="1" dirty="0">
                <a:solidFill>
                  <a:schemeClr val="bg1"/>
                </a:solidFill>
                <a:latin typeface="Inter"/>
              </a:rPr>
              <a:t>text</a:t>
            </a:r>
            <a:r>
              <a:rPr lang="en-GB" sz="3200" dirty="0">
                <a:solidFill>
                  <a:schemeClr val="bg1"/>
                </a:solidFill>
                <a:latin typeface="Inter"/>
              </a:rPr>
              <a:t>, and </a:t>
            </a:r>
            <a:r>
              <a:rPr lang="en-GB" sz="3200" b="1" dirty="0">
                <a:solidFill>
                  <a:schemeClr val="bg1"/>
                </a:solidFill>
                <a:latin typeface="Inter"/>
              </a:rPr>
              <a:t>videos</a:t>
            </a:r>
            <a:r>
              <a:rPr lang="en-GB" sz="3200" dirty="0">
                <a:solidFill>
                  <a:schemeClr val="bg1"/>
                </a:solidFill>
                <a:latin typeface="Inter"/>
              </a:rPr>
              <a:t>.</a:t>
            </a:r>
          </a:p>
          <a:p>
            <a:pPr algn="l"/>
            <a:endParaRPr lang="en-GB" dirty="0">
              <a:solidFill>
                <a:schemeClr val="bg1"/>
              </a:solidFill>
              <a:latin typeface="Inter"/>
            </a:endParaRPr>
          </a:p>
          <a:p>
            <a:pPr algn="l"/>
            <a:r>
              <a:rPr lang="en-GB" sz="3200" dirty="0">
                <a:solidFill>
                  <a:schemeClr val="bg1"/>
                </a:solidFill>
                <a:latin typeface="Inter"/>
              </a:rPr>
              <a:t>M</a:t>
            </a:r>
            <a:r>
              <a:rPr lang="en-GB" sz="3200" i="0" dirty="0">
                <a:solidFill>
                  <a:schemeClr val="bg1"/>
                </a:solidFill>
                <a:effectLst/>
                <a:latin typeface="Inter"/>
              </a:rPr>
              <a:t>anifestos on the HISA website can contain </a:t>
            </a:r>
          </a:p>
          <a:p>
            <a:pPr algn="l"/>
            <a:r>
              <a:rPr lang="en-GB" sz="3200" i="0" dirty="0">
                <a:solidFill>
                  <a:schemeClr val="bg1"/>
                </a:solidFill>
                <a:effectLst/>
                <a:latin typeface="Inter"/>
              </a:rPr>
              <a:t>both </a:t>
            </a:r>
            <a:r>
              <a:rPr lang="en-GB" sz="3200" b="1" i="0" dirty="0">
                <a:solidFill>
                  <a:schemeClr val="bg1"/>
                </a:solidFill>
                <a:effectLst/>
                <a:latin typeface="Inter"/>
              </a:rPr>
              <a:t>attachments</a:t>
            </a:r>
            <a:r>
              <a:rPr lang="en-GB" sz="3200" i="0" dirty="0">
                <a:solidFill>
                  <a:schemeClr val="bg1"/>
                </a:solidFill>
                <a:effectLst/>
                <a:latin typeface="Inter"/>
              </a:rPr>
              <a:t> and </a:t>
            </a:r>
            <a:r>
              <a:rPr lang="en-GB" sz="3200" b="1" i="0" dirty="0">
                <a:solidFill>
                  <a:schemeClr val="bg1"/>
                </a:solidFill>
                <a:effectLst/>
                <a:latin typeface="Inter"/>
              </a:rPr>
              <a:t>hyperlinks</a:t>
            </a:r>
            <a:r>
              <a:rPr lang="en-GB" sz="3200" i="0" dirty="0">
                <a:solidFill>
                  <a:schemeClr val="bg1"/>
                </a:solidFill>
                <a:effectLst/>
                <a:latin typeface="Inter"/>
              </a:rPr>
              <a:t>.</a:t>
            </a:r>
          </a:p>
          <a:p>
            <a:pPr algn="l"/>
            <a:endParaRPr lang="en-GB" dirty="0">
              <a:solidFill>
                <a:schemeClr val="bg1"/>
              </a:solidFill>
              <a:latin typeface="Inter"/>
            </a:endParaRPr>
          </a:p>
          <a:p>
            <a:pPr algn="l"/>
            <a:endParaRPr lang="en-GB" sz="2800" b="1" dirty="0">
              <a:solidFill>
                <a:schemeClr val="bg1"/>
              </a:solidFill>
              <a:latin typeface="Inter"/>
            </a:endParaRPr>
          </a:p>
          <a:p>
            <a:pPr algn="l"/>
            <a:endParaRPr lang="en-GB" sz="2800" dirty="0">
              <a:solidFill>
                <a:schemeClr val="bg1"/>
              </a:solidFill>
            </a:endParaRPr>
          </a:p>
        </p:txBody>
      </p:sp>
    </p:spTree>
    <p:extLst>
      <p:ext uri="{BB962C8B-B14F-4D97-AF65-F5344CB8AC3E}">
        <p14:creationId xmlns:p14="http://schemas.microsoft.com/office/powerpoint/2010/main" val="410073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517BB-F326-85C8-FE16-87E8B3410494}"/>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64491BDC-9161-E2EB-FC9E-219828E89C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A2192571-F6F8-57FF-62D9-DA6A8F192C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658447FF-5BC9-E595-D6A1-4522CD5EB525}"/>
              </a:ext>
            </a:extLst>
          </p:cNvPr>
          <p:cNvSpPr txBox="1"/>
          <p:nvPr/>
        </p:nvSpPr>
        <p:spPr>
          <a:xfrm>
            <a:off x="854568" y="1952368"/>
            <a:ext cx="9080264" cy="4770537"/>
          </a:xfrm>
          <a:prstGeom prst="rect">
            <a:avLst/>
          </a:prstGeom>
          <a:noFill/>
        </p:spPr>
        <p:txBody>
          <a:bodyPr wrap="square" rtlCol="0">
            <a:spAutoFit/>
          </a:bodyPr>
          <a:lstStyle/>
          <a:p>
            <a:r>
              <a:rPr lang="en-GB" sz="2800" dirty="0">
                <a:solidFill>
                  <a:schemeClr val="bg1"/>
                </a:solidFill>
              </a:rPr>
              <a:t>The manifesto writing process is </a:t>
            </a:r>
          </a:p>
          <a:p>
            <a:r>
              <a:rPr lang="en-GB" sz="2800" b="1" dirty="0">
                <a:solidFill>
                  <a:schemeClr val="bg1"/>
                </a:solidFill>
              </a:rPr>
              <a:t>a three-stage process</a:t>
            </a:r>
            <a:r>
              <a:rPr lang="en-GB" sz="2800" dirty="0">
                <a:solidFill>
                  <a:schemeClr val="bg1"/>
                </a:solidFill>
              </a:rPr>
              <a:t>.</a:t>
            </a:r>
          </a:p>
          <a:p>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first stage of the manifesto writing                                              process is </a:t>
            </a:r>
            <a:r>
              <a:rPr lang="en-GB" sz="2400" b="1" dirty="0">
                <a:solidFill>
                  <a:schemeClr val="bg1"/>
                </a:solidFill>
              </a:rPr>
              <a:t>planning</a:t>
            </a:r>
            <a:r>
              <a:rPr lang="en-GB" sz="2400" dirty="0">
                <a:solidFill>
                  <a:schemeClr val="bg1"/>
                </a:solidFill>
              </a:rPr>
              <a:t> and </a:t>
            </a:r>
            <a:r>
              <a:rPr lang="en-GB" sz="2400" b="1" dirty="0">
                <a:solidFill>
                  <a:schemeClr val="bg1"/>
                </a:solidFill>
              </a:rPr>
              <a:t>preparation</a:t>
            </a:r>
            <a:r>
              <a:rPr lang="en-GB" sz="2400" dirty="0">
                <a:solidFill>
                  <a:schemeClr val="bg1"/>
                </a:solidFill>
              </a:rPr>
              <a:t>.</a:t>
            </a:r>
          </a:p>
          <a:p>
            <a:pPr marL="342900" indent="-342900">
              <a:buFont typeface="Wingdings" panose="05000000000000000000" pitchFamily="2" charset="2"/>
              <a:buChar char="§"/>
            </a:pPr>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second stage of the manifesto writing                                        process is </a:t>
            </a:r>
            <a:r>
              <a:rPr lang="en-GB" sz="2400" b="1" dirty="0">
                <a:solidFill>
                  <a:schemeClr val="bg1"/>
                </a:solidFill>
              </a:rPr>
              <a:t>drafting</a:t>
            </a:r>
            <a:r>
              <a:rPr lang="en-GB" sz="2400" dirty="0">
                <a:solidFill>
                  <a:schemeClr val="bg1"/>
                </a:solidFill>
              </a:rPr>
              <a:t> and </a:t>
            </a:r>
            <a:r>
              <a:rPr lang="en-GB" sz="2400" b="1" dirty="0">
                <a:solidFill>
                  <a:schemeClr val="bg1"/>
                </a:solidFill>
              </a:rPr>
              <a:t>designing</a:t>
            </a:r>
            <a:r>
              <a:rPr lang="en-GB" sz="2400" dirty="0">
                <a:solidFill>
                  <a:schemeClr val="bg1"/>
                </a:solidFill>
              </a:rPr>
              <a:t>.</a:t>
            </a:r>
          </a:p>
          <a:p>
            <a:pPr marL="342900" indent="-342900">
              <a:buFont typeface="Wingdings" panose="05000000000000000000" pitchFamily="2" charset="2"/>
              <a:buChar char="§"/>
            </a:pPr>
            <a:endParaRPr lang="en-GB" sz="1600" dirty="0">
              <a:solidFill>
                <a:schemeClr val="bg1"/>
              </a:solidFill>
            </a:endParaRPr>
          </a:p>
          <a:p>
            <a:pPr marL="342900" indent="-342900">
              <a:buFont typeface="Wingdings" panose="05000000000000000000" pitchFamily="2" charset="2"/>
              <a:buChar char="§"/>
            </a:pPr>
            <a:r>
              <a:rPr lang="en-GB" sz="2400" dirty="0">
                <a:solidFill>
                  <a:schemeClr val="bg1"/>
                </a:solidFill>
              </a:rPr>
              <a:t>The third stage of the manifesto writing                                          process is </a:t>
            </a:r>
            <a:r>
              <a:rPr lang="en-GB" sz="2400" b="1" dirty="0">
                <a:solidFill>
                  <a:schemeClr val="bg1"/>
                </a:solidFill>
              </a:rPr>
              <a:t>reviewing</a:t>
            </a:r>
            <a:r>
              <a:rPr lang="en-GB" sz="2400" dirty="0">
                <a:solidFill>
                  <a:schemeClr val="bg1"/>
                </a:solidFill>
              </a:rPr>
              <a:t> and </a:t>
            </a:r>
            <a:r>
              <a:rPr lang="en-GB" sz="2400" b="1" dirty="0">
                <a:solidFill>
                  <a:schemeClr val="bg1"/>
                </a:solidFill>
              </a:rPr>
              <a:t>revising</a:t>
            </a:r>
            <a:r>
              <a:rPr lang="en-GB" sz="2400" dirty="0">
                <a:solidFill>
                  <a:schemeClr val="bg1"/>
                </a:solidFill>
              </a:rPr>
              <a:t>.</a:t>
            </a:r>
          </a:p>
          <a:p>
            <a:endParaRPr lang="en-GB" sz="1600" dirty="0">
              <a:solidFill>
                <a:schemeClr val="bg1"/>
              </a:solidFill>
            </a:endParaRPr>
          </a:p>
          <a:p>
            <a:r>
              <a:rPr lang="en-GB" sz="2000" dirty="0">
                <a:solidFill>
                  <a:schemeClr val="bg1"/>
                </a:solidFill>
              </a:rPr>
              <a:t>At each stage of the manifesto writing process </a:t>
            </a:r>
          </a:p>
          <a:p>
            <a:r>
              <a:rPr lang="en-GB" sz="2000" dirty="0">
                <a:solidFill>
                  <a:schemeClr val="bg1"/>
                </a:solidFill>
              </a:rPr>
              <a:t>you should look to get feedback from others.</a:t>
            </a:r>
            <a:endParaRPr lang="en-GB" sz="2400" dirty="0">
              <a:solidFill>
                <a:schemeClr val="bg1"/>
              </a:solidFill>
            </a:endParaRPr>
          </a:p>
        </p:txBody>
      </p:sp>
      <p:sp>
        <p:nvSpPr>
          <p:cNvPr id="23" name="TextBox 22">
            <a:extLst>
              <a:ext uri="{FF2B5EF4-FFF2-40B4-BE49-F238E27FC236}">
                <a16:creationId xmlns:a16="http://schemas.microsoft.com/office/drawing/2014/main" id="{6D84CC55-261D-AB0A-A8CA-C0BB5C679BB0}"/>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endParaRPr lang="en-GB" b="1" dirty="0">
              <a:solidFill>
                <a:schemeClr val="bg1"/>
              </a:solidFill>
            </a:endParaRPr>
          </a:p>
        </p:txBody>
      </p:sp>
    </p:spTree>
    <p:extLst>
      <p:ext uri="{BB962C8B-B14F-4D97-AF65-F5344CB8AC3E}">
        <p14:creationId xmlns:p14="http://schemas.microsoft.com/office/powerpoint/2010/main" val="387387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C6463-6CFD-36DA-0170-E5585F47ED75}"/>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C55D6E6E-9004-F143-7B27-98C02E2454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0C2BF2C4-59AB-BB34-F3C3-8A1F7D7F04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1" name="TextBox 20">
            <a:extLst>
              <a:ext uri="{FF2B5EF4-FFF2-40B4-BE49-F238E27FC236}">
                <a16:creationId xmlns:a16="http://schemas.microsoft.com/office/drawing/2014/main" id="{067F33BD-C84D-CA12-F63D-115E4B4CEA1C}"/>
              </a:ext>
            </a:extLst>
          </p:cNvPr>
          <p:cNvSpPr txBox="1"/>
          <p:nvPr/>
        </p:nvSpPr>
        <p:spPr>
          <a:xfrm>
            <a:off x="854568" y="1985845"/>
            <a:ext cx="9537464" cy="4154984"/>
          </a:xfrm>
          <a:prstGeom prst="rect">
            <a:avLst/>
          </a:prstGeom>
          <a:noFill/>
        </p:spPr>
        <p:txBody>
          <a:bodyPr wrap="square" rtlCol="0">
            <a:spAutoFit/>
          </a:bodyPr>
          <a:lstStyle/>
          <a:p>
            <a:r>
              <a:rPr lang="en-GB" sz="2800" b="1" dirty="0">
                <a:solidFill>
                  <a:schemeClr val="bg1"/>
                </a:solidFill>
              </a:rPr>
              <a:t>Planning &amp; Preparation</a:t>
            </a:r>
          </a:p>
          <a:p>
            <a:endParaRPr lang="en-GB" b="1" dirty="0">
              <a:solidFill>
                <a:schemeClr val="bg1"/>
              </a:solidFill>
            </a:endParaRPr>
          </a:p>
          <a:p>
            <a:r>
              <a:rPr lang="en-GB" sz="2800" dirty="0">
                <a:solidFill>
                  <a:schemeClr val="bg1"/>
                </a:solidFill>
              </a:rPr>
              <a:t>Before you try to draft and design your manifesto </a:t>
            </a:r>
          </a:p>
          <a:p>
            <a:r>
              <a:rPr lang="en-GB" sz="2800" dirty="0">
                <a:solidFill>
                  <a:schemeClr val="bg1"/>
                </a:solidFill>
              </a:rPr>
              <a:t>you first </a:t>
            </a:r>
            <a:r>
              <a:rPr lang="en-GB" sz="2800" b="1" dirty="0">
                <a:solidFill>
                  <a:schemeClr val="bg1"/>
                </a:solidFill>
              </a:rPr>
              <a:t>need to identify your  </a:t>
            </a:r>
            <a:r>
              <a:rPr lang="en-GB" sz="2800" dirty="0">
                <a:solidFill>
                  <a:schemeClr val="bg1"/>
                </a:solidFill>
              </a:rPr>
              <a:t>…</a:t>
            </a:r>
          </a:p>
          <a:p>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Goal(s)</a:t>
            </a:r>
          </a:p>
          <a:p>
            <a:pPr marL="342900" indent="-342900">
              <a:buFont typeface="Wingdings" panose="05000000000000000000" pitchFamily="2" charset="2"/>
              <a:buChar char="§"/>
            </a:pPr>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Message(s) </a:t>
            </a:r>
          </a:p>
          <a:p>
            <a:endParaRPr lang="en-GB" dirty="0">
              <a:solidFill>
                <a:schemeClr val="bg1"/>
              </a:solidFill>
            </a:endParaRPr>
          </a:p>
          <a:p>
            <a:pPr marL="342900" indent="-342900">
              <a:buFont typeface="Wingdings" panose="05000000000000000000" pitchFamily="2" charset="2"/>
              <a:buChar char="§"/>
            </a:pPr>
            <a:r>
              <a:rPr lang="en-GB" sz="2800" dirty="0">
                <a:solidFill>
                  <a:schemeClr val="bg1"/>
                </a:solidFill>
              </a:rPr>
              <a:t>Audience(s) </a:t>
            </a:r>
          </a:p>
          <a:p>
            <a:pPr marL="342900" indent="-342900">
              <a:buFont typeface="Wingdings" panose="05000000000000000000" pitchFamily="2" charset="2"/>
              <a:buChar char="§"/>
            </a:pPr>
            <a:endParaRPr lang="en-GB" sz="2400" dirty="0">
              <a:solidFill>
                <a:schemeClr val="bg1"/>
              </a:solidFill>
            </a:endParaRPr>
          </a:p>
        </p:txBody>
      </p:sp>
      <p:sp>
        <p:nvSpPr>
          <p:cNvPr id="23" name="TextBox 22">
            <a:extLst>
              <a:ext uri="{FF2B5EF4-FFF2-40B4-BE49-F238E27FC236}">
                <a16:creationId xmlns:a16="http://schemas.microsoft.com/office/drawing/2014/main" id="{195DA6E0-027D-1CC7-B5B4-B044C024AEE3}"/>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p>
        </p:txBody>
      </p:sp>
    </p:spTree>
    <p:extLst>
      <p:ext uri="{BB962C8B-B14F-4D97-AF65-F5344CB8AC3E}">
        <p14:creationId xmlns:p14="http://schemas.microsoft.com/office/powerpoint/2010/main" val="19221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35039-FC8F-7C9C-DD22-685E1D31F9CE}"/>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B94E924F-A610-0B75-AFA2-689D6250E4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127C2EB-C572-26FE-6B89-C362698728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D8C00D41-5D38-9D0D-ACC4-188FE934E484}"/>
              </a:ext>
            </a:extLst>
          </p:cNvPr>
          <p:cNvSpPr txBox="1"/>
          <p:nvPr/>
        </p:nvSpPr>
        <p:spPr>
          <a:xfrm>
            <a:off x="854569" y="545432"/>
            <a:ext cx="6492715" cy="1015663"/>
          </a:xfrm>
          <a:prstGeom prst="rect">
            <a:avLst/>
          </a:prstGeom>
          <a:noFill/>
        </p:spPr>
        <p:txBody>
          <a:bodyPr wrap="square" rtlCol="0">
            <a:spAutoFit/>
          </a:bodyPr>
          <a:lstStyle/>
          <a:p>
            <a:r>
              <a:rPr lang="en-GB" sz="6000" b="1" dirty="0">
                <a:solidFill>
                  <a:schemeClr val="bg1"/>
                </a:solidFill>
              </a:rPr>
              <a:t>Manifesto Writing </a:t>
            </a:r>
          </a:p>
        </p:txBody>
      </p:sp>
      <p:sp>
        <p:nvSpPr>
          <p:cNvPr id="2" name="Oval 1">
            <a:extLst>
              <a:ext uri="{FF2B5EF4-FFF2-40B4-BE49-F238E27FC236}">
                <a16:creationId xmlns:a16="http://schemas.microsoft.com/office/drawing/2014/main" id="{4F8CB05B-0B2B-28CF-A3F1-26F3CDF8ED1C}"/>
              </a:ext>
            </a:extLst>
          </p:cNvPr>
          <p:cNvSpPr/>
          <p:nvPr/>
        </p:nvSpPr>
        <p:spPr>
          <a:xfrm>
            <a:off x="366287" y="2659314"/>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3" name="Rectangle 2">
            <a:extLst>
              <a:ext uri="{FF2B5EF4-FFF2-40B4-BE49-F238E27FC236}">
                <a16:creationId xmlns:a16="http://schemas.microsoft.com/office/drawing/2014/main" id="{B30BAE73-6984-5339-4448-E0215BCDBA4F}"/>
              </a:ext>
            </a:extLst>
          </p:cNvPr>
          <p:cNvSpPr/>
          <p:nvPr/>
        </p:nvSpPr>
        <p:spPr>
          <a:xfrm>
            <a:off x="1078575" y="2751083"/>
            <a:ext cx="1300373"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Goal(s)</a:t>
            </a:r>
            <a:endParaRPr lang="en-GB" sz="2400" dirty="0">
              <a:solidFill>
                <a:schemeClr val="bg1"/>
              </a:solidFill>
            </a:endParaRPr>
          </a:p>
        </p:txBody>
      </p:sp>
      <p:sp>
        <p:nvSpPr>
          <p:cNvPr id="4" name="Oval 3">
            <a:extLst>
              <a:ext uri="{FF2B5EF4-FFF2-40B4-BE49-F238E27FC236}">
                <a16:creationId xmlns:a16="http://schemas.microsoft.com/office/drawing/2014/main" id="{E12C5284-FE3F-2428-EFC0-953302689512}"/>
              </a:ext>
            </a:extLst>
          </p:cNvPr>
          <p:cNvSpPr/>
          <p:nvPr/>
        </p:nvSpPr>
        <p:spPr>
          <a:xfrm>
            <a:off x="4702606" y="2659314"/>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Rectangle 5">
            <a:extLst>
              <a:ext uri="{FF2B5EF4-FFF2-40B4-BE49-F238E27FC236}">
                <a16:creationId xmlns:a16="http://schemas.microsoft.com/office/drawing/2014/main" id="{5AD0D7DF-210E-FC34-7C10-25246E9C2C58}"/>
              </a:ext>
            </a:extLst>
          </p:cNvPr>
          <p:cNvSpPr/>
          <p:nvPr/>
        </p:nvSpPr>
        <p:spPr>
          <a:xfrm>
            <a:off x="5110709" y="2659314"/>
            <a:ext cx="1902768"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Message(s)</a:t>
            </a:r>
            <a:endParaRPr lang="en-GB" sz="2400" dirty="0">
              <a:solidFill>
                <a:schemeClr val="bg1"/>
              </a:solidFill>
            </a:endParaRPr>
          </a:p>
        </p:txBody>
      </p:sp>
      <p:sp>
        <p:nvSpPr>
          <p:cNvPr id="7" name="Oval 6">
            <a:extLst>
              <a:ext uri="{FF2B5EF4-FFF2-40B4-BE49-F238E27FC236}">
                <a16:creationId xmlns:a16="http://schemas.microsoft.com/office/drawing/2014/main" id="{BCD4A8CB-AFF7-D51F-D95F-6BBC43E9E926}"/>
              </a:ext>
            </a:extLst>
          </p:cNvPr>
          <p:cNvSpPr/>
          <p:nvPr/>
        </p:nvSpPr>
        <p:spPr>
          <a:xfrm>
            <a:off x="9063549" y="2659313"/>
            <a:ext cx="2718974" cy="2544161"/>
          </a:xfrm>
          <a:prstGeom prst="ellipse">
            <a:avLst/>
          </a:prstGeom>
          <a:solidFill>
            <a:srgbClr val="BC2D7E"/>
          </a:solidFill>
          <a:ln w="57150">
            <a:solidFill>
              <a:srgbClr val="BC2D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8" name="Rectangle 7">
            <a:extLst>
              <a:ext uri="{FF2B5EF4-FFF2-40B4-BE49-F238E27FC236}">
                <a16:creationId xmlns:a16="http://schemas.microsoft.com/office/drawing/2014/main" id="{334F854D-31AD-65C3-C04E-2E74054C7F6C}"/>
              </a:ext>
            </a:extLst>
          </p:cNvPr>
          <p:cNvSpPr/>
          <p:nvPr/>
        </p:nvSpPr>
        <p:spPr>
          <a:xfrm>
            <a:off x="9426053" y="2659314"/>
            <a:ext cx="1993965" cy="830997"/>
          </a:xfrm>
          <a:prstGeom prst="rect">
            <a:avLst/>
          </a:prstGeom>
        </p:spPr>
        <p:txBody>
          <a:bodyPr wrap="square">
            <a:spAutoFit/>
          </a:bodyPr>
          <a:lstStyle/>
          <a:p>
            <a:pPr algn="ctr"/>
            <a:r>
              <a:rPr lang="en-GB" sz="2400" b="1" dirty="0">
                <a:solidFill>
                  <a:schemeClr val="bg1"/>
                </a:solidFill>
              </a:rPr>
              <a:t>Your </a:t>
            </a:r>
          </a:p>
          <a:p>
            <a:pPr algn="ctr"/>
            <a:r>
              <a:rPr lang="en-GB" sz="2400" b="1" dirty="0">
                <a:solidFill>
                  <a:schemeClr val="bg1"/>
                </a:solidFill>
              </a:rPr>
              <a:t>Audience(s)</a:t>
            </a:r>
            <a:endParaRPr lang="en-GB" sz="2400" dirty="0">
              <a:solidFill>
                <a:schemeClr val="bg1"/>
              </a:solidFill>
            </a:endParaRPr>
          </a:p>
        </p:txBody>
      </p:sp>
      <p:sp>
        <p:nvSpPr>
          <p:cNvPr id="9" name="Rectangle 8">
            <a:extLst>
              <a:ext uri="{FF2B5EF4-FFF2-40B4-BE49-F238E27FC236}">
                <a16:creationId xmlns:a16="http://schemas.microsoft.com/office/drawing/2014/main" id="{17D6551D-7392-4161-0DDF-09DB3FD07999}"/>
              </a:ext>
            </a:extLst>
          </p:cNvPr>
          <p:cNvSpPr/>
          <p:nvPr/>
        </p:nvSpPr>
        <p:spPr>
          <a:xfrm>
            <a:off x="492333" y="3700385"/>
            <a:ext cx="2466882" cy="1015663"/>
          </a:xfrm>
          <a:prstGeom prst="rect">
            <a:avLst/>
          </a:prstGeom>
        </p:spPr>
        <p:txBody>
          <a:bodyPr wrap="square">
            <a:spAutoFit/>
          </a:bodyPr>
          <a:lstStyle/>
          <a:p>
            <a:pPr algn="ctr"/>
            <a:r>
              <a:rPr lang="en-GB" sz="2000" dirty="0">
                <a:solidFill>
                  <a:schemeClr val="bg1"/>
                </a:solidFill>
              </a:rPr>
              <a:t>What do </a:t>
            </a:r>
          </a:p>
          <a:p>
            <a:pPr algn="ctr"/>
            <a:r>
              <a:rPr lang="en-GB" sz="2000" dirty="0">
                <a:solidFill>
                  <a:schemeClr val="bg1"/>
                </a:solidFill>
              </a:rPr>
              <a:t>you want to </a:t>
            </a:r>
          </a:p>
          <a:p>
            <a:pPr algn="ctr"/>
            <a:r>
              <a:rPr lang="en-GB" sz="2000" dirty="0">
                <a:solidFill>
                  <a:schemeClr val="bg1"/>
                </a:solidFill>
              </a:rPr>
              <a:t>achieve?</a:t>
            </a:r>
          </a:p>
        </p:txBody>
      </p:sp>
      <p:sp>
        <p:nvSpPr>
          <p:cNvPr id="10" name="Rectangle 9">
            <a:extLst>
              <a:ext uri="{FF2B5EF4-FFF2-40B4-BE49-F238E27FC236}">
                <a16:creationId xmlns:a16="http://schemas.microsoft.com/office/drawing/2014/main" id="{B46E6964-CC4F-472B-CBAF-D64B1ACC0933}"/>
              </a:ext>
            </a:extLst>
          </p:cNvPr>
          <p:cNvSpPr/>
          <p:nvPr/>
        </p:nvSpPr>
        <p:spPr>
          <a:xfrm>
            <a:off x="4817664" y="3700385"/>
            <a:ext cx="2464330" cy="1015663"/>
          </a:xfrm>
          <a:prstGeom prst="rect">
            <a:avLst/>
          </a:prstGeom>
        </p:spPr>
        <p:txBody>
          <a:bodyPr wrap="square">
            <a:spAutoFit/>
          </a:bodyPr>
          <a:lstStyle/>
          <a:p>
            <a:pPr algn="ctr"/>
            <a:r>
              <a:rPr lang="en-GB" sz="2000" dirty="0">
                <a:solidFill>
                  <a:schemeClr val="bg1"/>
                </a:solidFill>
              </a:rPr>
              <a:t>What are you going to say to advance your goal(s)?</a:t>
            </a:r>
          </a:p>
        </p:txBody>
      </p:sp>
      <p:sp>
        <p:nvSpPr>
          <p:cNvPr id="11" name="Rectangle 10">
            <a:extLst>
              <a:ext uri="{FF2B5EF4-FFF2-40B4-BE49-F238E27FC236}">
                <a16:creationId xmlns:a16="http://schemas.microsoft.com/office/drawing/2014/main" id="{7761793A-9A61-6980-29FC-2AE3AE34CA92}"/>
              </a:ext>
            </a:extLst>
          </p:cNvPr>
          <p:cNvSpPr/>
          <p:nvPr/>
        </p:nvSpPr>
        <p:spPr>
          <a:xfrm>
            <a:off x="9153574" y="3582080"/>
            <a:ext cx="2679484" cy="1323439"/>
          </a:xfrm>
          <a:prstGeom prst="rect">
            <a:avLst/>
          </a:prstGeom>
        </p:spPr>
        <p:txBody>
          <a:bodyPr wrap="square">
            <a:spAutoFit/>
          </a:bodyPr>
          <a:lstStyle/>
          <a:p>
            <a:pPr algn="ctr"/>
            <a:r>
              <a:rPr lang="en-GB" sz="2000" dirty="0">
                <a:solidFill>
                  <a:schemeClr val="bg1"/>
                </a:solidFill>
              </a:rPr>
              <a:t>Who will connect with your message? / </a:t>
            </a:r>
          </a:p>
          <a:p>
            <a:pPr algn="ctr"/>
            <a:r>
              <a:rPr lang="en-GB" sz="2000" dirty="0">
                <a:solidFill>
                  <a:schemeClr val="bg1"/>
                </a:solidFill>
              </a:rPr>
              <a:t>Who are you trying to</a:t>
            </a:r>
          </a:p>
          <a:p>
            <a:pPr algn="ctr"/>
            <a:r>
              <a:rPr lang="en-GB" sz="2000" dirty="0">
                <a:solidFill>
                  <a:schemeClr val="bg1"/>
                </a:solidFill>
              </a:rPr>
              <a:t>connect with?</a:t>
            </a:r>
          </a:p>
        </p:txBody>
      </p:sp>
      <p:sp>
        <p:nvSpPr>
          <p:cNvPr id="12" name="Rectangle 11">
            <a:extLst>
              <a:ext uri="{FF2B5EF4-FFF2-40B4-BE49-F238E27FC236}">
                <a16:creationId xmlns:a16="http://schemas.microsoft.com/office/drawing/2014/main" id="{898F14E2-66A7-4594-2FBF-E5BFAD416A55}"/>
              </a:ext>
            </a:extLst>
          </p:cNvPr>
          <p:cNvSpPr/>
          <p:nvPr/>
        </p:nvSpPr>
        <p:spPr>
          <a:xfrm>
            <a:off x="2931981" y="495531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13" name="Right Arrow 67">
            <a:extLst>
              <a:ext uri="{FF2B5EF4-FFF2-40B4-BE49-F238E27FC236}">
                <a16:creationId xmlns:a16="http://schemas.microsoft.com/office/drawing/2014/main" id="{99BE82DA-697D-5241-FB29-29F75BB50C9B}"/>
              </a:ext>
            </a:extLst>
          </p:cNvPr>
          <p:cNvSpPr/>
          <p:nvPr/>
        </p:nvSpPr>
        <p:spPr>
          <a:xfrm>
            <a:off x="3235230" y="2807882"/>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14" name="Right Arrow 68">
            <a:extLst>
              <a:ext uri="{FF2B5EF4-FFF2-40B4-BE49-F238E27FC236}">
                <a16:creationId xmlns:a16="http://schemas.microsoft.com/office/drawing/2014/main" id="{9DA63E07-68E2-2CA3-D3CB-F7F5F1175C0F}"/>
              </a:ext>
            </a:extLst>
          </p:cNvPr>
          <p:cNvSpPr/>
          <p:nvPr/>
        </p:nvSpPr>
        <p:spPr>
          <a:xfrm rot="10800000">
            <a:off x="3212495" y="4461523"/>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2" name="Rectangle 21">
            <a:extLst>
              <a:ext uri="{FF2B5EF4-FFF2-40B4-BE49-F238E27FC236}">
                <a16:creationId xmlns:a16="http://schemas.microsoft.com/office/drawing/2014/main" id="{24DE6FAC-F01C-8918-966A-2192B102548B}"/>
              </a:ext>
            </a:extLst>
          </p:cNvPr>
          <p:cNvSpPr/>
          <p:nvPr/>
        </p:nvSpPr>
        <p:spPr>
          <a:xfrm>
            <a:off x="2849051" y="210652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24" name="Rectangle 23">
            <a:extLst>
              <a:ext uri="{FF2B5EF4-FFF2-40B4-BE49-F238E27FC236}">
                <a16:creationId xmlns:a16="http://schemas.microsoft.com/office/drawing/2014/main" id="{D0F24BC8-38AD-606A-31B3-7FA4D6AE0E6C}"/>
              </a:ext>
            </a:extLst>
          </p:cNvPr>
          <p:cNvSpPr/>
          <p:nvPr/>
        </p:nvSpPr>
        <p:spPr>
          <a:xfrm>
            <a:off x="7421580" y="4955317"/>
            <a:ext cx="1896995" cy="646331"/>
          </a:xfrm>
          <a:prstGeom prst="rect">
            <a:avLst/>
          </a:prstGeom>
        </p:spPr>
        <p:txBody>
          <a:bodyPr wrap="square">
            <a:spAutoFit/>
          </a:bodyPr>
          <a:lstStyle/>
          <a:p>
            <a:pPr algn="ctr"/>
            <a:r>
              <a:rPr lang="en-GB" b="1" dirty="0">
                <a:solidFill>
                  <a:schemeClr val="bg1"/>
                </a:solidFill>
              </a:rPr>
              <a:t>Needs to link back to…</a:t>
            </a:r>
          </a:p>
        </p:txBody>
      </p:sp>
      <p:sp>
        <p:nvSpPr>
          <p:cNvPr id="25" name="Right Arrow 67">
            <a:extLst>
              <a:ext uri="{FF2B5EF4-FFF2-40B4-BE49-F238E27FC236}">
                <a16:creationId xmlns:a16="http://schemas.microsoft.com/office/drawing/2014/main" id="{5EC928F5-1968-8CB9-5786-620F28E64580}"/>
              </a:ext>
            </a:extLst>
          </p:cNvPr>
          <p:cNvSpPr/>
          <p:nvPr/>
        </p:nvSpPr>
        <p:spPr>
          <a:xfrm>
            <a:off x="7724829" y="2807882"/>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6" name="Right Arrow 68">
            <a:extLst>
              <a:ext uri="{FF2B5EF4-FFF2-40B4-BE49-F238E27FC236}">
                <a16:creationId xmlns:a16="http://schemas.microsoft.com/office/drawing/2014/main" id="{79C668E7-1FCA-7B33-ACC7-941AB4C0CAFE}"/>
              </a:ext>
            </a:extLst>
          </p:cNvPr>
          <p:cNvSpPr/>
          <p:nvPr/>
        </p:nvSpPr>
        <p:spPr>
          <a:xfrm rot="10800000">
            <a:off x="7702094" y="4461523"/>
            <a:ext cx="1219989" cy="351705"/>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Rectangle 26">
            <a:extLst>
              <a:ext uri="{FF2B5EF4-FFF2-40B4-BE49-F238E27FC236}">
                <a16:creationId xmlns:a16="http://schemas.microsoft.com/office/drawing/2014/main" id="{5A70D186-C111-132D-C2FA-19136673506E}"/>
              </a:ext>
            </a:extLst>
          </p:cNvPr>
          <p:cNvSpPr/>
          <p:nvPr/>
        </p:nvSpPr>
        <p:spPr>
          <a:xfrm>
            <a:off x="7338650" y="2106527"/>
            <a:ext cx="1896995" cy="646331"/>
          </a:xfrm>
          <a:prstGeom prst="rect">
            <a:avLst/>
          </a:prstGeom>
        </p:spPr>
        <p:txBody>
          <a:bodyPr wrap="square">
            <a:spAutoFit/>
          </a:bodyPr>
          <a:lstStyle/>
          <a:p>
            <a:pPr algn="ctr"/>
            <a:r>
              <a:rPr lang="en-GB" b="1" dirty="0">
                <a:solidFill>
                  <a:schemeClr val="bg1"/>
                </a:solidFill>
              </a:rPr>
              <a:t>Needs to link back to…</a:t>
            </a:r>
          </a:p>
        </p:txBody>
      </p:sp>
    </p:spTree>
    <p:extLst>
      <p:ext uri="{BB962C8B-B14F-4D97-AF65-F5344CB8AC3E}">
        <p14:creationId xmlns:p14="http://schemas.microsoft.com/office/powerpoint/2010/main" val="3166547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14278</TotalTime>
  <Words>1618</Words>
  <Application>Microsoft Office PowerPoint</Application>
  <PresentationFormat>Widescreen</PresentationFormat>
  <Paragraphs>288</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Calibri</vt:lpstr>
      <vt:lpstr>Inter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Stalker</dc:creator>
  <cp:lastModifiedBy>Paul Stalker</cp:lastModifiedBy>
  <cp:revision>3</cp:revision>
  <dcterms:created xsi:type="dcterms:W3CDTF">2025-01-16T16:12:52Z</dcterms:created>
  <dcterms:modified xsi:type="dcterms:W3CDTF">2026-02-20T14:58:57Z</dcterms:modified>
</cp:coreProperties>
</file>