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7" r:id="rId2"/>
    <p:sldId id="274" r:id="rId3"/>
    <p:sldId id="275" r:id="rId4"/>
    <p:sldId id="265" r:id="rId5"/>
    <p:sldId id="271" r:id="rId6"/>
    <p:sldId id="301" r:id="rId7"/>
    <p:sldId id="302" r:id="rId8"/>
    <p:sldId id="280" r:id="rId9"/>
    <p:sldId id="303" r:id="rId10"/>
    <p:sldId id="266" r:id="rId11"/>
    <p:sldId id="267" r:id="rId12"/>
    <p:sldId id="268" r:id="rId13"/>
    <p:sldId id="269" r:id="rId14"/>
    <p:sldId id="276" r:id="rId15"/>
    <p:sldId id="272" r:id="rId16"/>
    <p:sldId id="277" r:id="rId17"/>
    <p:sldId id="278" r:id="rId18"/>
    <p:sldId id="290" r:id="rId19"/>
    <p:sldId id="270" r:id="rId20"/>
    <p:sldId id="279" r:id="rId21"/>
    <p:sldId id="281" r:id="rId22"/>
    <p:sldId id="291" r:id="rId23"/>
    <p:sldId id="292" r:id="rId24"/>
    <p:sldId id="300" r:id="rId25"/>
    <p:sldId id="287" r:id="rId26"/>
    <p:sldId id="305" r:id="rId27"/>
    <p:sldId id="298" r:id="rId28"/>
    <p:sldId id="282" r:id="rId29"/>
    <p:sldId id="283" r:id="rId30"/>
    <p:sldId id="285" r:id="rId31"/>
    <p:sldId id="296" r:id="rId32"/>
    <p:sldId id="286" r:id="rId33"/>
    <p:sldId id="304" r:id="rId34"/>
    <p:sldId id="293" r:id="rId35"/>
    <p:sldId id="288" r:id="rId36"/>
    <p:sldId id="294" r:id="rId37"/>
    <p:sldId id="297" r:id="rId38"/>
    <p:sldId id="289" r:id="rId39"/>
    <p:sldId id="29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AF879E-6FD2-41FA-A930-198D0ABEB206}" v="162" dt="2026-02-19T19:41:42.3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78775" autoAdjust="0"/>
  </p:normalViewPr>
  <p:slideViewPr>
    <p:cSldViewPr snapToGrid="0">
      <p:cViewPr varScale="1">
        <p:scale>
          <a:sx n="50" d="100"/>
          <a:sy n="50" d="100"/>
        </p:scale>
        <p:origin x="1280" y="24"/>
      </p:cViewPr>
      <p:guideLst/>
    </p:cSldViewPr>
  </p:slideViewPr>
  <p:notesTextViewPr>
    <p:cViewPr>
      <p:scale>
        <a:sx n="1" d="1"/>
        <a:sy n="1" d="1"/>
      </p:scale>
      <p:origin x="0" y="-228"/>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talker" userId="066dcb11-aee5-4f93-9fbd-2f5af7b6a1b4" providerId="ADAL" clId="{9A78A6CF-6488-413B-9880-68015DB51603}"/>
    <pc:docChg chg="undo redo custSel addSld delSld modSld">
      <pc:chgData name="Paul Stalker" userId="066dcb11-aee5-4f93-9fbd-2f5af7b6a1b4" providerId="ADAL" clId="{9A78A6CF-6488-413B-9880-68015DB51603}" dt="2026-02-20T17:36:10.545" v="10290" actId="20577"/>
      <pc:docMkLst>
        <pc:docMk/>
      </pc:docMkLst>
      <pc:sldChg chg="modSp mod">
        <pc:chgData name="Paul Stalker" userId="066dcb11-aee5-4f93-9fbd-2f5af7b6a1b4" providerId="ADAL" clId="{9A78A6CF-6488-413B-9880-68015DB51603}" dt="2026-02-10T11:27:43.966" v="1" actId="20577"/>
        <pc:sldMkLst>
          <pc:docMk/>
          <pc:sldMk cId="226284749" sldId="257"/>
        </pc:sldMkLst>
        <pc:spChg chg="mod">
          <ac:chgData name="Paul Stalker" userId="066dcb11-aee5-4f93-9fbd-2f5af7b6a1b4" providerId="ADAL" clId="{9A78A6CF-6488-413B-9880-68015DB51603}" dt="2026-02-10T11:27:43.966" v="1" actId="20577"/>
          <ac:spMkLst>
            <pc:docMk/>
            <pc:sldMk cId="226284749" sldId="257"/>
            <ac:spMk id="2" creationId="{91DFEC1D-9785-82E5-0326-4B4BC26D46C1}"/>
          </ac:spMkLst>
        </pc:spChg>
      </pc:sldChg>
      <pc:sldChg chg="modSp mod">
        <pc:chgData name="Paul Stalker" userId="066dcb11-aee5-4f93-9fbd-2f5af7b6a1b4" providerId="ADAL" clId="{9A78A6CF-6488-413B-9880-68015DB51603}" dt="2026-02-10T11:29:31.024" v="15"/>
        <pc:sldMkLst>
          <pc:docMk/>
          <pc:sldMk cId="544620658" sldId="265"/>
        </pc:sldMkLst>
        <pc:spChg chg="mod">
          <ac:chgData name="Paul Stalker" userId="066dcb11-aee5-4f93-9fbd-2f5af7b6a1b4" providerId="ADAL" clId="{9A78A6CF-6488-413B-9880-68015DB51603}" dt="2026-02-10T11:29:31.024" v="15"/>
          <ac:spMkLst>
            <pc:docMk/>
            <pc:sldMk cId="544620658" sldId="265"/>
            <ac:spMk id="21" creationId="{92C5DDA9-450D-1EFB-EF4B-4F5E01784D78}"/>
          </ac:spMkLst>
        </pc:spChg>
      </pc:sldChg>
      <pc:sldChg chg="modNotesTx">
        <pc:chgData name="Paul Stalker" userId="066dcb11-aee5-4f93-9fbd-2f5af7b6a1b4" providerId="ADAL" clId="{9A78A6CF-6488-413B-9880-68015DB51603}" dt="2026-02-10T12:04:51.569" v="286" actId="20577"/>
        <pc:sldMkLst>
          <pc:docMk/>
          <pc:sldMk cId="4247730918" sldId="266"/>
        </pc:sldMkLst>
      </pc:sldChg>
      <pc:sldChg chg="modSp mod modNotesTx">
        <pc:chgData name="Paul Stalker" userId="066dcb11-aee5-4f93-9fbd-2f5af7b6a1b4" providerId="ADAL" clId="{9A78A6CF-6488-413B-9880-68015DB51603}" dt="2026-02-11T14:42:07.583" v="7098" actId="403"/>
        <pc:sldMkLst>
          <pc:docMk/>
          <pc:sldMk cId="1481616423" sldId="267"/>
        </pc:sldMkLst>
        <pc:spChg chg="mod">
          <ac:chgData name="Paul Stalker" userId="066dcb11-aee5-4f93-9fbd-2f5af7b6a1b4" providerId="ADAL" clId="{9A78A6CF-6488-413B-9880-68015DB51603}" dt="2026-02-11T14:42:07.583" v="7098" actId="403"/>
          <ac:spMkLst>
            <pc:docMk/>
            <pc:sldMk cId="1481616423" sldId="267"/>
            <ac:spMk id="21" creationId="{74488139-5885-B0F9-F66D-51D98DCFDA2A}"/>
          </ac:spMkLst>
        </pc:spChg>
      </pc:sldChg>
      <pc:sldChg chg="modSp mod modNotesTx">
        <pc:chgData name="Paul Stalker" userId="066dcb11-aee5-4f93-9fbd-2f5af7b6a1b4" providerId="ADAL" clId="{9A78A6CF-6488-413B-9880-68015DB51603}" dt="2026-02-10T12:36:02.470" v="794" actId="255"/>
        <pc:sldMkLst>
          <pc:docMk/>
          <pc:sldMk cId="4057500847" sldId="270"/>
        </pc:sldMkLst>
        <pc:spChg chg="mod">
          <ac:chgData name="Paul Stalker" userId="066dcb11-aee5-4f93-9fbd-2f5af7b6a1b4" providerId="ADAL" clId="{9A78A6CF-6488-413B-9880-68015DB51603}" dt="2026-02-10T12:29:53.335" v="708" actId="20577"/>
          <ac:spMkLst>
            <pc:docMk/>
            <pc:sldMk cId="4057500847" sldId="270"/>
            <ac:spMk id="21" creationId="{9855F2C8-EC27-FFB1-F6D8-960A5CD68716}"/>
          </ac:spMkLst>
        </pc:spChg>
      </pc:sldChg>
      <pc:sldChg chg="addSp modSp mod modNotesTx">
        <pc:chgData name="Paul Stalker" userId="066dcb11-aee5-4f93-9fbd-2f5af7b6a1b4" providerId="ADAL" clId="{9A78A6CF-6488-413B-9880-68015DB51603}" dt="2026-02-10T12:00:29.976" v="278" actId="14100"/>
        <pc:sldMkLst>
          <pc:docMk/>
          <pc:sldMk cId="3994568892" sldId="271"/>
        </pc:sldMkLst>
        <pc:spChg chg="add mod">
          <ac:chgData name="Paul Stalker" userId="066dcb11-aee5-4f93-9fbd-2f5af7b6a1b4" providerId="ADAL" clId="{9A78A6CF-6488-413B-9880-68015DB51603}" dt="2026-02-10T12:00:29.976" v="278" actId="14100"/>
          <ac:spMkLst>
            <pc:docMk/>
            <pc:sldMk cId="3994568892" sldId="271"/>
            <ac:spMk id="2" creationId="{75D527D8-D53C-31A8-E202-EFBBA8D8885C}"/>
          </ac:spMkLst>
        </pc:spChg>
        <pc:spChg chg="mod">
          <ac:chgData name="Paul Stalker" userId="066dcb11-aee5-4f93-9fbd-2f5af7b6a1b4" providerId="ADAL" clId="{9A78A6CF-6488-413B-9880-68015DB51603}" dt="2026-02-10T11:59:37.561" v="267" actId="20577"/>
          <ac:spMkLst>
            <pc:docMk/>
            <pc:sldMk cId="3994568892" sldId="271"/>
            <ac:spMk id="21" creationId="{190A184C-9F58-534E-DDD1-D5791957570E}"/>
          </ac:spMkLst>
        </pc:spChg>
        <pc:picChg chg="mod">
          <ac:chgData name="Paul Stalker" userId="066dcb11-aee5-4f93-9fbd-2f5af7b6a1b4" providerId="ADAL" clId="{9A78A6CF-6488-413B-9880-68015DB51603}" dt="2026-02-10T11:59:43.093" v="269" actId="1076"/>
          <ac:picMkLst>
            <pc:docMk/>
            <pc:sldMk cId="3994568892" sldId="271"/>
            <ac:picMk id="5" creationId="{0DDE74DC-DAE6-1E2E-B2B8-CD69A2F9856E}"/>
          </ac:picMkLst>
        </pc:picChg>
        <pc:picChg chg="mod">
          <ac:chgData name="Paul Stalker" userId="066dcb11-aee5-4f93-9fbd-2f5af7b6a1b4" providerId="ADAL" clId="{9A78A6CF-6488-413B-9880-68015DB51603}" dt="2026-02-10T11:58:55.865" v="260" actId="1076"/>
          <ac:picMkLst>
            <pc:docMk/>
            <pc:sldMk cId="3994568892" sldId="271"/>
            <ac:picMk id="20" creationId="{3AE70DF7-A4ED-0137-708E-4C022205FBAD}"/>
          </ac:picMkLst>
        </pc:picChg>
      </pc:sldChg>
      <pc:sldChg chg="modNotesTx">
        <pc:chgData name="Paul Stalker" userId="066dcb11-aee5-4f93-9fbd-2f5af7b6a1b4" providerId="ADAL" clId="{9A78A6CF-6488-413B-9880-68015DB51603}" dt="2026-02-10T11:28:45.544" v="13" actId="20577"/>
        <pc:sldMkLst>
          <pc:docMk/>
          <pc:sldMk cId="2262392834" sldId="274"/>
        </pc:sldMkLst>
      </pc:sldChg>
      <pc:sldChg chg="modSp add del mod modNotesTx">
        <pc:chgData name="Paul Stalker" userId="066dcb11-aee5-4f93-9fbd-2f5af7b6a1b4" providerId="ADAL" clId="{9A78A6CF-6488-413B-9880-68015DB51603}" dt="2026-02-19T19:43:28.809" v="10266" actId="20577"/>
        <pc:sldMkLst>
          <pc:docMk/>
          <pc:sldMk cId="2352823563" sldId="277"/>
        </pc:sldMkLst>
        <pc:spChg chg="mod">
          <ac:chgData name="Paul Stalker" userId="066dcb11-aee5-4f93-9fbd-2f5af7b6a1b4" providerId="ADAL" clId="{9A78A6CF-6488-413B-9880-68015DB51603}" dt="2026-02-19T19:36:02.119" v="10110" actId="20577"/>
          <ac:spMkLst>
            <pc:docMk/>
            <pc:sldMk cId="2352823563" sldId="277"/>
            <ac:spMk id="21" creationId="{C2EA29CB-0E83-900C-C93E-D121096A271F}"/>
          </ac:spMkLst>
        </pc:spChg>
      </pc:sldChg>
      <pc:sldChg chg="add del">
        <pc:chgData name="Paul Stalker" userId="066dcb11-aee5-4f93-9fbd-2f5af7b6a1b4" providerId="ADAL" clId="{9A78A6CF-6488-413B-9880-68015DB51603}" dt="2026-02-19T19:42:13.824" v="10230" actId="47"/>
        <pc:sldMkLst>
          <pc:docMk/>
          <pc:sldMk cId="2189934756" sldId="278"/>
        </pc:sldMkLst>
      </pc:sldChg>
      <pc:sldChg chg="modSp mod modNotesTx">
        <pc:chgData name="Paul Stalker" userId="066dcb11-aee5-4f93-9fbd-2f5af7b6a1b4" providerId="ADAL" clId="{9A78A6CF-6488-413B-9880-68015DB51603}" dt="2026-02-18T12:02:16.951" v="8826" actId="113"/>
        <pc:sldMkLst>
          <pc:docMk/>
          <pc:sldMk cId="495816188" sldId="280"/>
        </pc:sldMkLst>
        <pc:spChg chg="mod">
          <ac:chgData name="Paul Stalker" userId="066dcb11-aee5-4f93-9fbd-2f5af7b6a1b4" providerId="ADAL" clId="{9A78A6CF-6488-413B-9880-68015DB51603}" dt="2026-02-10T16:53:46.720" v="4777" actId="20577"/>
          <ac:spMkLst>
            <pc:docMk/>
            <pc:sldMk cId="495816188" sldId="280"/>
            <ac:spMk id="21" creationId="{7DBC4464-A52C-0FDD-43E8-62D321229918}"/>
          </ac:spMkLst>
        </pc:spChg>
      </pc:sldChg>
      <pc:sldChg chg="modSp mod modNotesTx">
        <pc:chgData name="Paul Stalker" userId="066dcb11-aee5-4f93-9fbd-2f5af7b6a1b4" providerId="ADAL" clId="{9A78A6CF-6488-413B-9880-68015DB51603}" dt="2026-02-18T12:12:42.428" v="8828" actId="20577"/>
        <pc:sldMkLst>
          <pc:docMk/>
          <pc:sldMk cId="1931676" sldId="281"/>
        </pc:sldMkLst>
        <pc:spChg chg="mod">
          <ac:chgData name="Paul Stalker" userId="066dcb11-aee5-4f93-9fbd-2f5af7b6a1b4" providerId="ADAL" clId="{9A78A6CF-6488-413B-9880-68015DB51603}" dt="2026-02-10T12:39:51.034" v="799" actId="20577"/>
          <ac:spMkLst>
            <pc:docMk/>
            <pc:sldMk cId="1931676" sldId="281"/>
            <ac:spMk id="21" creationId="{4443E997-39F6-C72B-4CA9-8B52EDAC67C0}"/>
          </ac:spMkLst>
        </pc:spChg>
      </pc:sldChg>
      <pc:sldChg chg="modSp mod modNotesTx">
        <pc:chgData name="Paul Stalker" userId="066dcb11-aee5-4f93-9fbd-2f5af7b6a1b4" providerId="ADAL" clId="{9A78A6CF-6488-413B-9880-68015DB51603}" dt="2026-02-19T17:20:52.140" v="10083" actId="20577"/>
        <pc:sldMkLst>
          <pc:docMk/>
          <pc:sldMk cId="532157388" sldId="283"/>
        </pc:sldMkLst>
        <pc:spChg chg="mod">
          <ac:chgData name="Paul Stalker" userId="066dcb11-aee5-4f93-9fbd-2f5af7b6a1b4" providerId="ADAL" clId="{9A78A6CF-6488-413B-9880-68015DB51603}" dt="2026-02-10T12:54:21.337" v="1000" actId="20577"/>
          <ac:spMkLst>
            <pc:docMk/>
            <pc:sldMk cId="532157388" sldId="283"/>
            <ac:spMk id="21" creationId="{9BF871BB-BB5F-B501-FDE9-5DF5392F88F4}"/>
          </ac:spMkLst>
        </pc:spChg>
      </pc:sldChg>
      <pc:sldChg chg="modSp mod modNotesTx">
        <pc:chgData name="Paul Stalker" userId="066dcb11-aee5-4f93-9fbd-2f5af7b6a1b4" providerId="ADAL" clId="{9A78A6CF-6488-413B-9880-68015DB51603}" dt="2026-02-18T18:45:40.406" v="10046" actId="20577"/>
        <pc:sldMkLst>
          <pc:docMk/>
          <pc:sldMk cId="1149060821" sldId="285"/>
        </pc:sldMkLst>
        <pc:spChg chg="mod">
          <ac:chgData name="Paul Stalker" userId="066dcb11-aee5-4f93-9fbd-2f5af7b6a1b4" providerId="ADAL" clId="{9A78A6CF-6488-413B-9880-68015DB51603}" dt="2026-02-18T18:33:34.267" v="9460" actId="20577"/>
          <ac:spMkLst>
            <pc:docMk/>
            <pc:sldMk cId="1149060821" sldId="285"/>
            <ac:spMk id="21" creationId="{6C81180C-ED82-4863-0A79-D809E5EEEFCA}"/>
          </ac:spMkLst>
        </pc:spChg>
      </pc:sldChg>
      <pc:sldChg chg="modSp mod modNotesTx">
        <pc:chgData name="Paul Stalker" userId="066dcb11-aee5-4f93-9fbd-2f5af7b6a1b4" providerId="ADAL" clId="{9A78A6CF-6488-413B-9880-68015DB51603}" dt="2026-02-18T12:18:06.242" v="9101" actId="20577"/>
        <pc:sldMkLst>
          <pc:docMk/>
          <pc:sldMk cId="1621861810" sldId="287"/>
        </pc:sldMkLst>
        <pc:spChg chg="mod">
          <ac:chgData name="Paul Stalker" userId="066dcb11-aee5-4f93-9fbd-2f5af7b6a1b4" providerId="ADAL" clId="{9A78A6CF-6488-413B-9880-68015DB51603}" dt="2026-02-18T11:34:26.451" v="8563" actId="113"/>
          <ac:spMkLst>
            <pc:docMk/>
            <pc:sldMk cId="1621861810" sldId="287"/>
            <ac:spMk id="21" creationId="{8B1D2959-FC31-194D-7AB0-28A727D5DE04}"/>
          </ac:spMkLst>
        </pc:spChg>
      </pc:sldChg>
      <pc:sldChg chg="addSp delSp modSp mod modNotesTx">
        <pc:chgData name="Paul Stalker" userId="066dcb11-aee5-4f93-9fbd-2f5af7b6a1b4" providerId="ADAL" clId="{9A78A6CF-6488-413B-9880-68015DB51603}" dt="2026-02-13T11:42:51.467" v="7445" actId="20577"/>
        <pc:sldMkLst>
          <pc:docMk/>
          <pc:sldMk cId="2505265159" sldId="288"/>
        </pc:sldMkLst>
        <pc:spChg chg="add del mod">
          <ac:chgData name="Paul Stalker" userId="066dcb11-aee5-4f93-9fbd-2f5af7b6a1b4" providerId="ADAL" clId="{9A78A6CF-6488-413B-9880-68015DB51603}" dt="2026-02-13T11:42:17.778" v="7360" actId="113"/>
          <ac:spMkLst>
            <pc:docMk/>
            <pc:sldMk cId="2505265159" sldId="288"/>
            <ac:spMk id="21" creationId="{25983299-2246-5A74-9BF2-A5CFD5359B40}"/>
          </ac:spMkLst>
        </pc:spChg>
      </pc:sldChg>
      <pc:sldChg chg="modSp mod">
        <pc:chgData name="Paul Stalker" userId="066dcb11-aee5-4f93-9fbd-2f5af7b6a1b4" providerId="ADAL" clId="{9A78A6CF-6488-413B-9880-68015DB51603}" dt="2026-02-10T14:38:15.782" v="3676" actId="20577"/>
        <pc:sldMkLst>
          <pc:docMk/>
          <pc:sldMk cId="2617787161" sldId="289"/>
        </pc:sldMkLst>
        <pc:spChg chg="mod">
          <ac:chgData name="Paul Stalker" userId="066dcb11-aee5-4f93-9fbd-2f5af7b6a1b4" providerId="ADAL" clId="{9A78A6CF-6488-413B-9880-68015DB51603}" dt="2026-02-10T14:38:15.782" v="3676" actId="20577"/>
          <ac:spMkLst>
            <pc:docMk/>
            <pc:sldMk cId="2617787161" sldId="289"/>
            <ac:spMk id="21" creationId="{0AB18EEB-4D65-00CF-56A9-A6445057484E}"/>
          </ac:spMkLst>
        </pc:spChg>
      </pc:sldChg>
      <pc:sldChg chg="modSp add del mod modNotesTx">
        <pc:chgData name="Paul Stalker" userId="066dcb11-aee5-4f93-9fbd-2f5af7b6a1b4" providerId="ADAL" clId="{9A78A6CF-6488-413B-9880-68015DB51603}" dt="2026-02-19T19:42:06.774" v="10229" actId="47"/>
        <pc:sldMkLst>
          <pc:docMk/>
          <pc:sldMk cId="156057349" sldId="290"/>
        </pc:sldMkLst>
        <pc:spChg chg="mod">
          <ac:chgData name="Paul Stalker" userId="066dcb11-aee5-4f93-9fbd-2f5af7b6a1b4" providerId="ADAL" clId="{9A78A6CF-6488-413B-9880-68015DB51603}" dt="2026-02-10T12:16:19.171" v="320" actId="20577"/>
          <ac:spMkLst>
            <pc:docMk/>
            <pc:sldMk cId="156057349" sldId="290"/>
            <ac:spMk id="21" creationId="{D0A79A9B-42E1-1813-B483-E203A98A9907}"/>
          </ac:spMkLst>
        </pc:spChg>
      </pc:sldChg>
      <pc:sldChg chg="modSp mod modNotesTx">
        <pc:chgData name="Paul Stalker" userId="066dcb11-aee5-4f93-9fbd-2f5af7b6a1b4" providerId="ADAL" clId="{9A78A6CF-6488-413B-9880-68015DB51603}" dt="2026-02-10T14:17:23.196" v="3006" actId="20577"/>
        <pc:sldMkLst>
          <pc:docMk/>
          <pc:sldMk cId="227684157" sldId="293"/>
        </pc:sldMkLst>
        <pc:spChg chg="mod">
          <ac:chgData name="Paul Stalker" userId="066dcb11-aee5-4f93-9fbd-2f5af7b6a1b4" providerId="ADAL" clId="{9A78A6CF-6488-413B-9880-68015DB51603}" dt="2026-02-10T14:17:23.196" v="3006" actId="20577"/>
          <ac:spMkLst>
            <pc:docMk/>
            <pc:sldMk cId="227684157" sldId="293"/>
            <ac:spMk id="2" creationId="{B9438402-D5FA-EAB3-5E57-5632B03A62F5}"/>
          </ac:spMkLst>
        </pc:spChg>
      </pc:sldChg>
      <pc:sldChg chg="modSp mod">
        <pc:chgData name="Paul Stalker" userId="066dcb11-aee5-4f93-9fbd-2f5af7b6a1b4" providerId="ADAL" clId="{9A78A6CF-6488-413B-9880-68015DB51603}" dt="2026-02-10T14:33:19.388" v="3621" actId="20577"/>
        <pc:sldMkLst>
          <pc:docMk/>
          <pc:sldMk cId="678840958" sldId="294"/>
        </pc:sldMkLst>
        <pc:spChg chg="mod">
          <ac:chgData name="Paul Stalker" userId="066dcb11-aee5-4f93-9fbd-2f5af7b6a1b4" providerId="ADAL" clId="{9A78A6CF-6488-413B-9880-68015DB51603}" dt="2026-02-10T14:33:19.388" v="3621" actId="20577"/>
          <ac:spMkLst>
            <pc:docMk/>
            <pc:sldMk cId="678840958" sldId="294"/>
            <ac:spMk id="3" creationId="{CD4FBC6A-BFC8-EADB-2818-E228A648905A}"/>
          </ac:spMkLst>
        </pc:spChg>
      </pc:sldChg>
      <pc:sldChg chg="modSp mod modNotesTx">
        <pc:chgData name="Paul Stalker" userId="066dcb11-aee5-4f93-9fbd-2f5af7b6a1b4" providerId="ADAL" clId="{9A78A6CF-6488-413B-9880-68015DB51603}" dt="2026-02-20T17:35:02.315" v="10270" actId="20577"/>
        <pc:sldMkLst>
          <pc:docMk/>
          <pc:sldMk cId="3996684863" sldId="296"/>
        </pc:sldMkLst>
        <pc:spChg chg="mod">
          <ac:chgData name="Paul Stalker" userId="066dcb11-aee5-4f93-9fbd-2f5af7b6a1b4" providerId="ADAL" clId="{9A78A6CF-6488-413B-9880-68015DB51603}" dt="2026-02-20T17:35:02.315" v="10270" actId="20577"/>
          <ac:spMkLst>
            <pc:docMk/>
            <pc:sldMk cId="3996684863" sldId="296"/>
            <ac:spMk id="13" creationId="{8B57842C-D605-3AB5-E5BB-24F453ED53B6}"/>
          </ac:spMkLst>
        </pc:spChg>
      </pc:sldChg>
      <pc:sldChg chg="modSp mod">
        <pc:chgData name="Paul Stalker" userId="066dcb11-aee5-4f93-9fbd-2f5af7b6a1b4" providerId="ADAL" clId="{9A78A6CF-6488-413B-9880-68015DB51603}" dt="2026-02-19T19:32:43.948" v="10088" actId="20577"/>
        <pc:sldMkLst>
          <pc:docMk/>
          <pc:sldMk cId="1376577740" sldId="297"/>
        </pc:sldMkLst>
        <pc:spChg chg="mod">
          <ac:chgData name="Paul Stalker" userId="066dcb11-aee5-4f93-9fbd-2f5af7b6a1b4" providerId="ADAL" clId="{9A78A6CF-6488-413B-9880-68015DB51603}" dt="2026-02-19T19:32:43.948" v="10088" actId="20577"/>
          <ac:spMkLst>
            <pc:docMk/>
            <pc:sldMk cId="1376577740" sldId="297"/>
            <ac:spMk id="3" creationId="{6094197A-EEA5-5A55-BCA5-7F76B8652F8A}"/>
          </ac:spMkLst>
        </pc:spChg>
      </pc:sldChg>
      <pc:sldChg chg="addSp delSp modSp mod modAnim modNotesTx">
        <pc:chgData name="Paul Stalker" userId="066dcb11-aee5-4f93-9fbd-2f5af7b6a1b4" providerId="ADAL" clId="{9A78A6CF-6488-413B-9880-68015DB51603}" dt="2026-02-19T15:56:12.981" v="10052" actId="1036"/>
        <pc:sldMkLst>
          <pc:docMk/>
          <pc:sldMk cId="1157974756" sldId="300"/>
        </pc:sldMkLst>
        <pc:spChg chg="del">
          <ac:chgData name="Paul Stalker" userId="066dcb11-aee5-4f93-9fbd-2f5af7b6a1b4" providerId="ADAL" clId="{9A78A6CF-6488-413B-9880-68015DB51603}" dt="2026-02-19T15:53:35.510" v="10049" actId="478"/>
          <ac:spMkLst>
            <pc:docMk/>
            <pc:sldMk cId="1157974756" sldId="300"/>
            <ac:spMk id="4" creationId="{2A9A87DC-A3D4-0CCB-3960-6E9CB441F41D}"/>
          </ac:spMkLst>
        </pc:spChg>
        <pc:picChg chg="add mod">
          <ac:chgData name="Paul Stalker" userId="066dcb11-aee5-4f93-9fbd-2f5af7b6a1b4" providerId="ADAL" clId="{9A78A6CF-6488-413B-9880-68015DB51603}" dt="2026-02-19T15:56:12.981" v="10052" actId="1036"/>
          <ac:picMkLst>
            <pc:docMk/>
            <pc:sldMk cId="1157974756" sldId="300"/>
            <ac:picMk id="2" creationId="{86AB5278-20A3-15F4-2312-B1EAB3A622AC}"/>
          </ac:picMkLst>
        </pc:picChg>
      </pc:sldChg>
      <pc:sldChg chg="modSp mod modNotesTx">
        <pc:chgData name="Paul Stalker" userId="066dcb11-aee5-4f93-9fbd-2f5af7b6a1b4" providerId="ADAL" clId="{9A78A6CF-6488-413B-9880-68015DB51603}" dt="2026-02-10T16:49:25.325" v="4356" actId="113"/>
        <pc:sldMkLst>
          <pc:docMk/>
          <pc:sldMk cId="453068222" sldId="301"/>
        </pc:sldMkLst>
        <pc:spChg chg="mod">
          <ac:chgData name="Paul Stalker" userId="066dcb11-aee5-4f93-9fbd-2f5af7b6a1b4" providerId="ADAL" clId="{9A78A6CF-6488-413B-9880-68015DB51603}" dt="2026-02-10T16:48:05.258" v="4342" actId="20577"/>
          <ac:spMkLst>
            <pc:docMk/>
            <pc:sldMk cId="453068222" sldId="301"/>
            <ac:spMk id="21" creationId="{81C5392B-C755-8419-75F8-C926193E0226}"/>
          </ac:spMkLst>
        </pc:spChg>
      </pc:sldChg>
      <pc:sldChg chg="modSp mod modNotesTx">
        <pc:chgData name="Paul Stalker" userId="066dcb11-aee5-4f93-9fbd-2f5af7b6a1b4" providerId="ADAL" clId="{9A78A6CF-6488-413B-9880-68015DB51603}" dt="2026-02-10T17:00:24.982" v="4920" actId="20577"/>
        <pc:sldMkLst>
          <pc:docMk/>
          <pc:sldMk cId="3508761138" sldId="302"/>
        </pc:sldMkLst>
        <pc:spChg chg="mod">
          <ac:chgData name="Paul Stalker" userId="066dcb11-aee5-4f93-9fbd-2f5af7b6a1b4" providerId="ADAL" clId="{9A78A6CF-6488-413B-9880-68015DB51603}" dt="2026-02-10T17:00:24.982" v="4920" actId="20577"/>
          <ac:spMkLst>
            <pc:docMk/>
            <pc:sldMk cId="3508761138" sldId="302"/>
            <ac:spMk id="21" creationId="{1E1C93E2-E8F7-7A8E-D897-F64A5D575010}"/>
          </ac:spMkLst>
        </pc:spChg>
      </pc:sldChg>
      <pc:sldChg chg="modSp mod modNotesTx">
        <pc:chgData name="Paul Stalker" userId="066dcb11-aee5-4f93-9fbd-2f5af7b6a1b4" providerId="ADAL" clId="{9A78A6CF-6488-413B-9880-68015DB51603}" dt="2026-02-10T16:58:45.208" v="4904" actId="113"/>
        <pc:sldMkLst>
          <pc:docMk/>
          <pc:sldMk cId="3568080891" sldId="303"/>
        </pc:sldMkLst>
        <pc:spChg chg="mod">
          <ac:chgData name="Paul Stalker" userId="066dcb11-aee5-4f93-9fbd-2f5af7b6a1b4" providerId="ADAL" clId="{9A78A6CF-6488-413B-9880-68015DB51603}" dt="2026-02-10T16:57:38.643" v="4884" actId="20577"/>
          <ac:spMkLst>
            <pc:docMk/>
            <pc:sldMk cId="3568080891" sldId="303"/>
            <ac:spMk id="21" creationId="{3797EC24-E9D6-66A4-9ADB-C30DEB4553CA}"/>
          </ac:spMkLst>
        </pc:spChg>
      </pc:sldChg>
      <pc:sldChg chg="modSp add mod modNotesTx">
        <pc:chgData name="Paul Stalker" userId="066dcb11-aee5-4f93-9fbd-2f5af7b6a1b4" providerId="ADAL" clId="{9A78A6CF-6488-413B-9880-68015DB51603}" dt="2026-02-13T17:08:57.907" v="7446" actId="20577"/>
        <pc:sldMkLst>
          <pc:docMk/>
          <pc:sldMk cId="242879149" sldId="304"/>
        </pc:sldMkLst>
        <pc:spChg chg="mod">
          <ac:chgData name="Paul Stalker" userId="066dcb11-aee5-4f93-9fbd-2f5af7b6a1b4" providerId="ADAL" clId="{9A78A6CF-6488-413B-9880-68015DB51603}" dt="2026-02-10T14:24:30.880" v="3429" actId="20577"/>
          <ac:spMkLst>
            <pc:docMk/>
            <pc:sldMk cId="242879149" sldId="304"/>
            <ac:spMk id="13" creationId="{6D4892B9-A4E7-DA24-E654-25911774B093}"/>
          </ac:spMkLst>
        </pc:spChg>
        <pc:spChg chg="mod">
          <ac:chgData name="Paul Stalker" userId="066dcb11-aee5-4f93-9fbd-2f5af7b6a1b4" providerId="ADAL" clId="{9A78A6CF-6488-413B-9880-68015DB51603}" dt="2026-02-10T13:35:34.323" v="1954" actId="20577"/>
          <ac:spMkLst>
            <pc:docMk/>
            <pc:sldMk cId="242879149" sldId="304"/>
            <ac:spMk id="23" creationId="{95E1965B-16B9-F74F-F0BE-0948A0C4A88E}"/>
          </ac:spMkLst>
        </pc:spChg>
      </pc:sldChg>
      <pc:sldChg chg="modSp add mod modNotesTx">
        <pc:chgData name="Paul Stalker" userId="066dcb11-aee5-4f93-9fbd-2f5af7b6a1b4" providerId="ADAL" clId="{9A78A6CF-6488-413B-9880-68015DB51603}" dt="2026-02-20T17:36:10.545" v="10290" actId="20577"/>
        <pc:sldMkLst>
          <pc:docMk/>
          <pc:sldMk cId="3408307941" sldId="305"/>
        </pc:sldMkLst>
        <pc:spChg chg="mod">
          <ac:chgData name="Paul Stalker" userId="066dcb11-aee5-4f93-9fbd-2f5af7b6a1b4" providerId="ADAL" clId="{9A78A6CF-6488-413B-9880-68015DB51603}" dt="2026-02-20T17:35:42.555" v="10276" actId="20577"/>
          <ac:spMkLst>
            <pc:docMk/>
            <pc:sldMk cId="3408307941" sldId="305"/>
            <ac:spMk id="21" creationId="{FE2FC561-121A-C0A7-D290-B215961CED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0B8721-4EF7-4A45-9CF2-04BBB183A500}" type="datetimeFigureOut">
              <a:rPr lang="en-GB" smtClean="0"/>
              <a:t>20/02/2026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9095B9-05F2-42A8-90F9-4775A86AECFC}" type="slidenum">
              <a:rPr lang="en-GB" smtClean="0"/>
              <a:t>‹#›</a:t>
            </a:fld>
            <a:endParaRPr lang="en-GB"/>
          </a:p>
        </p:txBody>
      </p:sp>
    </p:spTree>
    <p:extLst>
      <p:ext uri="{BB962C8B-B14F-4D97-AF65-F5344CB8AC3E}">
        <p14:creationId xmlns:p14="http://schemas.microsoft.com/office/powerpoint/2010/main" val="294759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mailto:elections.hisa@uhi.ac.uk"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elections.hisa@uhi.ac.uk"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9095B9-05F2-42A8-90F9-4775A86AECFC}" type="slidenum">
              <a:rPr lang="en-GB" smtClean="0"/>
              <a:t>1</a:t>
            </a:fld>
            <a:endParaRPr lang="en-GB"/>
          </a:p>
        </p:txBody>
      </p:sp>
    </p:spTree>
    <p:extLst>
      <p:ext uri="{BB962C8B-B14F-4D97-AF65-F5344CB8AC3E}">
        <p14:creationId xmlns:p14="http://schemas.microsoft.com/office/powerpoint/2010/main" val="1386160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98A3A-FE99-292C-C83D-C794A51F15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7D18C-C5A7-9ADC-7C9E-46DBE597CF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4F1442-2BD2-71EB-B00D-1B74ACDD5FF0}"/>
              </a:ext>
            </a:extLst>
          </p:cNvPr>
          <p:cNvSpPr>
            <a:spLocks noGrp="1"/>
          </p:cNvSpPr>
          <p:nvPr>
            <p:ph type="body" idx="1"/>
          </p:nvPr>
        </p:nvSpPr>
        <p:spPr/>
        <p:txBody>
          <a:bodyPr/>
          <a:lstStyle/>
          <a:p>
            <a:pPr algn="l"/>
            <a:r>
              <a:rPr lang="en-GB" b="0" i="0" dirty="0">
                <a:solidFill>
                  <a:srgbClr val="212529"/>
                </a:solidFill>
                <a:effectLst/>
                <a:latin typeface="Inter"/>
              </a:rPr>
              <a:t>HISA’s election rules are interpreted and enforced by the Student's Association's Returning Officer (RO) and Deputy Returning Officer (DRO).</a:t>
            </a:r>
          </a:p>
          <a:p>
            <a:pPr algn="l"/>
            <a:endParaRPr lang="en-GB" b="0" i="0" dirty="0">
              <a:solidFill>
                <a:srgbClr val="212529"/>
              </a:solidFill>
              <a:effectLst/>
              <a:latin typeface="Inter"/>
            </a:endParaRPr>
          </a:p>
          <a:p>
            <a:pPr algn="l"/>
            <a:r>
              <a:rPr lang="en-GB" b="0" i="0" dirty="0">
                <a:solidFill>
                  <a:srgbClr val="212529"/>
                </a:solidFill>
                <a:effectLst/>
                <a:latin typeface="Inter"/>
              </a:rPr>
              <a:t>The Returning Officer is responsible for dealing with all election appeals, including election complaints appeals and appeals against rulings issued the Deputy Returning Officer.</a:t>
            </a:r>
          </a:p>
          <a:p>
            <a:pPr algn="l"/>
            <a:endParaRPr lang="en-GB" b="0" i="0" dirty="0">
              <a:solidFill>
                <a:srgbClr val="212529"/>
              </a:solidFill>
              <a:effectLst/>
              <a:latin typeface="Inter"/>
            </a:endParaRPr>
          </a:p>
          <a:p>
            <a:pPr algn="l"/>
            <a:r>
              <a:rPr lang="en-GB" b="0" i="0" dirty="0">
                <a:solidFill>
                  <a:srgbClr val="212529"/>
                </a:solidFill>
                <a:effectLst/>
                <a:latin typeface="Inter"/>
              </a:rPr>
              <a:t>The Deputy Returning Officer is responsible for the day-to-day running of the elections, including dealing with requests for rulings and requests for clarifications or interpretations of the election rules.  The Deputy Returning Officer is also responsible for dealing with election complaints and issuing rulings or warnings to candidates where appropriate.    </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l"/>
            <a:r>
              <a:rPr lang="en-GB" b="0" i="0" dirty="0">
                <a:solidFill>
                  <a:srgbClr val="212529"/>
                </a:solidFill>
                <a:effectLst/>
                <a:latin typeface="Inter"/>
              </a:rPr>
              <a:t>The Students' Association's</a:t>
            </a:r>
            <a:r>
              <a:rPr lang="en-GB" b="1" i="0" dirty="0">
                <a:solidFill>
                  <a:srgbClr val="212529"/>
                </a:solidFill>
                <a:effectLst/>
                <a:latin typeface="Inter"/>
              </a:rPr>
              <a:t> Returning Officer</a:t>
            </a:r>
            <a:r>
              <a:rPr lang="en-GB" b="0" i="0" dirty="0">
                <a:solidFill>
                  <a:srgbClr val="212529"/>
                </a:solidFill>
                <a:effectLst/>
                <a:latin typeface="Inter"/>
              </a:rPr>
              <a:t> for Student Elections during the 2025-26 academic year is </a:t>
            </a:r>
            <a:r>
              <a:rPr lang="en-GB" b="1" i="0" dirty="0">
                <a:solidFill>
                  <a:srgbClr val="212529"/>
                </a:solidFill>
                <a:effectLst/>
                <a:latin typeface="Inter"/>
              </a:rPr>
              <a:t>Peter Robertson</a:t>
            </a:r>
            <a:r>
              <a:rPr lang="en-GB" b="0" i="0" dirty="0">
                <a:solidFill>
                  <a:srgbClr val="212529"/>
                </a:solidFill>
                <a:effectLst/>
                <a:latin typeface="Inter"/>
              </a:rPr>
              <a:t>, Charity Director at the National Union of Students (NUS).</a:t>
            </a:r>
          </a:p>
          <a:p>
            <a:pPr algn="l"/>
            <a:endParaRPr lang="en-GB" b="0" i="0" dirty="0">
              <a:solidFill>
                <a:srgbClr val="212529"/>
              </a:solidFill>
              <a:effectLst/>
              <a:latin typeface="Inter"/>
            </a:endParaRPr>
          </a:p>
          <a:p>
            <a:pPr algn="l"/>
            <a:r>
              <a:rPr lang="en-GB" b="0" i="0" dirty="0">
                <a:solidFill>
                  <a:srgbClr val="212529"/>
                </a:solidFill>
                <a:effectLst/>
                <a:latin typeface="Inter"/>
              </a:rPr>
              <a:t>The Students' Association's </a:t>
            </a:r>
            <a:r>
              <a:rPr lang="en-GB" b="1" i="0" dirty="0">
                <a:solidFill>
                  <a:srgbClr val="212529"/>
                </a:solidFill>
                <a:effectLst/>
                <a:latin typeface="Inter"/>
              </a:rPr>
              <a:t>Deputy Returning Officer</a:t>
            </a:r>
            <a:r>
              <a:rPr lang="en-GB" b="0" i="0" dirty="0">
                <a:solidFill>
                  <a:srgbClr val="212529"/>
                </a:solidFill>
                <a:effectLst/>
                <a:latin typeface="Inter"/>
              </a:rPr>
              <a:t> for Student Elections during the 2025-26 academic year is </a:t>
            </a:r>
            <a:r>
              <a:rPr lang="en-GB" b="1" i="0" dirty="0">
                <a:solidFill>
                  <a:srgbClr val="212529"/>
                </a:solidFill>
                <a:effectLst/>
                <a:latin typeface="Inter"/>
              </a:rPr>
              <a:t>Simon Varwell</a:t>
            </a:r>
            <a:r>
              <a:rPr lang="en-GB" b="0" i="0" dirty="0">
                <a:solidFill>
                  <a:srgbClr val="212529"/>
                </a:solidFill>
                <a:effectLst/>
                <a:latin typeface="Inter"/>
              </a:rPr>
              <a:t>, HISA's Director of Student Engagement &amp; Representation.</a:t>
            </a:r>
          </a:p>
          <a:p>
            <a:pPr algn="l"/>
            <a:endParaRPr lang="en-GB" b="0" i="0" dirty="0">
              <a:solidFill>
                <a:srgbClr val="212529"/>
              </a:solidFill>
              <a:effectLst/>
              <a:latin typeface="Inter"/>
            </a:endParaRPr>
          </a:p>
          <a:p>
            <a:pPr algn="l"/>
            <a:r>
              <a:rPr lang="en-GB" b="0" i="0" dirty="0">
                <a:solidFill>
                  <a:srgbClr val="212529"/>
                </a:solidFill>
                <a:effectLst/>
                <a:latin typeface="Inter"/>
              </a:rPr>
              <a:t>The Returning Officers can be contacted via email at </a:t>
            </a:r>
            <a:r>
              <a:rPr lang="en-GB" b="0" i="0" u="sng" dirty="0">
                <a:solidFill>
                  <a:srgbClr val="2E3091"/>
                </a:solidFill>
                <a:effectLst/>
                <a:latin typeface="Inter"/>
                <a:hlinkClick r:id="rId3"/>
              </a:rPr>
              <a:t>elections.hisa@uhi.ac.uk</a:t>
            </a:r>
            <a:r>
              <a:rPr lang="en-GB" b="0" i="0" dirty="0">
                <a:solidFill>
                  <a:srgbClr val="212529"/>
                </a:solidFill>
                <a:effectLst/>
                <a:latin typeface="Inter"/>
              </a:rPr>
              <a:t>.</a:t>
            </a:r>
          </a:p>
        </p:txBody>
      </p:sp>
      <p:sp>
        <p:nvSpPr>
          <p:cNvPr id="4" name="Slide Number Placeholder 3">
            <a:extLst>
              <a:ext uri="{FF2B5EF4-FFF2-40B4-BE49-F238E27FC236}">
                <a16:creationId xmlns:a16="http://schemas.microsoft.com/office/drawing/2014/main" id="{F35F5795-6AE9-E6BE-B818-257F8B782C16}"/>
              </a:ext>
            </a:extLst>
          </p:cNvPr>
          <p:cNvSpPr>
            <a:spLocks noGrp="1"/>
          </p:cNvSpPr>
          <p:nvPr>
            <p:ph type="sldNum" sz="quarter" idx="5"/>
          </p:nvPr>
        </p:nvSpPr>
        <p:spPr/>
        <p:txBody>
          <a:bodyPr/>
          <a:lstStyle/>
          <a:p>
            <a:fld id="{FC9095B9-05F2-42A8-90F9-4775A86AECFC}" type="slidenum">
              <a:rPr lang="en-GB" smtClean="0"/>
              <a:t>10</a:t>
            </a:fld>
            <a:endParaRPr lang="en-GB"/>
          </a:p>
        </p:txBody>
      </p:sp>
    </p:spTree>
    <p:extLst>
      <p:ext uri="{BB962C8B-B14F-4D97-AF65-F5344CB8AC3E}">
        <p14:creationId xmlns:p14="http://schemas.microsoft.com/office/powerpoint/2010/main" val="3173867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6A47D-15D3-270F-7684-1FC9167719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95A55-4357-6F51-73F8-5ECBDF51E6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3593BA-F483-0F80-ECAD-A77D86FB0210}"/>
              </a:ext>
            </a:extLst>
          </p:cNvPr>
          <p:cNvSpPr>
            <a:spLocks noGrp="1"/>
          </p:cNvSpPr>
          <p:nvPr>
            <p:ph type="body" idx="1"/>
          </p:nvPr>
        </p:nvSpPr>
        <p:spPr/>
        <p:txBody>
          <a:bodyPr/>
          <a:lstStyle/>
          <a:p>
            <a:pPr algn="l"/>
            <a:r>
              <a:rPr lang="en-GB" b="0" i="0" dirty="0">
                <a:solidFill>
                  <a:srgbClr val="212529"/>
                </a:solidFill>
                <a:effectLst/>
                <a:latin typeface="Inter"/>
              </a:rPr>
              <a:t>During the course of an election the Returning Officers may need to issue clarifications or interpretations to help further define the election rules, as well as issue rulings to address something that is not currently covered by the rules.</a:t>
            </a:r>
          </a:p>
          <a:p>
            <a:pPr algn="l"/>
            <a:endParaRPr lang="en-GB" b="0" i="0" dirty="0">
              <a:solidFill>
                <a:srgbClr val="212529"/>
              </a:solidFill>
              <a:effectLst/>
              <a:latin typeface="Inter"/>
            </a:endParaRPr>
          </a:p>
          <a:p>
            <a:pPr algn="l"/>
            <a:r>
              <a:rPr lang="en-GB" b="0" i="0" dirty="0">
                <a:solidFill>
                  <a:srgbClr val="212529"/>
                </a:solidFill>
                <a:effectLst/>
                <a:latin typeface="Inter"/>
              </a:rPr>
              <a:t>Any clarifications, interpretations or rulings issued by the Returning Officers during the course of an election will be posted on the Deputy Returning Officer (DRO) Updates Board on HISA’s election rules page.</a:t>
            </a:r>
          </a:p>
          <a:p>
            <a:pPr algn="l"/>
            <a:endParaRPr lang="en-GB" b="0" i="0" dirty="0">
              <a:solidFill>
                <a:srgbClr val="212529"/>
              </a:solidFill>
              <a:effectLst/>
              <a:latin typeface="Inte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Candidates are advised to contact the Deputy Returning Officer (DRO) at the earliest possible opportunity to </a:t>
            </a:r>
            <a:r>
              <a:rPr lang="en-GB" sz="1800" b="0" i="0" dirty="0">
                <a:solidFill>
                  <a:srgbClr val="212529"/>
                </a:solidFill>
                <a:effectLst/>
                <a:latin typeface="Inter"/>
              </a:rPr>
              <a:t>request a clarification or interpretation of the election rules if they are unsure about</a:t>
            </a:r>
            <a:r>
              <a:rPr lang="en-GB" sz="1800" b="0" i="0" dirty="0">
                <a:solidFill>
                  <a:srgbClr val="212529"/>
                </a:solidFill>
                <a:effectLst/>
                <a:latin typeface="Helvetica" panose="020B0604020202020204" pitchFamily="34" charset="0"/>
                <a:ea typeface="SimSun" panose="02010600030101010101" pitchFamily="2" charset="-122"/>
              </a:rPr>
              <a:t> </a:t>
            </a:r>
            <a:r>
              <a:rPr lang="en-GB" sz="1800" dirty="0">
                <a:effectLst/>
                <a:latin typeface="Helvetica" panose="020B0604020202020204" pitchFamily="34" charset="0"/>
                <a:ea typeface="SimSun" panose="02010600030101010101" pitchFamily="2" charset="-122"/>
              </a:rPr>
              <a:t>any election rule(s).</a:t>
            </a:r>
            <a:endParaRPr lang="en-GB" sz="1800" dirty="0">
              <a:effectLst/>
              <a:latin typeface="Times New Roman" panose="02020603050405020304" pitchFamily="18" charset="0"/>
              <a:ea typeface="SimSun" panose="02010600030101010101" pitchFamily="2" charset="-122"/>
            </a:endParaRPr>
          </a:p>
          <a:p>
            <a:pPr algn="l"/>
            <a:endParaRPr lang="en-GB" b="0" i="0" dirty="0">
              <a:solidFill>
                <a:srgbClr val="212529"/>
              </a:solidFill>
              <a:effectLst/>
              <a:latin typeface="Inter"/>
            </a:endParaRPr>
          </a:p>
          <a:p>
            <a:pPr algn="l"/>
            <a:r>
              <a:rPr lang="en-GB" b="0" i="0" dirty="0">
                <a:solidFill>
                  <a:srgbClr val="212529"/>
                </a:solidFill>
                <a:effectLst/>
                <a:latin typeface="Inter"/>
              </a:rPr>
              <a:t>Candidates can request a clarification or interpretation of the election rules, or an election rules ruling from the Returning Officers anytime during the course of the election via email.  </a:t>
            </a:r>
          </a:p>
          <a:p>
            <a:pPr algn="l"/>
            <a:endParaRPr lang="en-GB" b="0" i="0" dirty="0">
              <a:solidFill>
                <a:srgbClr val="212529"/>
              </a:solidFill>
              <a:effectLst/>
              <a:latin typeface="Inter"/>
            </a:endParaRPr>
          </a:p>
          <a:p>
            <a:pPr algn="l"/>
            <a:r>
              <a:rPr lang="en-GB" b="0" i="0" dirty="0">
                <a:solidFill>
                  <a:srgbClr val="212529"/>
                </a:solidFill>
                <a:effectLst/>
                <a:latin typeface="Inter"/>
              </a:rPr>
              <a:t>P</a:t>
            </a:r>
            <a:r>
              <a:rPr lang="en-GB" dirty="0"/>
              <a:t>lease make sure you check your email account regularly from now until the announcement of the results to ensure that you are aware of any rulings made. </a:t>
            </a:r>
          </a:p>
        </p:txBody>
      </p:sp>
      <p:sp>
        <p:nvSpPr>
          <p:cNvPr id="4" name="Slide Number Placeholder 3">
            <a:extLst>
              <a:ext uri="{FF2B5EF4-FFF2-40B4-BE49-F238E27FC236}">
                <a16:creationId xmlns:a16="http://schemas.microsoft.com/office/drawing/2014/main" id="{76943D2B-0DA1-19C7-6407-753A74E18B30}"/>
              </a:ext>
            </a:extLst>
          </p:cNvPr>
          <p:cNvSpPr>
            <a:spLocks noGrp="1"/>
          </p:cNvSpPr>
          <p:nvPr>
            <p:ph type="sldNum" sz="quarter" idx="5"/>
          </p:nvPr>
        </p:nvSpPr>
        <p:spPr/>
        <p:txBody>
          <a:bodyPr/>
          <a:lstStyle/>
          <a:p>
            <a:fld id="{FC9095B9-05F2-42A8-90F9-4775A86AECFC}" type="slidenum">
              <a:rPr lang="en-GB" smtClean="0"/>
              <a:t>11</a:t>
            </a:fld>
            <a:endParaRPr lang="en-GB"/>
          </a:p>
        </p:txBody>
      </p:sp>
    </p:spTree>
    <p:extLst>
      <p:ext uri="{BB962C8B-B14F-4D97-AF65-F5344CB8AC3E}">
        <p14:creationId xmlns:p14="http://schemas.microsoft.com/office/powerpoint/2010/main" val="2747617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DD06E-EAAC-BBE4-DB96-997EC83D1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096DE-D7E6-11C0-E93C-392DBD41AA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27A6B5-618F-1150-0721-4A64A282ED9B}"/>
              </a:ext>
            </a:extLst>
          </p:cNvPr>
          <p:cNvSpPr>
            <a:spLocks noGrp="1"/>
          </p:cNvSpPr>
          <p:nvPr>
            <p:ph type="body" idx="1"/>
          </p:nvPr>
        </p:nvSpPr>
        <p:spPr/>
        <p:txBody>
          <a:bodyPr/>
          <a:lstStyle/>
          <a:p>
            <a:pPr algn="l"/>
            <a:r>
              <a:rPr lang="en-GB" b="0" i="0" dirty="0">
                <a:solidFill>
                  <a:srgbClr val="212529"/>
                </a:solidFill>
                <a:effectLst/>
                <a:latin typeface="Inter"/>
              </a:rPr>
              <a:t>Complaints about election candidates and/ or members of their campaign team can only be submitted via our online Student Elections Candidates Complaint Form.</a:t>
            </a:r>
          </a:p>
          <a:p>
            <a:pPr algn="l"/>
            <a:endParaRPr lang="en-GB" b="0" i="0" dirty="0">
              <a:solidFill>
                <a:srgbClr val="212529"/>
              </a:solidFill>
              <a:effectLst/>
              <a:latin typeface="Inter"/>
            </a:endParaRPr>
          </a:p>
          <a:p>
            <a:pPr algn="l"/>
            <a:r>
              <a:rPr lang="en-GB" b="0" i="0" dirty="0">
                <a:solidFill>
                  <a:srgbClr val="212529"/>
                </a:solidFill>
                <a:effectLst/>
                <a:latin typeface="Inter"/>
              </a:rPr>
              <a:t>All complaints about election candidates and/ or members of their campaign teams must be submitted before the close of voting and must contain the following information:</a:t>
            </a:r>
          </a:p>
          <a:p>
            <a:pPr algn="l"/>
            <a:endParaRPr lang="en-GB" b="0" i="0" dirty="0">
              <a:solidFill>
                <a:srgbClr val="212529"/>
              </a:solidFill>
              <a:effectLst/>
              <a:latin typeface="Inter"/>
            </a:endParaRPr>
          </a:p>
          <a:p>
            <a:pPr algn="l"/>
            <a:r>
              <a:rPr lang="en-GB" b="0" i="0" dirty="0">
                <a:solidFill>
                  <a:srgbClr val="212529"/>
                </a:solidFill>
                <a:effectLst/>
                <a:latin typeface="Inter"/>
              </a:rPr>
              <a:t>- Details of what election rule(s) and/or ruling(s) you believe was broken.</a:t>
            </a:r>
          </a:p>
          <a:p>
            <a:pPr algn="l"/>
            <a:r>
              <a:rPr lang="en-GB" b="0" i="0" dirty="0">
                <a:solidFill>
                  <a:srgbClr val="212529"/>
                </a:solidFill>
                <a:effectLst/>
                <a:latin typeface="Inter"/>
              </a:rPr>
              <a:t>- Details of where and when you believe the election rule(s) was broken.</a:t>
            </a:r>
          </a:p>
          <a:p>
            <a:pPr marL="0" indent="0" algn="l">
              <a:buFontTx/>
              <a:buNone/>
            </a:pPr>
            <a:r>
              <a:rPr lang="en-GB" b="0" i="0" dirty="0">
                <a:solidFill>
                  <a:srgbClr val="212529"/>
                </a:solidFill>
                <a:effectLst/>
                <a:latin typeface="Inter"/>
              </a:rPr>
              <a:t>- A copy of any evidence you have to support your complaint that an election rule(s) was broken.</a:t>
            </a:r>
          </a:p>
          <a:p>
            <a:pPr marL="0" indent="0" algn="l">
              <a:buFontTx/>
              <a:buNone/>
            </a:pPr>
            <a:endParaRPr lang="en-GB" b="0" i="0" dirty="0">
              <a:solidFill>
                <a:srgbClr val="212529"/>
              </a:solidFill>
              <a:effectLst/>
              <a:latin typeface="Inter"/>
            </a:endParaRPr>
          </a:p>
          <a:p>
            <a:r>
              <a:rPr lang="en-GB" sz="1800" dirty="0">
                <a:effectLst/>
                <a:latin typeface="Helvetica" panose="020B0604020202020204" pitchFamily="34" charset="0"/>
                <a:ea typeface="Calibri" panose="020F0502020204030204" pitchFamily="34" charset="0"/>
                <a:cs typeface="Arial" panose="020B0604020202020204" pitchFamily="34" charset="0"/>
              </a:rPr>
              <a:t>Complaints relating to campaigning need to be received before the close of polling and should be submitted as soon as possible to enable the Returning Officers to make appropriate rulings.</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5FC7BA-6256-0C11-825F-11C5AE155BE4}"/>
              </a:ext>
            </a:extLst>
          </p:cNvPr>
          <p:cNvSpPr>
            <a:spLocks noGrp="1"/>
          </p:cNvSpPr>
          <p:nvPr>
            <p:ph type="sldNum" sz="quarter" idx="5"/>
          </p:nvPr>
        </p:nvSpPr>
        <p:spPr/>
        <p:txBody>
          <a:bodyPr/>
          <a:lstStyle/>
          <a:p>
            <a:fld id="{FC9095B9-05F2-42A8-90F9-4775A86AECFC}" type="slidenum">
              <a:rPr lang="en-GB" smtClean="0"/>
              <a:t>12</a:t>
            </a:fld>
            <a:endParaRPr lang="en-GB"/>
          </a:p>
        </p:txBody>
      </p:sp>
    </p:spTree>
    <p:extLst>
      <p:ext uri="{BB962C8B-B14F-4D97-AF65-F5344CB8AC3E}">
        <p14:creationId xmlns:p14="http://schemas.microsoft.com/office/powerpoint/2010/main" val="2225626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C7D1A-2A21-4E14-9BFA-D640815119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10821B-C787-83C7-C23A-C071FD7838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E9B361-570F-E52D-6B7B-8138A7D1F40E}"/>
              </a:ext>
            </a:extLst>
          </p:cNvPr>
          <p:cNvSpPr>
            <a:spLocks noGrp="1"/>
          </p:cNvSpPr>
          <p:nvPr>
            <p:ph type="body" idx="1"/>
          </p:nvPr>
        </p:nvSpPr>
        <p:spPr/>
        <p:txBody>
          <a:bodyPr/>
          <a:lstStyle/>
          <a:p>
            <a:r>
              <a:rPr lang="en-GB" b="0" i="0" dirty="0">
                <a:solidFill>
                  <a:srgbClr val="212529"/>
                </a:solidFill>
                <a:effectLst/>
                <a:latin typeface="Inter"/>
              </a:rPr>
              <a:t>Any complaints and concerns about the election rules and elections process should be emailed to the Deputy Returning Officer via </a:t>
            </a:r>
            <a:r>
              <a:rPr lang="en-GB" b="0" i="0" u="sng" dirty="0">
                <a:solidFill>
                  <a:srgbClr val="2E3091"/>
                </a:solidFill>
                <a:effectLst/>
                <a:latin typeface="Inter"/>
                <a:hlinkClick r:id="rId3"/>
              </a:rPr>
              <a:t>elections.hisa@uhi.ac.uk</a:t>
            </a:r>
            <a:r>
              <a:rPr lang="en-GB" b="0" i="0" dirty="0">
                <a:solidFill>
                  <a:srgbClr val="212529"/>
                </a:solidFill>
                <a:effectLst/>
                <a:latin typeface="Inter"/>
              </a:rPr>
              <a: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C679E4D-6B40-8146-2AA4-6759E3C5853D}"/>
              </a:ext>
            </a:extLst>
          </p:cNvPr>
          <p:cNvSpPr>
            <a:spLocks noGrp="1"/>
          </p:cNvSpPr>
          <p:nvPr>
            <p:ph type="sldNum" sz="quarter" idx="5"/>
          </p:nvPr>
        </p:nvSpPr>
        <p:spPr/>
        <p:txBody>
          <a:bodyPr/>
          <a:lstStyle/>
          <a:p>
            <a:fld id="{FC9095B9-05F2-42A8-90F9-4775A86AECFC}" type="slidenum">
              <a:rPr lang="en-GB" smtClean="0"/>
              <a:t>13</a:t>
            </a:fld>
            <a:endParaRPr lang="en-GB"/>
          </a:p>
        </p:txBody>
      </p:sp>
    </p:spTree>
    <p:extLst>
      <p:ext uri="{BB962C8B-B14F-4D97-AF65-F5344CB8AC3E}">
        <p14:creationId xmlns:p14="http://schemas.microsoft.com/office/powerpoint/2010/main" val="4102221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B6071-11D0-315A-DAE8-511923F15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F9C53F-B339-F283-DE1F-CDA5AEAE1E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45696-5B2D-4D61-8917-7F2912A687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 has election expenses rules in place to ensure </a:t>
            </a:r>
            <a:r>
              <a:rPr lang="en-GB" sz="1800" dirty="0">
                <a:effectLst/>
                <a:highlight>
                  <a:srgbClr val="FFFF00"/>
                </a:highlight>
                <a:latin typeface="Calibri" panose="020F0502020204030204" pitchFamily="34" charset="0"/>
                <a:ea typeface="Calibri" panose="020F0502020204030204" pitchFamily="34" charset="0"/>
                <a:cs typeface="Arial" panose="020B0604020202020204" pitchFamily="34" charset="0"/>
              </a:rPr>
              <a:t>that no candidate has an unfair advantage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Except for items and services that are readily and freely available to all, like TikTok accounts or cardboard boxes, </a:t>
            </a:r>
            <a:r>
              <a:rPr lang="en-GB" sz="1800" dirty="0">
                <a:effectLst/>
                <a:latin typeface="Calibri" panose="020F0502020204030204" pitchFamily="34" charset="0"/>
                <a:ea typeface="Calibri" panose="020F0502020204030204" pitchFamily="34" charset="0"/>
                <a:cs typeface="Arial" panose="020B0604020202020204" pitchFamily="34" charset="0"/>
              </a:rPr>
              <a:t>everything you use for your campaign </a:t>
            </a:r>
            <a:r>
              <a:rPr lang="en-GB" sz="1800" dirty="0">
                <a:effectLst/>
                <a:latin typeface="Helvetica" panose="020B0604020202020204" pitchFamily="34" charset="0"/>
                <a:ea typeface="SimSun" panose="02010600030101010101" pitchFamily="2" charset="-122"/>
              </a:rPr>
              <a:t>must be accounted for in your Election Expenses,</a:t>
            </a:r>
            <a:r>
              <a:rPr lang="en-GB" sz="1800" dirty="0">
                <a:effectLst/>
                <a:latin typeface="Calibri" panose="020F0502020204030204" pitchFamily="34" charset="0"/>
                <a:ea typeface="Calibri" panose="020F0502020204030204" pitchFamily="34" charset="0"/>
                <a:cs typeface="Arial" panose="020B0604020202020204" pitchFamily="34" charset="0"/>
              </a:rPr>
              <a:t> whether you have purchased it or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There are two types of Election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Campaign Expenses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Travel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Travel Expenses are any costs associated with traveling between different UHI campuses/ learning centres to campaign whereas Campaigns Expenses cover all the other costs associated with campaigning.</a:t>
            </a:r>
          </a:p>
        </p:txBody>
      </p:sp>
      <p:sp>
        <p:nvSpPr>
          <p:cNvPr id="4" name="Slide Number Placeholder 3">
            <a:extLst>
              <a:ext uri="{FF2B5EF4-FFF2-40B4-BE49-F238E27FC236}">
                <a16:creationId xmlns:a16="http://schemas.microsoft.com/office/drawing/2014/main" id="{FBA35C2A-7A31-8178-A372-03D936842699}"/>
              </a:ext>
            </a:extLst>
          </p:cNvPr>
          <p:cNvSpPr>
            <a:spLocks noGrp="1"/>
          </p:cNvSpPr>
          <p:nvPr>
            <p:ph type="sldNum" sz="quarter" idx="5"/>
          </p:nvPr>
        </p:nvSpPr>
        <p:spPr/>
        <p:txBody>
          <a:bodyPr/>
          <a:lstStyle/>
          <a:p>
            <a:fld id="{FC9095B9-05F2-42A8-90F9-4775A86AECFC}" type="slidenum">
              <a:rPr lang="en-GB" smtClean="0"/>
              <a:t>14</a:t>
            </a:fld>
            <a:endParaRPr lang="en-GB"/>
          </a:p>
        </p:txBody>
      </p:sp>
    </p:spTree>
    <p:extLst>
      <p:ext uri="{BB962C8B-B14F-4D97-AF65-F5344CB8AC3E}">
        <p14:creationId xmlns:p14="http://schemas.microsoft.com/office/powerpoint/2010/main" val="24120810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ABD-C406-D073-29B9-CAF1518EA1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35C114-8D5E-50D3-EE40-D87BE5213F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E9EB40-44F6-D680-91D3-23B16E1403C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There are different spending limits for campaigns expenses.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Candidates for Cross-Campus Officer roles can claim and spend up to £40 of funding from HISA and can spend up to £20 of their own money.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r>
              <a:rPr lang="en-GB" sz="1800" b="0" dirty="0">
                <a:solidFill>
                  <a:schemeClr val="bg1"/>
                </a:solidFill>
              </a:rPr>
              <a:t>Candidates for Local Officer roles can claim and spend up to £20 of funding from HISA and can spend up to £10 of their own money. </a:t>
            </a: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effectLst/>
                <a:latin typeface="Helvetica" panose="020B0604020202020204" pitchFamily="34" charset="0"/>
                <a:ea typeface="Calibri" panose="020F0502020204030204" pitchFamily="34" charset="0"/>
                <a:cs typeface="Arial" panose="020B0604020202020204" pitchFamily="34" charset="0"/>
              </a:rPr>
              <a:t>It is really important that all candidates ensure that their Campaigns Expenses to not exceed theses spending limits as exceeding campaigns expenses is considered a serious breach of the election rules.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effectLst/>
                <a:latin typeface="Helvetica" panose="020B0604020202020204" pitchFamily="34" charset="0"/>
                <a:ea typeface="Calibri" panose="020F0502020204030204" pitchFamily="34" charset="0"/>
                <a:cs typeface="Arial" panose="020B0604020202020204" pitchFamily="34" charset="0"/>
              </a:rPr>
              <a:t>So, if you are running for a Cross-Campus Officer role, please make sure that your Campaigns Expenses to not exceed more than £60 in total, and if you are running for a Local Officer role, please make sure that your Campaigns Expenses to not exceed more than £30 in total.</a:t>
            </a:r>
          </a:p>
        </p:txBody>
      </p:sp>
      <p:sp>
        <p:nvSpPr>
          <p:cNvPr id="4" name="Slide Number Placeholder 3">
            <a:extLst>
              <a:ext uri="{FF2B5EF4-FFF2-40B4-BE49-F238E27FC236}">
                <a16:creationId xmlns:a16="http://schemas.microsoft.com/office/drawing/2014/main" id="{AC546846-F292-8617-1573-7B323899170C}"/>
              </a:ext>
            </a:extLst>
          </p:cNvPr>
          <p:cNvSpPr>
            <a:spLocks noGrp="1"/>
          </p:cNvSpPr>
          <p:nvPr>
            <p:ph type="sldNum" sz="quarter" idx="5"/>
          </p:nvPr>
        </p:nvSpPr>
        <p:spPr/>
        <p:txBody>
          <a:bodyPr/>
          <a:lstStyle/>
          <a:p>
            <a:fld id="{FC9095B9-05F2-42A8-90F9-4775A86AECFC}" type="slidenum">
              <a:rPr lang="en-GB" smtClean="0"/>
              <a:t>15</a:t>
            </a:fld>
            <a:endParaRPr lang="en-GB"/>
          </a:p>
        </p:txBody>
      </p:sp>
    </p:spTree>
    <p:extLst>
      <p:ext uri="{BB962C8B-B14F-4D97-AF65-F5344CB8AC3E}">
        <p14:creationId xmlns:p14="http://schemas.microsoft.com/office/powerpoint/2010/main" val="29518337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E6ABA-7044-9972-0BA4-59B2997DE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E9EA52-5459-A4E1-2039-1C534F26FD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11E45-6A88-61F4-54ED-A5786101983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Candidates for Cross-Campus Officer roles and Local Officer roles within UHI Argyll and UHI North, West &amp; Hebrides can claim and spend £75 of funding from HISA to cover the cost of traveling between different campuses and learning centres to campaign.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Candidates for Cross-Campus Officer roles and Local Officer roles within UHI Argyll and UHI North, West &amp; Hebrides may also spend up to £50 of their own money on pre-authorised travel and accommodation costs to campaign.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effectLst/>
                <a:latin typeface="Calibri" panose="020F0502020204030204" pitchFamily="34" charset="0"/>
                <a:ea typeface="Calibri" panose="020F0502020204030204" pitchFamily="34" charset="0"/>
                <a:cs typeface="Arial" panose="020B0604020202020204" pitchFamily="34" charset="0"/>
              </a:rPr>
              <a:t>All travel expenses need to be pre-authorised by the Deputy Returning Officer.  Requests for travel expenses should be submitted with at least two working days notice to elections.hisa@uhi.ac.uk for authorisation.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b="0" dirty="0">
                <a:effectLst/>
                <a:latin typeface="Helvetica" panose="020B0604020202020204" pitchFamily="34" charset="0"/>
                <a:ea typeface="Calibri" panose="020F0502020204030204" pitchFamily="34" charset="0"/>
                <a:cs typeface="Arial" panose="020B0604020202020204" pitchFamily="34" charset="0"/>
              </a:rPr>
              <a:t>It is really important that c</a:t>
            </a:r>
            <a:r>
              <a:rPr lang="en-GB" sz="2800" dirty="0"/>
              <a:t>andidates for Cross-Campus Officer roles and Local Officer roles within UHI Argyll and UHI North, West &amp; Hebrides </a:t>
            </a:r>
            <a:r>
              <a:rPr lang="en-GB" sz="2800" b="0" dirty="0">
                <a:effectLst/>
                <a:latin typeface="Helvetica" panose="020B0604020202020204" pitchFamily="34" charset="0"/>
                <a:ea typeface="Calibri" panose="020F0502020204030204" pitchFamily="34" charset="0"/>
                <a:cs typeface="Arial" panose="020B0604020202020204" pitchFamily="34" charset="0"/>
              </a:rPr>
              <a:t>do not exceed this £125 spending limit as exceeding travel expenses is considered a serious breach of the election </a:t>
            </a:r>
            <a:r>
              <a:rPr lang="en-GB" sz="2800" b="0">
                <a:effectLst/>
                <a:latin typeface="Helvetica" panose="020B0604020202020204" pitchFamily="34" charset="0"/>
                <a:ea typeface="Calibri" panose="020F0502020204030204" pitchFamily="34" charset="0"/>
                <a:cs typeface="Arial" panose="020B0604020202020204" pitchFamily="34" charset="0"/>
              </a:rPr>
              <a:t>rules.</a:t>
            </a:r>
            <a:endParaRPr lang="en-GB" sz="2800" b="0" dirty="0">
              <a:effectLst/>
              <a:latin typeface="Helvetica" panose="020B060402020202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C6F6B0B-D92D-5959-F8A6-6BC514B81C46}"/>
              </a:ext>
            </a:extLst>
          </p:cNvPr>
          <p:cNvSpPr>
            <a:spLocks noGrp="1"/>
          </p:cNvSpPr>
          <p:nvPr>
            <p:ph type="sldNum" sz="quarter" idx="5"/>
          </p:nvPr>
        </p:nvSpPr>
        <p:spPr/>
        <p:txBody>
          <a:bodyPr/>
          <a:lstStyle/>
          <a:p>
            <a:fld id="{FC9095B9-05F2-42A8-90F9-4775A86AECFC}" type="slidenum">
              <a:rPr lang="en-GB" smtClean="0"/>
              <a:t>16</a:t>
            </a:fld>
            <a:endParaRPr lang="en-GB"/>
          </a:p>
        </p:txBody>
      </p:sp>
    </p:spTree>
    <p:extLst>
      <p:ext uri="{BB962C8B-B14F-4D97-AF65-F5344CB8AC3E}">
        <p14:creationId xmlns:p14="http://schemas.microsoft.com/office/powerpoint/2010/main" val="3211086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96F03-0AF2-0DD9-7F7B-3BCCACFC03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6F41AA-A5B4-735C-9693-89CC1F6FE1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2674F1-E64B-D3F3-DD29-2CC6266FC87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All candidates must submit an Elections Expenses Form regardless of whether they have spent anything on their campaign.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E</a:t>
            </a:r>
            <a:r>
              <a:rPr lang="en-GB" sz="1800" dirty="0">
                <a:effectLst/>
                <a:latin typeface="Calibri" panose="020F0502020204030204" pitchFamily="34" charset="0"/>
                <a:ea typeface="Calibri" panose="020F0502020204030204" pitchFamily="34" charset="0"/>
                <a:cs typeface="Arial" panose="020B0604020202020204" pitchFamily="34" charset="0"/>
              </a:rPr>
              <a:t>verything you use for your campaign, e</a:t>
            </a:r>
            <a:r>
              <a:rPr lang="en-GB" sz="1800" dirty="0">
                <a:effectLst/>
                <a:latin typeface="Helvetica" panose="020B0604020202020204" pitchFamily="34" charset="0"/>
                <a:ea typeface="SimSun" panose="02010600030101010101" pitchFamily="2" charset="-122"/>
              </a:rPr>
              <a:t>xcept for items and services that are readily and freely available to all, must be recorded on your Election Expenses Form,</a:t>
            </a:r>
            <a:r>
              <a:rPr lang="en-GB" sz="1800" dirty="0">
                <a:effectLst/>
                <a:latin typeface="Calibri" panose="020F0502020204030204" pitchFamily="34" charset="0"/>
                <a:ea typeface="Calibri" panose="020F0502020204030204" pitchFamily="34" charset="0"/>
                <a:cs typeface="Arial" panose="020B0604020202020204" pitchFamily="34" charset="0"/>
              </a:rPr>
              <a:t> whether you have purchased it or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Calibri" panose="020F0502020204030204" pitchFamily="34" charset="0"/>
                <a:cs typeface="Arial" panose="020B0604020202020204" pitchFamily="34" charset="0"/>
              </a:rPr>
              <a:t>Candidates must contact the Deputy Returning Officer to request a cost be assigned for items, materials and services not included in HISA’s Campaign Catalogue and where a receipt or proof of purchase cannot be produced.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Helvetica"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Calibri" panose="020F0502020204030204" pitchFamily="34" charset="0"/>
                <a:cs typeface="Arial" panose="020B0604020202020204" pitchFamily="34" charset="0"/>
              </a:rPr>
              <a:t>HISA’s Campaign Catalogue can be found </a:t>
            </a:r>
            <a:r>
              <a:rPr lang="en-GB" sz="1800" dirty="0">
                <a:effectLst/>
                <a:latin typeface="Calibri" panose="020F0502020204030204" pitchFamily="34" charset="0"/>
                <a:ea typeface="Calibri" panose="020F0502020204030204" pitchFamily="34" charset="0"/>
                <a:cs typeface="Arial" panose="020B0604020202020204" pitchFamily="34" charset="0"/>
              </a:rPr>
              <a:t>on the Candidates Resources page on the HISA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B328E3F-CDF2-09D4-E1B5-90CC270198DC}"/>
              </a:ext>
            </a:extLst>
          </p:cNvPr>
          <p:cNvSpPr>
            <a:spLocks noGrp="1"/>
          </p:cNvSpPr>
          <p:nvPr>
            <p:ph type="sldNum" sz="quarter" idx="5"/>
          </p:nvPr>
        </p:nvSpPr>
        <p:spPr/>
        <p:txBody>
          <a:bodyPr/>
          <a:lstStyle/>
          <a:p>
            <a:fld id="{FC9095B9-05F2-42A8-90F9-4775A86AECFC}" type="slidenum">
              <a:rPr lang="en-GB" smtClean="0"/>
              <a:t>17</a:t>
            </a:fld>
            <a:endParaRPr lang="en-GB"/>
          </a:p>
        </p:txBody>
      </p:sp>
    </p:spTree>
    <p:extLst>
      <p:ext uri="{BB962C8B-B14F-4D97-AF65-F5344CB8AC3E}">
        <p14:creationId xmlns:p14="http://schemas.microsoft.com/office/powerpoint/2010/main" val="2621016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24EE1-E638-3E92-B7AA-EC8132EEF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FEE8DE-D7CA-2BF9-8FD2-7F6B97B32C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3773D5-67B8-3527-12C5-811AF1B400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Election Expenses Forms, along with relevant receipts, must be submitted to the Deputy Returning Officer via email (elections.hisa@uhi.ac.uk) before the close of voting at 4pm, Thursday 12</a:t>
            </a:r>
            <a:r>
              <a:rPr lang="en-GB" sz="1800" baseline="30000" dirty="0">
                <a:effectLst/>
                <a:latin typeface="Helvetica" panose="020B0604020202020204" pitchFamily="34" charset="0"/>
                <a:ea typeface="SimSun" panose="02010600030101010101" pitchFamily="2" charset="-122"/>
              </a:rPr>
              <a:t>th</a:t>
            </a:r>
            <a:r>
              <a:rPr lang="en-GB" sz="1800" dirty="0">
                <a:effectLst/>
                <a:latin typeface="Helvetica" panose="020B0604020202020204" pitchFamily="34" charset="0"/>
                <a:ea typeface="SimSun" panose="02010600030101010101" pitchFamily="2" charset="-122"/>
              </a:rPr>
              <a:t> March 2026.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Helvetica" panose="020B0604020202020204" pitchFamily="34"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It is really important that candidates submit their receipts/ proof of purchase with their Election Expenses Form only so they can demonstrate that they have not </a:t>
            </a:r>
            <a:r>
              <a:rPr lang="en-GB" sz="1800" b="0" dirty="0">
                <a:effectLst/>
                <a:latin typeface="Helvetica" panose="020B0604020202020204" pitchFamily="34" charset="0"/>
                <a:ea typeface="Calibri" panose="020F0502020204030204" pitchFamily="34" charset="0"/>
                <a:cs typeface="Arial" panose="020B0604020202020204" pitchFamily="34" charset="0"/>
              </a:rPr>
              <a:t>exceed their spending limits, but because</a:t>
            </a:r>
            <a:r>
              <a:rPr lang="en-GB" sz="1800" b="0" dirty="0">
                <a:solidFill>
                  <a:schemeClr val="tx1"/>
                </a:solidFill>
                <a:effectLst/>
                <a:latin typeface="Helvetica" panose="020B0604020202020204" pitchFamily="34" charset="0"/>
                <a:ea typeface="SimSun" panose="02010600030101010101" pitchFamily="2" charset="-122"/>
                <a:cs typeface="Arial" panose="020B0604020202020204" pitchFamily="34" charset="0"/>
              </a:rPr>
              <a:t> </a:t>
            </a:r>
            <a:r>
              <a:rPr lang="en-GB" sz="1800" dirty="0">
                <a:solidFill>
                  <a:srgbClr val="58595B"/>
                </a:solidFill>
              </a:rPr>
              <a:t>HISA can only reimburse Election Expenses where a receipt or proof of purchase has been provided. </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Helvetica" panose="020B0604020202020204" pitchFamily="34"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Helvetica" panose="020B0604020202020204" pitchFamily="34" charset="0"/>
                <a:ea typeface="SimSun" panose="02010600030101010101" pitchFamily="2" charset="-122"/>
              </a:rPr>
              <a:t>Failure to submit an Elections Expenses Form before the deadline </a:t>
            </a:r>
            <a:r>
              <a:rPr lang="en-GB" sz="1800" b="0" dirty="0">
                <a:effectLst/>
                <a:latin typeface="Helvetica" panose="020B0604020202020204" pitchFamily="34" charset="0"/>
                <a:ea typeface="Calibri" panose="020F0502020204030204" pitchFamily="34" charset="0"/>
                <a:cs typeface="Arial" panose="020B0604020202020204" pitchFamily="34" charset="0"/>
              </a:rPr>
              <a:t>is considered a serious breach of the election rules and </a:t>
            </a:r>
            <a:r>
              <a:rPr lang="en-GB" sz="1800" dirty="0">
                <a:effectLst/>
                <a:latin typeface="Helvetica" panose="020B0604020202020204" pitchFamily="34" charset="0"/>
                <a:ea typeface="SimSun" panose="02010600030101010101" pitchFamily="2" charset="-122"/>
              </a:rPr>
              <a:t>may result in a candidate being excluded from the count!</a:t>
            </a:r>
            <a:endParaRPr lang="en-GB" sz="1800" dirty="0">
              <a:effectLst/>
              <a:latin typeface="Times New Roman" panose="02020603050405020304" pitchFamily="18"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 Election Expenses Form can be found on the Candidates Resources page on the HISA website.</a:t>
            </a:r>
          </a:p>
          <a:p>
            <a:endParaRPr lang="en-GB" sz="1800" dirty="0">
              <a:solidFill>
                <a:srgbClr val="EC008C"/>
              </a:solidFill>
            </a:endParaRPr>
          </a:p>
          <a:p>
            <a:r>
              <a:rPr lang="en-GB" sz="1800" dirty="0">
                <a:solidFill>
                  <a:srgbClr val="EC008C"/>
                </a:solidFill>
              </a:rPr>
              <a:t>HISA aims to reimburse Election Expenses claims within two weeks of the close of voting.</a:t>
            </a:r>
          </a:p>
        </p:txBody>
      </p:sp>
      <p:sp>
        <p:nvSpPr>
          <p:cNvPr id="4" name="Slide Number Placeholder 3">
            <a:extLst>
              <a:ext uri="{FF2B5EF4-FFF2-40B4-BE49-F238E27FC236}">
                <a16:creationId xmlns:a16="http://schemas.microsoft.com/office/drawing/2014/main" id="{E83646E2-5D15-96EA-EC34-97559B9316A6}"/>
              </a:ext>
            </a:extLst>
          </p:cNvPr>
          <p:cNvSpPr>
            <a:spLocks noGrp="1"/>
          </p:cNvSpPr>
          <p:nvPr>
            <p:ph type="sldNum" sz="quarter" idx="5"/>
          </p:nvPr>
        </p:nvSpPr>
        <p:spPr/>
        <p:txBody>
          <a:bodyPr/>
          <a:lstStyle/>
          <a:p>
            <a:fld id="{FC9095B9-05F2-42A8-90F9-4775A86AECFC}" type="slidenum">
              <a:rPr lang="en-GB" smtClean="0"/>
              <a:t>18</a:t>
            </a:fld>
            <a:endParaRPr lang="en-GB"/>
          </a:p>
        </p:txBody>
      </p:sp>
    </p:spTree>
    <p:extLst>
      <p:ext uri="{BB962C8B-B14F-4D97-AF65-F5344CB8AC3E}">
        <p14:creationId xmlns:p14="http://schemas.microsoft.com/office/powerpoint/2010/main" val="351341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BE5DD-4511-6EFE-97CA-4D84DFBEDE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258755-B4AA-1FC1-FCC7-3350DF10A0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971F88-AAB6-936F-23A1-A1C6D7FCE136}"/>
              </a:ext>
            </a:extLst>
          </p:cNvPr>
          <p:cNvSpPr>
            <a:spLocks noGrp="1"/>
          </p:cNvSpPr>
          <p:nvPr>
            <p:ph type="body" idx="1"/>
          </p:nvPr>
        </p:nvSpPr>
        <p:spPr/>
        <p:txBody>
          <a:bodyPr/>
          <a:lstStyle/>
          <a:p>
            <a:r>
              <a:rPr lang="en-GB" sz="1200" dirty="0">
                <a:effectLst/>
                <a:latin typeface="+mn-lt"/>
                <a:ea typeface="SimSun" panose="02010600030101010101" pitchFamily="2" charset="-122"/>
              </a:rPr>
              <a:t>Any candidates who are found to be in breach of the Election Rules will;</a:t>
            </a:r>
          </a:p>
          <a:p>
            <a:pPr marL="457200">
              <a:lnSpc>
                <a:spcPct val="115000"/>
              </a:lnSpc>
            </a:pPr>
            <a:r>
              <a:rPr lang="en-GB" sz="1200" dirty="0">
                <a:effectLst/>
                <a:latin typeface="+mn-lt"/>
                <a:ea typeface="Calibri" panose="020F0502020204030204" pitchFamily="34" charset="0"/>
                <a:cs typeface="Arial" panose="020B0604020202020204" pitchFamily="34" charset="0"/>
              </a:rPr>
              <a:t> </a:t>
            </a:r>
          </a:p>
          <a:p>
            <a:pPr marL="0" lvl="0" indent="0">
              <a:lnSpc>
                <a:spcPct val="115000"/>
              </a:lnSpc>
              <a:buFont typeface="Wingdings" panose="05000000000000000000" pitchFamily="2" charset="2"/>
              <a:buNone/>
            </a:pPr>
            <a:r>
              <a:rPr lang="en-GB" sz="1200" dirty="0">
                <a:effectLst/>
                <a:latin typeface="+mn-lt"/>
                <a:ea typeface="Calibri" panose="020F0502020204030204" pitchFamily="34" charset="0"/>
                <a:cs typeface="Arial" panose="020B0604020202020204" pitchFamily="34" charset="0"/>
              </a:rPr>
              <a:t>- In the first instance, be issued with a written warning from the Deputy Returning Officers (DRO). </a:t>
            </a:r>
          </a:p>
          <a:p>
            <a:pPr marL="290195" indent="-270510">
              <a:lnSpc>
                <a:spcPct val="115000"/>
              </a:lnSpc>
            </a:pPr>
            <a:r>
              <a:rPr lang="en-GB" sz="1200" dirty="0">
                <a:effectLst/>
                <a:latin typeface="+mn-lt"/>
                <a:ea typeface="Calibri" panose="020F0502020204030204" pitchFamily="34" charset="0"/>
                <a:cs typeface="Arial" panose="020B0604020202020204" pitchFamily="34" charset="0"/>
              </a:rPr>
              <a:t> </a:t>
            </a:r>
          </a:p>
          <a:p>
            <a:pPr marL="0" lvl="0" indent="0">
              <a:lnSpc>
                <a:spcPct val="115000"/>
              </a:lnSpc>
              <a:buFont typeface="Wingdings" panose="05000000000000000000" pitchFamily="2" charset="2"/>
              <a:buNone/>
            </a:pPr>
            <a:r>
              <a:rPr lang="en-GB" sz="1200" dirty="0">
                <a:effectLst/>
                <a:latin typeface="+mn-lt"/>
                <a:ea typeface="Calibri" panose="020F0502020204030204" pitchFamily="34" charset="0"/>
                <a:cs typeface="Arial" panose="020B0604020202020204" pitchFamily="34" charset="0"/>
              </a:rPr>
              <a:t>- In the instance where written warning has already been issued, be issued a final written warning from the Deputy Returning Officer.</a:t>
            </a:r>
          </a:p>
          <a:p>
            <a:pPr marL="0" lvl="0" indent="0">
              <a:lnSpc>
                <a:spcPct val="115000"/>
              </a:lnSpc>
              <a:buFont typeface="Wingdings" panose="05000000000000000000" pitchFamily="2" charset="2"/>
              <a:buNone/>
            </a:pPr>
            <a:endParaRPr lang="en-GB" sz="1200" dirty="0">
              <a:effectLst/>
              <a:latin typeface="+mn-lt"/>
              <a:ea typeface="Calibri" panose="020F0502020204030204" pitchFamily="34" charset="0"/>
              <a:cs typeface="Arial" panose="020B0604020202020204" pitchFamily="34" charset="0"/>
            </a:endParaRPr>
          </a:p>
          <a:p>
            <a:pPr marL="285750" lvl="0" indent="-285750">
              <a:lnSpc>
                <a:spcPct val="115000"/>
              </a:lnSpc>
              <a:buFontTx/>
              <a:buChar char="-"/>
            </a:pPr>
            <a:r>
              <a:rPr lang="en-GB" sz="1200" dirty="0">
                <a:effectLst/>
                <a:latin typeface="+mn-lt"/>
                <a:ea typeface="SimSun" panose="02010600030101010101" pitchFamily="2" charset="-122"/>
              </a:rPr>
              <a:t>In the instance of where a final written warning has already been issued, be disqualified from the election.</a:t>
            </a:r>
          </a:p>
          <a:p>
            <a:pPr marL="285750" lvl="0" indent="-285750">
              <a:lnSpc>
                <a:spcPct val="115000"/>
              </a:lnSpc>
              <a:buFontTx/>
              <a:buChar char="-"/>
            </a:pPr>
            <a:endParaRPr lang="en-GB" sz="1200" dirty="0">
              <a:effectLst/>
              <a:latin typeface="+mn-lt"/>
              <a:ea typeface="SimSun" panose="02010600030101010101" pitchFamily="2" charset="-122"/>
            </a:endParaRPr>
          </a:p>
          <a:p>
            <a:pPr marL="0" lvl="0" indent="0">
              <a:lnSpc>
                <a:spcPct val="115000"/>
              </a:lnSpc>
              <a:buFontTx/>
              <a:buNone/>
            </a:pPr>
            <a:r>
              <a:rPr lang="en-GB" sz="1200" dirty="0">
                <a:latin typeface="+mn-lt"/>
              </a:rPr>
              <a:t>The Deputy Returning Officer (DRO) reserves the right to include within any written warnings one or more sanctions to mitigate any unfair advantage gained through a breach of the election rules. A sanction is an action a candidate and/ or their campaign team members must either undertake or refrain from undertaking before the close of voting.</a:t>
            </a:r>
          </a:p>
          <a:p>
            <a:pPr marL="0" lvl="0" indent="0">
              <a:lnSpc>
                <a:spcPct val="115000"/>
              </a:lnSpc>
              <a:buFontTx/>
              <a:buNone/>
            </a:pPr>
            <a:endParaRPr lang="en-GB" sz="1200" dirty="0">
              <a:effectLst/>
              <a:latin typeface="+mn-lt"/>
              <a:ea typeface="SimSun" panose="02010600030101010101" pitchFamily="2" charset="-122"/>
            </a:endParaRPr>
          </a:p>
          <a:p>
            <a:pPr marL="0" lvl="0" indent="0">
              <a:lnSpc>
                <a:spcPct val="115000"/>
              </a:lnSpc>
              <a:buFontTx/>
              <a:buNone/>
            </a:pPr>
            <a:r>
              <a:rPr lang="en-GB" sz="1200" dirty="0">
                <a:effectLst/>
                <a:latin typeface="+mn-lt"/>
                <a:ea typeface="SimSun" panose="02010600030101010101" pitchFamily="2" charset="-122"/>
              </a:rPr>
              <a:t>The </a:t>
            </a:r>
            <a:r>
              <a:rPr lang="en-GB" sz="1200" dirty="0"/>
              <a:t>Deputy Returning Officer (DRO) also reserves the right to bypass the issuing of a written warning and/ or a final written warning in cases where the breach of the Election Rules has resulted in a candidate receiving a significant unfair advantage.</a:t>
            </a:r>
            <a:endParaRPr lang="en-GB" sz="1200" dirty="0">
              <a:latin typeface="+mn-lt"/>
            </a:endParaRPr>
          </a:p>
        </p:txBody>
      </p:sp>
      <p:sp>
        <p:nvSpPr>
          <p:cNvPr id="4" name="Slide Number Placeholder 3">
            <a:extLst>
              <a:ext uri="{FF2B5EF4-FFF2-40B4-BE49-F238E27FC236}">
                <a16:creationId xmlns:a16="http://schemas.microsoft.com/office/drawing/2014/main" id="{6495F87E-1370-8A71-0051-36A1A20541B4}"/>
              </a:ext>
            </a:extLst>
          </p:cNvPr>
          <p:cNvSpPr>
            <a:spLocks noGrp="1"/>
          </p:cNvSpPr>
          <p:nvPr>
            <p:ph type="sldNum" sz="quarter" idx="5"/>
          </p:nvPr>
        </p:nvSpPr>
        <p:spPr/>
        <p:txBody>
          <a:bodyPr/>
          <a:lstStyle/>
          <a:p>
            <a:fld id="{FC9095B9-05F2-42A8-90F9-4775A86AECFC}" type="slidenum">
              <a:rPr lang="en-GB" smtClean="0"/>
              <a:t>19</a:t>
            </a:fld>
            <a:endParaRPr lang="en-GB"/>
          </a:p>
        </p:txBody>
      </p:sp>
    </p:spTree>
    <p:extLst>
      <p:ext uri="{BB962C8B-B14F-4D97-AF65-F5344CB8AC3E}">
        <p14:creationId xmlns:p14="http://schemas.microsoft.com/office/powerpoint/2010/main" val="3970407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1CB27-4E2C-AC4B-B2D3-7FECA0C3BB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2C917-6612-5C38-254F-AF6065FA5D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A71D37-CA23-418F-EE59-6CD3BEC28D6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Today’s Candidates Briefing is split </a:t>
            </a:r>
            <a:r>
              <a:rPr lang="en-GB" baseline="0" dirty="0"/>
              <a:t>into three sections….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first section we will be covering the election rules for the 2026 Student Elections.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second section we will be covering the voting process and the voting system for the 2026 Student Elections.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In the third and final section will be covering the key dates for the 2026 Student Elections, including events, activities and deadlines.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549D8A5-4508-234E-0FA2-0A85089C3F31}"/>
              </a:ext>
            </a:extLst>
          </p:cNvPr>
          <p:cNvSpPr>
            <a:spLocks noGrp="1"/>
          </p:cNvSpPr>
          <p:nvPr>
            <p:ph type="sldNum" sz="quarter" idx="5"/>
          </p:nvPr>
        </p:nvSpPr>
        <p:spPr/>
        <p:txBody>
          <a:bodyPr/>
          <a:lstStyle/>
          <a:p>
            <a:fld id="{FC9095B9-05F2-42A8-90F9-4775A86AECFC}" type="slidenum">
              <a:rPr lang="en-GB" smtClean="0"/>
              <a:t>2</a:t>
            </a:fld>
            <a:endParaRPr lang="en-GB"/>
          </a:p>
        </p:txBody>
      </p:sp>
    </p:spTree>
    <p:extLst>
      <p:ext uri="{BB962C8B-B14F-4D97-AF65-F5344CB8AC3E}">
        <p14:creationId xmlns:p14="http://schemas.microsoft.com/office/powerpoint/2010/main" val="22151534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FE3B0-3C91-C677-AB9F-CD97AE6019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A058C8-B312-7C90-1EC6-14DF5C515D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1A0E43-B9B1-4076-9419-2953552358A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9CCCE25-9DA1-0AB8-DB30-B25BE1952232}"/>
              </a:ext>
            </a:extLst>
          </p:cNvPr>
          <p:cNvSpPr>
            <a:spLocks noGrp="1"/>
          </p:cNvSpPr>
          <p:nvPr>
            <p:ph type="sldNum" sz="quarter" idx="5"/>
          </p:nvPr>
        </p:nvSpPr>
        <p:spPr/>
        <p:txBody>
          <a:bodyPr/>
          <a:lstStyle/>
          <a:p>
            <a:fld id="{FC9095B9-05F2-42A8-90F9-4775A86AECFC}" type="slidenum">
              <a:rPr lang="en-GB" smtClean="0"/>
              <a:t>20</a:t>
            </a:fld>
            <a:endParaRPr lang="en-GB"/>
          </a:p>
        </p:txBody>
      </p:sp>
    </p:spTree>
    <p:extLst>
      <p:ext uri="{BB962C8B-B14F-4D97-AF65-F5344CB8AC3E}">
        <p14:creationId xmlns:p14="http://schemas.microsoft.com/office/powerpoint/2010/main" val="38919775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4952C-4BEA-E95B-97EB-7427B9AB46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A5CAC6-EFB3-87AA-60E3-47E36A09F8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A37B10-1A59-A2F6-CEF3-04F65D306C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Voting for the 2026 Student Elections will take place between 10am Monday 9</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 and 4pm Thursday 12</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Voting in HISA’s elections is done online, which means voting is accessible from any computer or smart device with an internet browser, at any point during the voting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Students can vote online at https://hisa.uhi.ac.uk/vote by signing in with their UHI log on details.  </a:t>
            </a:r>
          </a:p>
        </p:txBody>
      </p:sp>
      <p:sp>
        <p:nvSpPr>
          <p:cNvPr id="4" name="Slide Number Placeholder 3">
            <a:extLst>
              <a:ext uri="{FF2B5EF4-FFF2-40B4-BE49-F238E27FC236}">
                <a16:creationId xmlns:a16="http://schemas.microsoft.com/office/drawing/2014/main" id="{81D393D1-D930-5F97-EF9E-5F1043CA574A}"/>
              </a:ext>
            </a:extLst>
          </p:cNvPr>
          <p:cNvSpPr>
            <a:spLocks noGrp="1"/>
          </p:cNvSpPr>
          <p:nvPr>
            <p:ph type="sldNum" sz="quarter" idx="5"/>
          </p:nvPr>
        </p:nvSpPr>
        <p:spPr/>
        <p:txBody>
          <a:bodyPr/>
          <a:lstStyle/>
          <a:p>
            <a:fld id="{FC9095B9-05F2-42A8-90F9-4775A86AECFC}" type="slidenum">
              <a:rPr lang="en-GB" smtClean="0"/>
              <a:t>21</a:t>
            </a:fld>
            <a:endParaRPr lang="en-GB"/>
          </a:p>
        </p:txBody>
      </p:sp>
    </p:spTree>
    <p:extLst>
      <p:ext uri="{BB962C8B-B14F-4D97-AF65-F5344CB8AC3E}">
        <p14:creationId xmlns:p14="http://schemas.microsoft.com/office/powerpoint/2010/main" val="826636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9C9F1-E129-DF5E-5914-987ECA8E0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496C46-51F6-B108-689C-BF6886DCC7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D596C0-6C8C-0772-4F50-DF790A8BB54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a:t>
            </a:r>
            <a:r>
              <a:rPr lang="en-GB" sz="2800" dirty="0"/>
              <a:t> uses the Single Transferable Vote (STV) proportional voting system for its Student Elections.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Unlike the First Past The Post (FPTP) voting system where voters are limited to selecting a single candidate, the Single Transferable Vote (STV) voting system allows voters to rank candidates in order of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Once voters have ranked as many, or as few candidates as they want, they can select either </a:t>
            </a:r>
            <a:r>
              <a:rPr lang="en-GB" sz="2800" b="0" i="0" dirty="0">
                <a:solidFill>
                  <a:srgbClr val="333333"/>
                </a:solidFill>
                <a:effectLst/>
                <a:latin typeface="Arial" panose="020B0604020202020204" pitchFamily="34" charset="0"/>
              </a:rPr>
              <a:t>No Further Preferences (NFP) if they are </a:t>
            </a:r>
            <a:r>
              <a:rPr lang="en-GB" sz="4000" b="0" i="0" dirty="0">
                <a:solidFill>
                  <a:srgbClr val="333333"/>
                </a:solidFill>
                <a:effectLst/>
                <a:latin typeface="Arial" panose="020B0604020202020204" pitchFamily="34" charset="0"/>
              </a:rPr>
              <a:t>indifferent to the remaining candidates, or Re-Open Nominations (RON) if they don’t believe any of the remaining candidates are suitable for the role.</a:t>
            </a:r>
          </a:p>
        </p:txBody>
      </p:sp>
      <p:sp>
        <p:nvSpPr>
          <p:cNvPr id="4" name="Slide Number Placeholder 3">
            <a:extLst>
              <a:ext uri="{FF2B5EF4-FFF2-40B4-BE49-F238E27FC236}">
                <a16:creationId xmlns:a16="http://schemas.microsoft.com/office/drawing/2014/main" id="{E43513E6-8C4D-41B8-E3F7-211FEF2D6DD8}"/>
              </a:ext>
            </a:extLst>
          </p:cNvPr>
          <p:cNvSpPr>
            <a:spLocks noGrp="1"/>
          </p:cNvSpPr>
          <p:nvPr>
            <p:ph type="sldNum" sz="quarter" idx="5"/>
          </p:nvPr>
        </p:nvSpPr>
        <p:spPr/>
        <p:txBody>
          <a:bodyPr/>
          <a:lstStyle/>
          <a:p>
            <a:fld id="{FC9095B9-05F2-42A8-90F9-4775A86AECFC}" type="slidenum">
              <a:rPr lang="en-GB" smtClean="0"/>
              <a:t>22</a:t>
            </a:fld>
            <a:endParaRPr lang="en-GB"/>
          </a:p>
        </p:txBody>
      </p:sp>
    </p:spTree>
    <p:extLst>
      <p:ext uri="{BB962C8B-B14F-4D97-AF65-F5344CB8AC3E}">
        <p14:creationId xmlns:p14="http://schemas.microsoft.com/office/powerpoint/2010/main" val="2838138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86927-D312-E3A0-EAC2-ACF94A810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877663-816C-641B-6690-FE0516F8E5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521D84-4614-9643-9FFD-003CDBA79E0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Unlike the First Past The Post (FPTP) voting system where the candidate with the most votes wins, under the Single Transferable Vote (STV) voting system a candidate needs reach a set amount of votes quota, known as the quota, to get elected.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quota is half the </a:t>
            </a:r>
            <a:r>
              <a:rPr lang="en-GB" sz="1200" b="0" i="0" dirty="0">
                <a:solidFill>
                  <a:srgbClr val="212529"/>
                </a:solidFill>
                <a:effectLst/>
                <a:latin typeface="Poppins" panose="00000500000000000000" pitchFamily="2" charset="0"/>
              </a:rPr>
              <a:t>total number of valid votes plus one (i.e. 50%+1)</a:t>
            </a:r>
            <a:endParaRPr lang="en-GB"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92B2C"/>
                </a:solidFill>
                <a:effectLst/>
                <a:latin typeface="Open Sans" panose="020B0606030504020204" pitchFamily="34" charset="0"/>
              </a:rPr>
              <a:t>If no candidate reaches the quota after the count, the candidate with the lowest score is excluded and the count is redone using the second preference (if there any) for every voter who put the excluded candidate down as first preference. This is then repeated until a candidate reaches the quota,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solidFill>
                <a:schemeClr val="tx1"/>
              </a:solidFill>
              <a:effectLst/>
              <a:latin typeface="+mn-lt"/>
            </a:endParaRPr>
          </a:p>
        </p:txBody>
      </p:sp>
      <p:sp>
        <p:nvSpPr>
          <p:cNvPr id="4" name="Slide Number Placeholder 3">
            <a:extLst>
              <a:ext uri="{FF2B5EF4-FFF2-40B4-BE49-F238E27FC236}">
                <a16:creationId xmlns:a16="http://schemas.microsoft.com/office/drawing/2014/main" id="{41CBD23E-44E4-C6EE-A6F1-B90CFE4498DA}"/>
              </a:ext>
            </a:extLst>
          </p:cNvPr>
          <p:cNvSpPr>
            <a:spLocks noGrp="1"/>
          </p:cNvSpPr>
          <p:nvPr>
            <p:ph type="sldNum" sz="quarter" idx="5"/>
          </p:nvPr>
        </p:nvSpPr>
        <p:spPr/>
        <p:txBody>
          <a:bodyPr/>
          <a:lstStyle/>
          <a:p>
            <a:fld id="{FC9095B9-05F2-42A8-90F9-4775A86AECFC}" type="slidenum">
              <a:rPr lang="en-GB" smtClean="0"/>
              <a:t>23</a:t>
            </a:fld>
            <a:endParaRPr lang="en-GB"/>
          </a:p>
        </p:txBody>
      </p:sp>
    </p:spTree>
    <p:extLst>
      <p:ext uri="{BB962C8B-B14F-4D97-AF65-F5344CB8AC3E}">
        <p14:creationId xmlns:p14="http://schemas.microsoft.com/office/powerpoint/2010/main" val="1032469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66BD0-41B0-D3FC-8591-2D63E9BA06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0F13C-049B-6644-728B-7EEE109D62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FCE8F6-1EAE-C4CC-85AF-5CC1CEB66043}"/>
              </a:ext>
            </a:extLst>
          </p:cNvPr>
          <p:cNvSpPr>
            <a:spLocks noGrp="1"/>
          </p:cNvSpPr>
          <p:nvPr>
            <p:ph type="body" idx="1"/>
          </p:nvPr>
        </p:nvSpPr>
        <p:spPr/>
        <p:txBody>
          <a:bodyPr/>
          <a:lstStyle/>
          <a:p>
            <a:pPr algn="l"/>
            <a:r>
              <a:rPr lang="en-GB" sz="1800" b="0" i="0" dirty="0">
                <a:solidFill>
                  <a:srgbClr val="212529"/>
                </a:solidFill>
                <a:effectLst/>
                <a:latin typeface="Roboto" panose="02000000000000000000" pitchFamily="2" charset="0"/>
              </a:rPr>
              <a:t>EMERGENCY VIDEO LINK: https://www.youtube.com/watch?v=J1GLiPkXnII </a:t>
            </a:r>
          </a:p>
          <a:p>
            <a:pPr algn="l"/>
            <a:endParaRPr lang="en-GB" sz="1800" b="0" i="0" dirty="0">
              <a:solidFill>
                <a:srgbClr val="212529"/>
              </a:solidFill>
              <a:effectLst/>
              <a:latin typeface="Roboto" panose="02000000000000000000" pitchFamily="2" charset="0"/>
            </a:endParaRPr>
          </a:p>
          <a:p>
            <a:pPr algn="l"/>
            <a:r>
              <a:rPr lang="en-GB" sz="1800" b="0" i="0" dirty="0">
                <a:solidFill>
                  <a:srgbClr val="212529"/>
                </a:solidFill>
                <a:effectLst/>
                <a:latin typeface="Roboto" panose="02000000000000000000" pitchFamily="2" charset="0"/>
              </a:rPr>
              <a:t>It’s really important to remember that in </a:t>
            </a:r>
            <a:r>
              <a:rPr lang="en-GB" sz="1800" b="0" dirty="0">
                <a:solidFill>
                  <a:schemeClr val="bg1"/>
                </a:solidFill>
              </a:rPr>
              <a:t>an election where the Single Transferable Vote (STV) system is used, and where voting Re-open Nominations (RON) is available, every vote really does count.</a:t>
            </a:r>
          </a:p>
          <a:p>
            <a:pPr algn="l"/>
            <a:endParaRPr lang="en-GB" sz="1800" b="0" dirty="0">
              <a:solidFill>
                <a:schemeClr val="bg1"/>
              </a:solidFill>
            </a:endParaRPr>
          </a:p>
          <a:p>
            <a:pPr algn="l"/>
            <a:r>
              <a:rPr lang="en-GB" sz="1800" b="0" dirty="0">
                <a:solidFill>
                  <a:schemeClr val="bg1"/>
                </a:solidFill>
              </a:rPr>
              <a:t>If you are </a:t>
            </a:r>
            <a:r>
              <a:rPr lang="en-GB" sz="1800" dirty="0"/>
              <a:t>running against one or more candidates, you need to remember that you need to be campaigning for </a:t>
            </a:r>
            <a:r>
              <a:rPr lang="en-GB" sz="1800" b="0" i="0" dirty="0">
                <a:solidFill>
                  <a:srgbClr val="212529"/>
                </a:solidFill>
                <a:effectLst/>
                <a:latin typeface="Roboto" panose="02000000000000000000" pitchFamily="2" charset="0"/>
              </a:rPr>
              <a:t>second and third preference votes and not just first preference votes.</a:t>
            </a:r>
            <a:endParaRPr lang="en-GB" sz="1800" dirty="0"/>
          </a:p>
          <a:p>
            <a:pPr algn="l"/>
            <a:endParaRPr lang="en-GB" sz="1800" dirty="0"/>
          </a:p>
          <a:p>
            <a:pPr algn="l"/>
            <a:r>
              <a:rPr lang="en-GB" sz="1800" dirty="0"/>
              <a:t>If you are not running against </a:t>
            </a:r>
            <a:r>
              <a:rPr lang="en-GB" sz="1800" b="0" i="0" dirty="0">
                <a:solidFill>
                  <a:srgbClr val="212529"/>
                </a:solidFill>
                <a:effectLst/>
                <a:latin typeface="Roboto" panose="02000000000000000000" pitchFamily="2" charset="0"/>
              </a:rPr>
              <a:t>any other candidate, you need to remember that you still need to convince people vote that they should vote for you rather than vote for </a:t>
            </a:r>
            <a:r>
              <a:rPr lang="en-GB" sz="1800" dirty="0"/>
              <a:t>Re-Open Nominations (RON).</a:t>
            </a:r>
          </a:p>
        </p:txBody>
      </p:sp>
      <p:sp>
        <p:nvSpPr>
          <p:cNvPr id="4" name="Slide Number Placeholder 3">
            <a:extLst>
              <a:ext uri="{FF2B5EF4-FFF2-40B4-BE49-F238E27FC236}">
                <a16:creationId xmlns:a16="http://schemas.microsoft.com/office/drawing/2014/main" id="{EF9FD21F-BB19-4DB0-5CCB-DA2EF513611B}"/>
              </a:ext>
            </a:extLst>
          </p:cNvPr>
          <p:cNvSpPr>
            <a:spLocks noGrp="1"/>
          </p:cNvSpPr>
          <p:nvPr>
            <p:ph type="sldNum" sz="quarter" idx="5"/>
          </p:nvPr>
        </p:nvSpPr>
        <p:spPr/>
        <p:txBody>
          <a:bodyPr/>
          <a:lstStyle/>
          <a:p>
            <a:fld id="{FC9095B9-05F2-42A8-90F9-4775A86AECFC}" type="slidenum">
              <a:rPr lang="en-GB" smtClean="0"/>
              <a:t>24</a:t>
            </a:fld>
            <a:endParaRPr lang="en-GB"/>
          </a:p>
        </p:txBody>
      </p:sp>
    </p:spTree>
    <p:extLst>
      <p:ext uri="{BB962C8B-B14F-4D97-AF65-F5344CB8AC3E}">
        <p14:creationId xmlns:p14="http://schemas.microsoft.com/office/powerpoint/2010/main" val="299818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2B16E-E568-5CDD-D645-3F11FF793E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7A676B-BAE8-16FB-6C8E-11348CA98C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DBAC01-7339-B9D6-7135-1450403D23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 will be operating some on campus Polling Stations at UHI Inverness, UHI Moray, and UHI Perth between 10am and 3pm each day during the voting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Inverness Campus, the Polling Station will be located within the level two social space near the Students’ Association Office.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Moray Street Campus, the Polling Station will be located opposite the main reception.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Perth Campus there will be two Polling Stations. One Polling Station located in the </a:t>
            </a:r>
            <a:r>
              <a:rPr lang="en-GB" sz="1800" dirty="0" err="1">
                <a:effectLst/>
                <a:latin typeface="Calibri" panose="020F0502020204030204" pitchFamily="34" charset="0"/>
                <a:ea typeface="Calibri" panose="020F0502020204030204" pitchFamily="34" charset="0"/>
                <a:cs typeface="Arial" panose="020B0604020202020204" pitchFamily="34" charset="0"/>
              </a:rPr>
              <a:t>Goodlyburn</a:t>
            </a:r>
            <a:r>
              <a:rPr lang="en-GB" sz="1800" dirty="0">
                <a:effectLst/>
                <a:latin typeface="Calibri" panose="020F0502020204030204" pitchFamily="34" charset="0"/>
                <a:ea typeface="Calibri" panose="020F0502020204030204" pitchFamily="34" charset="0"/>
                <a:cs typeface="Arial" panose="020B0604020202020204" pitchFamily="34" charset="0"/>
              </a:rPr>
              <a:t> building near the main reception and another Polling Station located in the Brahan building near the first-floor entrance to the library.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3D4D116-F774-E452-0F31-7ED745616D17}"/>
              </a:ext>
            </a:extLst>
          </p:cNvPr>
          <p:cNvSpPr>
            <a:spLocks noGrp="1"/>
          </p:cNvSpPr>
          <p:nvPr>
            <p:ph type="sldNum" sz="quarter" idx="5"/>
          </p:nvPr>
        </p:nvSpPr>
        <p:spPr/>
        <p:txBody>
          <a:bodyPr/>
          <a:lstStyle/>
          <a:p>
            <a:fld id="{FC9095B9-05F2-42A8-90F9-4775A86AECFC}" type="slidenum">
              <a:rPr lang="en-GB" smtClean="0"/>
              <a:t>25</a:t>
            </a:fld>
            <a:endParaRPr lang="en-GB"/>
          </a:p>
        </p:txBody>
      </p:sp>
    </p:spTree>
    <p:extLst>
      <p:ext uri="{BB962C8B-B14F-4D97-AF65-F5344CB8AC3E}">
        <p14:creationId xmlns:p14="http://schemas.microsoft.com/office/powerpoint/2010/main" val="29382996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D87B6-E390-1BD9-0DE9-6DBEDC2973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FCC13-02B6-9FFA-F8A4-6A617DE45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2EBBE9-E23C-CAA9-38E3-BD54EBA4A4E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 will also be operating some on campus Polling Stations at the Scottish Association for Marine Science, UHI between 10.30am and 2pm.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Fort William Campus there will be a Polling Station located near the café.</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SAMS Campus there will be a Polling Station located within the </a:t>
            </a:r>
            <a:r>
              <a:rPr lang="en-GB" sz="1800" dirty="0"/>
              <a:t>Cafe Camus in the Sheina Marshal building.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Thurso Campus there will be a Polling Station located within the atrium.</a:t>
            </a:r>
          </a:p>
        </p:txBody>
      </p:sp>
      <p:sp>
        <p:nvSpPr>
          <p:cNvPr id="4" name="Slide Number Placeholder 3">
            <a:extLst>
              <a:ext uri="{FF2B5EF4-FFF2-40B4-BE49-F238E27FC236}">
                <a16:creationId xmlns:a16="http://schemas.microsoft.com/office/drawing/2014/main" id="{61EE5B4C-4A83-4EBD-C312-3B87F4D6E5FF}"/>
              </a:ext>
            </a:extLst>
          </p:cNvPr>
          <p:cNvSpPr>
            <a:spLocks noGrp="1"/>
          </p:cNvSpPr>
          <p:nvPr>
            <p:ph type="sldNum" sz="quarter" idx="5"/>
          </p:nvPr>
        </p:nvSpPr>
        <p:spPr/>
        <p:txBody>
          <a:bodyPr/>
          <a:lstStyle/>
          <a:p>
            <a:fld id="{FC9095B9-05F2-42A8-90F9-4775A86AECFC}" type="slidenum">
              <a:rPr lang="en-GB" smtClean="0"/>
              <a:t>26</a:t>
            </a:fld>
            <a:endParaRPr lang="en-GB"/>
          </a:p>
        </p:txBody>
      </p:sp>
    </p:spTree>
    <p:extLst>
      <p:ext uri="{BB962C8B-B14F-4D97-AF65-F5344CB8AC3E}">
        <p14:creationId xmlns:p14="http://schemas.microsoft.com/office/powerpoint/2010/main" val="11970194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210C2-C1E2-1A6B-A8B9-744AAF23E1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CC550-2E09-92A1-30E7-0CF8D69360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6D0F37-5309-6F55-72EE-24C5A8F5FE3B}"/>
              </a:ext>
            </a:extLst>
          </p:cNvPr>
          <p:cNvSpPr>
            <a:spLocks noGrp="1"/>
          </p:cNvSpPr>
          <p:nvPr>
            <p:ph type="body" idx="1"/>
          </p:nvPr>
        </p:nvSpPr>
        <p:spPr/>
        <p:txBody>
          <a:bodyPr/>
          <a:lstStyle/>
          <a:p>
            <a:r>
              <a:rPr lang="en-GB" sz="1800" dirty="0">
                <a:effectLst/>
                <a:latin typeface="Aptos" panose="020B0004020202020204" pitchFamily="34" charset="0"/>
                <a:ea typeface="Aptos" panose="020B0004020202020204" pitchFamily="34" charset="0"/>
                <a:cs typeface="Aptos" panose="020B0004020202020204" pitchFamily="34" charset="0"/>
              </a:rPr>
              <a:t>If any student comes to you with any issues or problems voting online, please advise them to email elections.hisa@uhi.ac.uk as soon as possible with the following details so we can investigate:</a:t>
            </a:r>
          </a:p>
          <a:p>
            <a:r>
              <a:rPr lang="en-GB" sz="1800" dirty="0">
                <a:effectLst/>
                <a:latin typeface="Aptos" panose="020B0004020202020204" pitchFamily="34" charset="0"/>
                <a:ea typeface="Aptos" panose="020B0004020202020204" pitchFamily="34" charset="0"/>
                <a:cs typeface="Aptos" panose="020B0004020202020204" pitchFamily="34" charset="0"/>
              </a:rPr>
              <a:t> </a:t>
            </a:r>
          </a:p>
          <a:p>
            <a:pPr marL="342900" lvl="0" indent="-342900">
              <a:lnSpc>
                <a:spcPct val="115000"/>
              </a:lnSpc>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Full Name</a:t>
            </a:r>
          </a:p>
          <a:p>
            <a:pPr marL="342900" lvl="0" indent="-342900">
              <a:lnSpc>
                <a:spcPct val="115000"/>
              </a:lnSpc>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UHI email address</a:t>
            </a:r>
          </a:p>
          <a:p>
            <a:pPr marL="342900" lvl="0" indent="-342900">
              <a:lnSpc>
                <a:spcPct val="115000"/>
              </a:lnSpc>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Student Number</a:t>
            </a:r>
          </a:p>
          <a:p>
            <a:pPr marL="342900" lvl="0" indent="-342900">
              <a:lnSpc>
                <a:spcPct val="115000"/>
              </a:lnSpc>
              <a:spcAft>
                <a:spcPts val="1000"/>
              </a:spcAft>
              <a:buFont typeface="Calibri" panose="020F0502020204030204" pitchFamily="34" charset="0"/>
              <a:buChar char="-"/>
            </a:pPr>
            <a:r>
              <a:rPr lang="en-GB" sz="1800" dirty="0">
                <a:effectLst/>
                <a:latin typeface="Aptos" panose="020B0004020202020204" pitchFamily="34" charset="0"/>
                <a:ea typeface="Times New Roman" panose="02020603050405020304" pitchFamily="18" charset="0"/>
                <a:cs typeface="Times New Roman" panose="02020603050405020304" pitchFamily="18" charset="0"/>
              </a:rPr>
              <a:t>Details of the election and the issue(s) that they are encountering.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Under no circumstances should you or members of your campaign team attempt to assist or help any student to vote. Doing so is a breach of the elections rules!</a:t>
            </a:r>
            <a:r>
              <a:rPr lang="en-GB" sz="1800" dirty="0">
                <a:effectLst/>
                <a:latin typeface="Helvetica" panose="020B0604020202020204" pitchFamily="34" charset="0"/>
                <a:ea typeface="Calibri" panose="020F0502020204030204" pitchFamily="34" charset="0"/>
                <a:cs typeface="Arial" panose="020B0604020202020204" pitchFamily="34" charset="0"/>
              </a:rPr>
              <a:t> </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8AD8C9E-0E64-425B-3E2D-D849737BCD85}"/>
              </a:ext>
            </a:extLst>
          </p:cNvPr>
          <p:cNvSpPr>
            <a:spLocks noGrp="1"/>
          </p:cNvSpPr>
          <p:nvPr>
            <p:ph type="sldNum" sz="quarter" idx="5"/>
          </p:nvPr>
        </p:nvSpPr>
        <p:spPr/>
        <p:txBody>
          <a:bodyPr/>
          <a:lstStyle/>
          <a:p>
            <a:fld id="{FC9095B9-05F2-42A8-90F9-4775A86AECFC}" type="slidenum">
              <a:rPr lang="en-GB" smtClean="0"/>
              <a:t>27</a:t>
            </a:fld>
            <a:endParaRPr lang="en-GB"/>
          </a:p>
        </p:txBody>
      </p:sp>
    </p:spTree>
    <p:extLst>
      <p:ext uri="{BB962C8B-B14F-4D97-AF65-F5344CB8AC3E}">
        <p14:creationId xmlns:p14="http://schemas.microsoft.com/office/powerpoint/2010/main" val="21471042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10615-7ADB-8A31-9D26-9D370B6D50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E14C3-C920-29FC-CAA0-60F64FC21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FEB027-687B-DEC6-983F-8A7888348C1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501EBC8-DD6E-A113-83EE-926721AE4DC8}"/>
              </a:ext>
            </a:extLst>
          </p:cNvPr>
          <p:cNvSpPr>
            <a:spLocks noGrp="1"/>
          </p:cNvSpPr>
          <p:nvPr>
            <p:ph type="sldNum" sz="quarter" idx="5"/>
          </p:nvPr>
        </p:nvSpPr>
        <p:spPr/>
        <p:txBody>
          <a:bodyPr/>
          <a:lstStyle/>
          <a:p>
            <a:fld id="{FC9095B9-05F2-42A8-90F9-4775A86AECFC}" type="slidenum">
              <a:rPr lang="en-GB" smtClean="0"/>
              <a:t>28</a:t>
            </a:fld>
            <a:endParaRPr lang="en-GB"/>
          </a:p>
        </p:txBody>
      </p:sp>
    </p:spTree>
    <p:extLst>
      <p:ext uri="{BB962C8B-B14F-4D97-AF65-F5344CB8AC3E}">
        <p14:creationId xmlns:p14="http://schemas.microsoft.com/office/powerpoint/2010/main" val="22331022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50769-B8E5-7D3F-1FFF-0A9DE17F52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FD29B-F4C9-4B68-CB1B-4AC31E7BF8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9D9BBE-62DF-8C14-C2A9-E4DF8809A4D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Aptos" panose="020B0004020202020204" pitchFamily="34" charset="0"/>
              </a:rPr>
              <a:t>We will be running three 45-minute to 50-minute online optional workshops tomorrow, Friday 20</a:t>
            </a:r>
            <a:r>
              <a:rPr lang="en-GB" sz="1800" baseline="30000" dirty="0">
                <a:effectLst/>
                <a:latin typeface="Aptos" panose="020B0004020202020204" pitchFamily="34" charset="0"/>
                <a:ea typeface="Aptos" panose="020B0004020202020204" pitchFamily="34" charset="0"/>
                <a:cs typeface="Aptos" panose="020B0004020202020204" pitchFamily="34" charset="0"/>
              </a:rPr>
              <a:t>th</a:t>
            </a:r>
            <a:r>
              <a:rPr lang="en-GB" sz="1800" dirty="0">
                <a:effectLst/>
                <a:latin typeface="Aptos" panose="020B0004020202020204" pitchFamily="34" charset="0"/>
                <a:ea typeface="Aptos" panose="020B0004020202020204" pitchFamily="34" charset="0"/>
                <a:cs typeface="Aptos" panose="020B0004020202020204" pitchFamily="34" charset="0"/>
              </a:rPr>
              <a:t> February and again on Monday 23</a:t>
            </a:r>
            <a:r>
              <a:rPr lang="en-GB" sz="1800" baseline="30000" dirty="0">
                <a:effectLst/>
                <a:latin typeface="Aptos" panose="020B0004020202020204" pitchFamily="34" charset="0"/>
                <a:ea typeface="Aptos" panose="020B0004020202020204" pitchFamily="34" charset="0"/>
                <a:cs typeface="Aptos" panose="020B0004020202020204" pitchFamily="34" charset="0"/>
              </a:rPr>
              <a:t>rd</a:t>
            </a:r>
            <a:r>
              <a:rPr lang="en-GB" sz="1800" dirty="0">
                <a:effectLst/>
                <a:latin typeface="Aptos" panose="020B0004020202020204" pitchFamily="34" charset="0"/>
                <a:ea typeface="Aptos" panose="020B0004020202020204" pitchFamily="34" charset="0"/>
                <a:cs typeface="Aptos" panose="020B0004020202020204" pitchFamily="34" charset="0"/>
              </a:rPr>
              <a:t> February, </a:t>
            </a:r>
            <a:r>
              <a:rPr lang="en-GB" sz="2800" b="0" i="0" dirty="0">
                <a:solidFill>
                  <a:srgbClr val="FFFFFF"/>
                </a:solidFill>
                <a:effectLst/>
                <a:latin typeface="Segoe UI" panose="020B0502040204020203" pitchFamily="34" charset="0"/>
              </a:rPr>
              <a:t>to help you get started on their manifesto writing journey and to hone your online and in-person campaigning skills:</a:t>
            </a:r>
            <a:br>
              <a:rPr lang="en-GB" sz="2800" dirty="0"/>
            </a:br>
            <a:br>
              <a:rPr lang="en-GB" sz="2800" dirty="0"/>
            </a:br>
            <a:r>
              <a:rPr lang="en-GB" sz="2800" dirty="0"/>
              <a:t>We will be running the </a:t>
            </a:r>
            <a:r>
              <a:rPr lang="en-GB" sz="2800" b="0" i="0" dirty="0">
                <a:solidFill>
                  <a:srgbClr val="FFFFFF"/>
                </a:solidFill>
                <a:effectLst/>
                <a:latin typeface="Segoe UI" panose="020B0502040204020203" pitchFamily="34" charset="0"/>
              </a:rPr>
              <a:t>An Introduction To Manifesto Writing workshop tomorrow 2pm to 2.50pm, and on Monday 5pm to 5.50pm. </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sz="2800" dirty="0"/>
            </a:br>
            <a:r>
              <a:rPr lang="en-GB" sz="2800" dirty="0"/>
              <a:t>We will be running the </a:t>
            </a:r>
            <a:r>
              <a:rPr lang="en-GB" sz="2800" b="0" i="0" dirty="0">
                <a:solidFill>
                  <a:srgbClr val="FFFFFF"/>
                </a:solidFill>
                <a:effectLst/>
                <a:latin typeface="Segoe UI" panose="020B0502040204020203" pitchFamily="34" charset="0"/>
              </a:rPr>
              <a:t>An Introduction To Online Campaigning workshop tomorrow 3pm to 3.50pm, and on Monday 6pm to 6.50pm.</a:t>
            </a:r>
            <a:br>
              <a:rPr lang="en-GB" sz="2800" dirty="0"/>
            </a:b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b="0" i="0" dirty="0">
                <a:solidFill>
                  <a:srgbClr val="FFFFFF"/>
                </a:solidFill>
                <a:effectLst/>
                <a:latin typeface="Segoe UI" panose="020B0502040204020203" pitchFamily="34" charset="0"/>
              </a:rPr>
              <a:t>We will be running the An Introduction To In-Person Campaigning workshop tomorrow 4pm to 4.50pm, and on Monday 7pm to 7.50pm.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800" b="0" i="0" dirty="0">
              <a:solidFill>
                <a:srgbClr val="FFFFFF"/>
              </a:solidFill>
              <a:effectLst/>
              <a:latin typeface="Segoe UI" panose="020B0502040204020203"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Aptos" panose="020B0004020202020204" pitchFamily="34" charset="0"/>
              </a:rPr>
              <a:t>Places for these candidate workshops need to be booked in advance by noon (12:00) tomorrow, Friday 20</a:t>
            </a:r>
            <a:r>
              <a:rPr lang="en-GB" sz="1800" baseline="30000" dirty="0">
                <a:effectLst/>
                <a:latin typeface="Aptos" panose="020B0004020202020204" pitchFamily="34" charset="0"/>
                <a:ea typeface="Aptos" panose="020B0004020202020204" pitchFamily="34" charset="0"/>
                <a:cs typeface="Aptos" panose="020B0004020202020204" pitchFamily="34" charset="0"/>
              </a:rPr>
              <a:t>th</a:t>
            </a:r>
            <a:r>
              <a:rPr lang="en-GB" sz="1800" dirty="0">
                <a:effectLst/>
                <a:latin typeface="Aptos" panose="020B0004020202020204" pitchFamily="34" charset="0"/>
                <a:ea typeface="Aptos" panose="020B0004020202020204" pitchFamily="34" charset="0"/>
                <a:cs typeface="Aptos" panose="020B0004020202020204" pitchFamily="34" charset="0"/>
              </a:rPr>
              <a:t> February.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Aptos" panose="020B0004020202020204" pitchFamily="34" charset="0"/>
              </a:rPr>
              <a:t>Workshops can be booked via the </a:t>
            </a:r>
            <a:r>
              <a:rPr lang="en-GB" sz="1200" b="1" i="0" kern="1200" dirty="0">
                <a:solidFill>
                  <a:schemeClr val="tx1"/>
                </a:solidFill>
                <a:effectLst/>
                <a:latin typeface="+mn-lt"/>
                <a:ea typeface="+mn-ea"/>
                <a:cs typeface="+mn-cs"/>
              </a:rPr>
              <a:t>2026 Student Elections Candidate Workshop Booking Form</a:t>
            </a:r>
            <a:r>
              <a:rPr lang="en-GB" sz="1200" b="0" i="0" kern="1200" dirty="0">
                <a:solidFill>
                  <a:schemeClr val="tx1"/>
                </a:solidFill>
                <a:effectLst/>
                <a:latin typeface="+mn-lt"/>
                <a:ea typeface="+mn-ea"/>
                <a:cs typeface="+mn-cs"/>
              </a:rPr>
              <a:t> </a:t>
            </a:r>
            <a:r>
              <a:rPr lang="en-GB" sz="1800" dirty="0">
                <a:effectLst/>
                <a:latin typeface="Aptos" panose="020B0004020202020204" pitchFamily="34" charset="0"/>
                <a:ea typeface="Aptos" panose="020B0004020202020204" pitchFamily="34" charset="0"/>
                <a:cs typeface="Aptos" panose="020B0004020202020204" pitchFamily="34" charset="0"/>
              </a:rPr>
              <a:t>(</a:t>
            </a:r>
            <a:r>
              <a:rPr lang="en-GB" sz="1800" b="1" dirty="0">
                <a:effectLst/>
                <a:latin typeface="Aptos" panose="020B0004020202020204" pitchFamily="34" charset="0"/>
                <a:ea typeface="Aptos" panose="020B0004020202020204" pitchFamily="34" charset="0"/>
                <a:cs typeface="Aptos" panose="020B0004020202020204" pitchFamily="34" charset="0"/>
              </a:rPr>
              <a:t>https://form.jotform.com/260085055768059</a:t>
            </a:r>
            <a:r>
              <a:rPr lang="en-GB" sz="1800" dirty="0">
                <a:effectLst/>
                <a:latin typeface="Aptos" panose="020B0004020202020204" pitchFamily="34" charset="0"/>
                <a:ea typeface="Aptos" panose="020B0004020202020204" pitchFamily="34" charset="0"/>
                <a:cs typeface="Aptos" panose="020B0004020202020204" pitchFamily="34" charset="0"/>
              </a:rPr>
              <a:t>) </a:t>
            </a:r>
          </a:p>
        </p:txBody>
      </p:sp>
      <p:sp>
        <p:nvSpPr>
          <p:cNvPr id="4" name="Slide Number Placeholder 3">
            <a:extLst>
              <a:ext uri="{FF2B5EF4-FFF2-40B4-BE49-F238E27FC236}">
                <a16:creationId xmlns:a16="http://schemas.microsoft.com/office/drawing/2014/main" id="{C66F9F70-6AA7-FE6D-7ACF-9878B30AF0C9}"/>
              </a:ext>
            </a:extLst>
          </p:cNvPr>
          <p:cNvSpPr>
            <a:spLocks noGrp="1"/>
          </p:cNvSpPr>
          <p:nvPr>
            <p:ph type="sldNum" sz="quarter" idx="5"/>
          </p:nvPr>
        </p:nvSpPr>
        <p:spPr/>
        <p:txBody>
          <a:bodyPr/>
          <a:lstStyle/>
          <a:p>
            <a:fld id="{FC9095B9-05F2-42A8-90F9-4775A86AECFC}" type="slidenum">
              <a:rPr lang="en-GB" smtClean="0"/>
              <a:t>29</a:t>
            </a:fld>
            <a:endParaRPr lang="en-GB"/>
          </a:p>
        </p:txBody>
      </p:sp>
    </p:spTree>
    <p:extLst>
      <p:ext uri="{BB962C8B-B14F-4D97-AF65-F5344CB8AC3E}">
        <p14:creationId xmlns:p14="http://schemas.microsoft.com/office/powerpoint/2010/main" val="1398313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65D9A-C338-A0AE-8E57-970D77D8F4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32164F-91AE-745D-8968-8EC0C621E2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AEF941-6420-A5D3-CC3D-6553429F26C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3DF2ADE-CCF4-A16C-8E08-8195C79394D9}"/>
              </a:ext>
            </a:extLst>
          </p:cNvPr>
          <p:cNvSpPr>
            <a:spLocks noGrp="1"/>
          </p:cNvSpPr>
          <p:nvPr>
            <p:ph type="sldNum" sz="quarter" idx="5"/>
          </p:nvPr>
        </p:nvSpPr>
        <p:spPr/>
        <p:txBody>
          <a:bodyPr/>
          <a:lstStyle/>
          <a:p>
            <a:fld id="{FC9095B9-05F2-42A8-90F9-4775A86AECFC}" type="slidenum">
              <a:rPr lang="en-GB" smtClean="0"/>
              <a:t>3</a:t>
            </a:fld>
            <a:endParaRPr lang="en-GB"/>
          </a:p>
        </p:txBody>
      </p:sp>
    </p:spTree>
    <p:extLst>
      <p:ext uri="{BB962C8B-B14F-4D97-AF65-F5344CB8AC3E}">
        <p14:creationId xmlns:p14="http://schemas.microsoft.com/office/powerpoint/2010/main" val="28395763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93D6-26AA-5F98-A3A5-C6EEA52C72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88C80-C03B-5DC9-CC7E-820B7E8F43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1ED660-86F3-E95B-A829-925BAFAEC94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On Tuesday 24</a:t>
            </a:r>
            <a:r>
              <a:rPr lang="en-GB" sz="18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February between 11am and 4pm, to help answer any questions you might have while putting the finishing touches to your manifesto you will have the opportunity to Speed Meet with the key HISA Staff members that are relevant to the role that you are running for.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kern="100" dirty="0">
                <a:effectLst/>
                <a:latin typeface="Aptos" panose="020B0004020202020204" pitchFamily="34" charset="0"/>
                <a:ea typeface="Aptos" panose="020B0004020202020204" pitchFamily="34" charset="0"/>
                <a:cs typeface="Times New Roman" panose="02020603050405020304" pitchFamily="18" charset="0"/>
              </a:rPr>
              <a:t>The following HISA staff members will be available to Speed Meet with: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b="0" kern="100" dirty="0">
                <a:effectLst/>
                <a:latin typeface="Aptos" panose="020B0004020202020204" pitchFamily="34" charset="0"/>
                <a:ea typeface="Aptos" panose="020B0004020202020204" pitchFamily="34" charset="0"/>
                <a:cs typeface="Times New Roman" panose="02020603050405020304" pitchFamily="18" charset="0"/>
              </a:rPr>
              <a:t>Simon Varwell, Director of Student Engagement &amp; Representation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b="0" kern="100" dirty="0">
                <a:effectLst/>
                <a:latin typeface="Aptos" panose="020B0004020202020204" pitchFamily="34" charset="0"/>
                <a:ea typeface="Aptos" panose="020B0004020202020204" pitchFamily="34" charset="0"/>
                <a:cs typeface="Times New Roman" panose="02020603050405020304" pitchFamily="18" charset="0"/>
              </a:rPr>
              <a:t>Emma Millar, Director of Community &amp; Communications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b="0" kern="100" dirty="0">
                <a:effectLst/>
                <a:latin typeface="Aptos" panose="020B0004020202020204" pitchFamily="34" charset="0"/>
                <a:ea typeface="Aptos" panose="020B0004020202020204" pitchFamily="34" charset="0"/>
                <a:cs typeface="Times New Roman" panose="02020603050405020304" pitchFamily="18" charset="0"/>
              </a:rPr>
              <a:t>Lucy Hogben, Interim Academic Partner Manager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800" b="0" kern="100" dirty="0">
                <a:effectLst/>
                <a:latin typeface="Aptos" panose="020B0004020202020204" pitchFamily="34" charset="0"/>
                <a:ea typeface="Aptos" panose="020B0004020202020204" pitchFamily="34" charset="0"/>
                <a:cs typeface="Times New Roman" panose="02020603050405020304" pitchFamily="18" charset="0"/>
              </a:rPr>
              <a:t>Paul Stalker, Insight &amp; Democracy Coordinator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Aptos" panose="020B0004020202020204" pitchFamily="34" charset="0"/>
              </a:rPr>
              <a:t>Speed Meet session slots need be booked online in advance by noon (12:00) Monday 23</a:t>
            </a:r>
            <a:r>
              <a:rPr lang="en-GB" sz="1800" baseline="30000" dirty="0">
                <a:effectLst/>
                <a:latin typeface="Aptos" panose="020B0004020202020204" pitchFamily="34" charset="0"/>
                <a:ea typeface="Aptos" panose="020B0004020202020204" pitchFamily="34" charset="0"/>
                <a:cs typeface="Aptos" panose="020B0004020202020204" pitchFamily="34" charset="0"/>
              </a:rPr>
              <a:t>rd</a:t>
            </a:r>
            <a:r>
              <a:rPr lang="en-GB" sz="1800" dirty="0">
                <a:effectLst/>
                <a:latin typeface="Aptos" panose="020B0004020202020204" pitchFamily="34" charset="0"/>
                <a:ea typeface="Aptos" panose="020B0004020202020204" pitchFamily="34" charset="0"/>
                <a:cs typeface="Aptos" panose="020B0004020202020204" pitchFamily="34" charset="0"/>
              </a:rPr>
              <a:t> February.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ptos" panose="020B0004020202020204" pitchFamily="34" charset="0"/>
                <a:ea typeface="Aptos" panose="020B0004020202020204" pitchFamily="34" charset="0"/>
                <a:cs typeface="Aptos" panose="020B0004020202020204" pitchFamily="34" charset="0"/>
              </a:rPr>
              <a:t>Speed Meet session slots can be booked via the </a:t>
            </a:r>
            <a:r>
              <a:rPr lang="en-GB" sz="1200" b="1" i="0" kern="1200" dirty="0">
                <a:solidFill>
                  <a:schemeClr val="tx1"/>
                </a:solidFill>
                <a:effectLst/>
                <a:latin typeface="+mn-lt"/>
                <a:ea typeface="+mn-ea"/>
                <a:cs typeface="+mn-cs"/>
              </a:rPr>
              <a:t>2026 Student Elections HISA Staff Speed Meet Booking Form</a:t>
            </a:r>
            <a:r>
              <a:rPr lang="en-GB" sz="1800" b="1" i="0" kern="1200" dirty="0">
                <a:solidFill>
                  <a:schemeClr val="tx1"/>
                </a:solidFill>
                <a:effectLst/>
                <a:latin typeface="Aptos" panose="020B0004020202020204" pitchFamily="34" charset="0"/>
                <a:ea typeface="+mn-ea"/>
                <a:cs typeface="+mn-cs"/>
              </a:rPr>
              <a:t> </a:t>
            </a:r>
            <a:r>
              <a:rPr lang="en-GB" sz="1800" b="1" dirty="0">
                <a:effectLst/>
                <a:latin typeface="Aptos" panose="020B0004020202020204" pitchFamily="34" charset="0"/>
                <a:ea typeface="Aptos" panose="020B0004020202020204" pitchFamily="34" charset="0"/>
                <a:cs typeface="Aptos" panose="020B0004020202020204" pitchFamily="34" charset="0"/>
              </a:rPr>
              <a:t>(https://form.jotform.com/260405120542341)</a:t>
            </a:r>
          </a:p>
        </p:txBody>
      </p:sp>
      <p:sp>
        <p:nvSpPr>
          <p:cNvPr id="4" name="Slide Number Placeholder 3">
            <a:extLst>
              <a:ext uri="{FF2B5EF4-FFF2-40B4-BE49-F238E27FC236}">
                <a16:creationId xmlns:a16="http://schemas.microsoft.com/office/drawing/2014/main" id="{C0F5B76B-BE43-B978-9FC3-CA611A99E04D}"/>
              </a:ext>
            </a:extLst>
          </p:cNvPr>
          <p:cNvSpPr>
            <a:spLocks noGrp="1"/>
          </p:cNvSpPr>
          <p:nvPr>
            <p:ph type="sldNum" sz="quarter" idx="5"/>
          </p:nvPr>
        </p:nvSpPr>
        <p:spPr/>
        <p:txBody>
          <a:bodyPr/>
          <a:lstStyle/>
          <a:p>
            <a:fld id="{FC9095B9-05F2-42A8-90F9-4775A86AECFC}" type="slidenum">
              <a:rPr lang="en-GB" smtClean="0"/>
              <a:t>30</a:t>
            </a:fld>
            <a:endParaRPr lang="en-GB"/>
          </a:p>
        </p:txBody>
      </p:sp>
    </p:spTree>
    <p:extLst>
      <p:ext uri="{BB962C8B-B14F-4D97-AF65-F5344CB8AC3E}">
        <p14:creationId xmlns:p14="http://schemas.microsoft.com/office/powerpoint/2010/main" val="19640596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E2643-DB58-120A-C4D7-1A56887C59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9A8BB-DD91-7BBB-A42C-C9422A74AA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DA2CF0-713B-7591-ADFF-15B26B7C7E7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All candidates are required to upload a photo to their nomination on the HISA website by noon (12:00), Thursday 26</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February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Candidates for Cross-Campus Officer roles are also required to add a manifesto to their nomination on the HISA website by noon (12:00), Thursday 26</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February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Although not required to, candidates for Local Officer roles can add a manifesto to their nomination on the HISA website by noon (12:00), Thursday 26</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February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F87C50E-E5EB-A1B7-FEB2-BCFCF795CA36}"/>
              </a:ext>
            </a:extLst>
          </p:cNvPr>
          <p:cNvSpPr>
            <a:spLocks noGrp="1"/>
          </p:cNvSpPr>
          <p:nvPr>
            <p:ph type="sldNum" sz="quarter" idx="5"/>
          </p:nvPr>
        </p:nvSpPr>
        <p:spPr/>
        <p:txBody>
          <a:bodyPr/>
          <a:lstStyle/>
          <a:p>
            <a:fld id="{FC9095B9-05F2-42A8-90F9-4775A86AECFC}" type="slidenum">
              <a:rPr lang="en-GB" smtClean="0"/>
              <a:t>31</a:t>
            </a:fld>
            <a:endParaRPr lang="en-GB"/>
          </a:p>
        </p:txBody>
      </p:sp>
    </p:spTree>
    <p:extLst>
      <p:ext uri="{BB962C8B-B14F-4D97-AF65-F5344CB8AC3E}">
        <p14:creationId xmlns:p14="http://schemas.microsoft.com/office/powerpoint/2010/main" val="42588475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4D941-3C7D-B590-0F1B-42BA824BCA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963D07-93FB-ED56-6B98-F04EA5E903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2C5009-7EA9-A6DD-1145-1EB5B8ADBA1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When it comes to the format of your manifestos on the HISA website, there aren’t any election rules restricting what you can do.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There are no minimum or maximum word counts for manifestos on the HISA website.  Your manifesto on the HISA website can be as long as, or as short as you like.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Manifestos on the HISA website can include images, graphics, tables, and videos.  Your manifesto on the HISA website can be text only, a mixture of text and images, or just a video.  There are no rules against using simple text formatting so you can use bold, italics, underline, and bullet points to your hearts content to make your text more attractive.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Manifestos on the HISA website can contain attachments and hyperlinks.  There are no rules against attaching a document within your manifesto or having links to your email address, or any campaign web or social media accounts that you created for your campaign.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Now, even though there are no election rules restricting what you can do with regards to the format of your manifesto on the HISA website, you still need to be mindful about whether your manifesto is too short or to long, on whether just including text or just including a video within your manifesto is a good idea.</a:t>
            </a:r>
          </a:p>
        </p:txBody>
      </p:sp>
      <p:sp>
        <p:nvSpPr>
          <p:cNvPr id="4" name="Slide Number Placeholder 3">
            <a:extLst>
              <a:ext uri="{FF2B5EF4-FFF2-40B4-BE49-F238E27FC236}">
                <a16:creationId xmlns:a16="http://schemas.microsoft.com/office/drawing/2014/main" id="{3E7FA6CC-BECC-4528-4886-D6F00A0EF9D9}"/>
              </a:ext>
            </a:extLst>
          </p:cNvPr>
          <p:cNvSpPr>
            <a:spLocks noGrp="1"/>
          </p:cNvSpPr>
          <p:nvPr>
            <p:ph type="sldNum" sz="quarter" idx="5"/>
          </p:nvPr>
        </p:nvSpPr>
        <p:spPr/>
        <p:txBody>
          <a:bodyPr/>
          <a:lstStyle/>
          <a:p>
            <a:fld id="{FC9095B9-05F2-42A8-90F9-4775A86AECFC}" type="slidenum">
              <a:rPr lang="en-GB" smtClean="0"/>
              <a:t>32</a:t>
            </a:fld>
            <a:endParaRPr lang="en-GB"/>
          </a:p>
        </p:txBody>
      </p:sp>
    </p:spTree>
    <p:extLst>
      <p:ext uri="{BB962C8B-B14F-4D97-AF65-F5344CB8AC3E}">
        <p14:creationId xmlns:p14="http://schemas.microsoft.com/office/powerpoint/2010/main" val="42011657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465D2-0018-83E8-E303-FB8CB373B0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1C459-C104-FBDE-E995-BECC1D01C7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9B6B0-7ED0-9926-635D-C7B8D0D3D31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For the 2026 Student Elections, HISA will be producing a Candidates Guide for polling stations.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All candidates are required to submit a statement for the 2026 Student Elections Candidates Guide by noon (12:00), Thursday 26</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February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Your statement for the Candidates Guide is an opportunity for you to encourage students to either vote for you and/ or check out your manifesto on the HISA website.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Statements for the Candidates Guide must not contain any text formatting (</a:t>
            </a:r>
            <a:r>
              <a:rPr lang="en-GB" sz="1800" dirty="0">
                <a:solidFill>
                  <a:srgbClr val="F47C32"/>
                </a:solidFill>
              </a:rPr>
              <a:t>Bullet points, Bold, Italics, and Underlining) </a:t>
            </a:r>
            <a:r>
              <a:rPr lang="en-GB" sz="1800" dirty="0">
                <a:effectLst/>
                <a:latin typeface="Calibri" panose="020F0502020204030204" pitchFamily="34" charset="0"/>
                <a:ea typeface="Calibri" panose="020F0502020204030204" pitchFamily="34" charset="0"/>
                <a:cs typeface="Arial" panose="020B0604020202020204" pitchFamily="34" charset="0"/>
              </a:rPr>
              <a:t>and must be submitted in the form of a single sentence or paragraph.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Statements for the Candidates Guide must also be no longer than 280 characters in length.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Your Candidates Guide statement will be displayed alongside your name, details of role you are running for, your nomination photograph, and a QR linked to your website manifesto (if submitted).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mn-lt"/>
                <a:ea typeface="Calibri" panose="020F0502020204030204" pitchFamily="34" charset="0"/>
                <a:cs typeface="Arial" panose="020B0604020202020204" pitchFamily="34" charset="0"/>
              </a:rPr>
              <a:t>Statements for the Candidates Guide must be submitted online via the </a:t>
            </a:r>
            <a:r>
              <a:rPr lang="en-GB" sz="1800" b="0" i="0" kern="1200" dirty="0">
                <a:solidFill>
                  <a:schemeClr val="tx1"/>
                </a:solidFill>
                <a:effectLst/>
                <a:latin typeface="+mn-lt"/>
                <a:ea typeface="+mn-ea"/>
                <a:cs typeface="+mn-cs"/>
              </a:rPr>
              <a:t>Student Elections Candidates Guide Statement Submission Form</a:t>
            </a:r>
          </a:p>
          <a:p>
            <a:r>
              <a:rPr lang="en-GB" sz="1800" dirty="0">
                <a:effectLst/>
                <a:latin typeface="+mn-lt"/>
                <a:ea typeface="Calibri" panose="020F0502020204030204" pitchFamily="34" charset="0"/>
                <a:cs typeface="Arial" panose="020B0604020202020204" pitchFamily="34" charset="0"/>
              </a:rPr>
              <a:t>at </a:t>
            </a:r>
            <a:r>
              <a:rPr lang="en-GB" sz="1800" b="1" dirty="0">
                <a:effectLst/>
                <a:latin typeface="+mn-lt"/>
                <a:ea typeface="Calibri" panose="020F0502020204030204" pitchFamily="34" charset="0"/>
                <a:cs typeface="Arial" panose="020B0604020202020204" pitchFamily="34" charset="0"/>
              </a:rPr>
              <a:t>https://form.jotform.com/260403008933348</a:t>
            </a:r>
            <a:r>
              <a:rPr lang="en-GB" sz="1800" dirty="0">
                <a:effectLst/>
                <a:latin typeface="+mn-lt"/>
                <a:ea typeface="Calibri" panose="020F0502020204030204" pitchFamily="34" charset="0"/>
                <a:cs typeface="Arial" panose="020B0604020202020204" pitchFamily="34" charset="0"/>
              </a:rPr>
              <a:t>.</a:t>
            </a:r>
          </a:p>
        </p:txBody>
      </p:sp>
      <p:sp>
        <p:nvSpPr>
          <p:cNvPr id="4" name="Slide Number Placeholder 3">
            <a:extLst>
              <a:ext uri="{FF2B5EF4-FFF2-40B4-BE49-F238E27FC236}">
                <a16:creationId xmlns:a16="http://schemas.microsoft.com/office/drawing/2014/main" id="{3C574088-8ECD-F64C-D90C-9B807FCD0023}"/>
              </a:ext>
            </a:extLst>
          </p:cNvPr>
          <p:cNvSpPr>
            <a:spLocks noGrp="1"/>
          </p:cNvSpPr>
          <p:nvPr>
            <p:ph type="sldNum" sz="quarter" idx="5"/>
          </p:nvPr>
        </p:nvSpPr>
        <p:spPr/>
        <p:txBody>
          <a:bodyPr/>
          <a:lstStyle/>
          <a:p>
            <a:fld id="{FC9095B9-05F2-42A8-90F9-4775A86AECFC}" type="slidenum">
              <a:rPr lang="en-GB" smtClean="0"/>
              <a:t>33</a:t>
            </a:fld>
            <a:endParaRPr lang="en-GB"/>
          </a:p>
        </p:txBody>
      </p:sp>
    </p:spTree>
    <p:extLst>
      <p:ext uri="{BB962C8B-B14F-4D97-AF65-F5344CB8AC3E}">
        <p14:creationId xmlns:p14="http://schemas.microsoft.com/office/powerpoint/2010/main" val="40131266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8E137-A277-14A3-EE10-B2BF6F52A0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3AD341-6632-B0AE-6D09-AE4B12FBA2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961F47-D91C-4183-B6FB-C275A5A9B8C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HISA will be announcing the list of candidates for the 2026 Student Elections on its website and social media channel on Monday 2</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nd</a:t>
            </a:r>
            <a:r>
              <a:rPr lang="en-GB" sz="1800" dirty="0">
                <a:effectLst/>
                <a:latin typeface="Calibri" panose="020F0502020204030204" pitchFamily="34" charset="0"/>
                <a:ea typeface="Calibri" panose="020F0502020204030204" pitchFamily="34" charset="0"/>
                <a:cs typeface="Arial" panose="020B0604020202020204" pitchFamily="34" charset="0"/>
              </a:rPr>
              <a:t> March at noon (12:00).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At the same time, the photos and manifestos that you added to your nomination on the HISA website will become visible for students, and staff members, to view via the elections page on the HISA website.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Following the manifesto launch at noon, all UHI students will receive an electronic copy of the Candidates Guide via email by the end of the day.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We strongly encourage you all to like and share HISA’s social media posts announcing the candidates for this year’s Student Elections as well as any social media posts promoting the Candidates Guide during the online campaigning period (the week before voting).</a:t>
            </a:r>
          </a:p>
        </p:txBody>
      </p:sp>
      <p:sp>
        <p:nvSpPr>
          <p:cNvPr id="4" name="Slide Number Placeholder 3">
            <a:extLst>
              <a:ext uri="{FF2B5EF4-FFF2-40B4-BE49-F238E27FC236}">
                <a16:creationId xmlns:a16="http://schemas.microsoft.com/office/drawing/2014/main" id="{1A716AC9-C33F-94D5-4115-048D0D8A4082}"/>
              </a:ext>
            </a:extLst>
          </p:cNvPr>
          <p:cNvSpPr>
            <a:spLocks noGrp="1"/>
          </p:cNvSpPr>
          <p:nvPr>
            <p:ph type="sldNum" sz="quarter" idx="5"/>
          </p:nvPr>
        </p:nvSpPr>
        <p:spPr/>
        <p:txBody>
          <a:bodyPr/>
          <a:lstStyle/>
          <a:p>
            <a:fld id="{FC9095B9-05F2-42A8-90F9-4775A86AECFC}" type="slidenum">
              <a:rPr lang="en-GB" smtClean="0"/>
              <a:t>34</a:t>
            </a:fld>
            <a:endParaRPr lang="en-GB"/>
          </a:p>
        </p:txBody>
      </p:sp>
    </p:spTree>
    <p:extLst>
      <p:ext uri="{BB962C8B-B14F-4D97-AF65-F5344CB8AC3E}">
        <p14:creationId xmlns:p14="http://schemas.microsoft.com/office/powerpoint/2010/main" val="38264532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59CEF-5E9F-2B67-425D-79D256BB5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51C444-EE09-9E3B-F297-F65DC28534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C56C8F-1E99-B003-3321-09FE730F282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The Deputy Returning Officer will be holding Candidates Catch-Ups on Microsoft Teams between 9.15am and 9.45am on Tuesday 10</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 Wednesday 11</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 and Thursday 12</a:t>
            </a:r>
            <a:r>
              <a:rPr lang="en-GB" sz="1800" baseline="30000" dirty="0">
                <a:effectLst/>
                <a:latin typeface="Calibri" panose="020F0502020204030204" pitchFamily="34" charset="0"/>
                <a:ea typeface="Calibri" panose="020F0502020204030204" pitchFamily="34" charset="0"/>
                <a:cs typeface="Arial" panose="020B0604020202020204" pitchFamily="34" charset="0"/>
              </a:rPr>
              <a:t>th</a:t>
            </a:r>
            <a:r>
              <a:rPr lang="en-GB" sz="1800" dirty="0">
                <a:effectLst/>
                <a:latin typeface="Calibri" panose="020F0502020204030204" pitchFamily="34" charset="0"/>
                <a:ea typeface="Calibri" panose="020F0502020204030204" pitchFamily="34" charset="0"/>
                <a:cs typeface="Arial" panose="020B0604020202020204" pitchFamily="34" charset="0"/>
              </a:rPr>
              <a:t> March.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Candidates Catch-Ups will include…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Updates on the voting stats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Updates on any election rulings and clarifications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800" dirty="0">
                <a:effectLst/>
                <a:latin typeface="Calibri" panose="020F0502020204030204" pitchFamily="34" charset="0"/>
                <a:ea typeface="Calibri" panose="020F0502020204030204" pitchFamily="34" charset="0"/>
                <a:cs typeface="Arial" panose="020B0604020202020204" pitchFamily="34" charset="0"/>
              </a:rPr>
              <a:t>Campaigning Tips</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AAF181F-5DA5-A8CE-428E-972ECE2DCAD8}"/>
              </a:ext>
            </a:extLst>
          </p:cNvPr>
          <p:cNvSpPr>
            <a:spLocks noGrp="1"/>
          </p:cNvSpPr>
          <p:nvPr>
            <p:ph type="sldNum" sz="quarter" idx="5"/>
          </p:nvPr>
        </p:nvSpPr>
        <p:spPr/>
        <p:txBody>
          <a:bodyPr/>
          <a:lstStyle/>
          <a:p>
            <a:fld id="{FC9095B9-05F2-42A8-90F9-4775A86AECFC}" type="slidenum">
              <a:rPr lang="en-GB" smtClean="0"/>
              <a:t>35</a:t>
            </a:fld>
            <a:endParaRPr lang="en-GB"/>
          </a:p>
        </p:txBody>
      </p:sp>
    </p:spTree>
    <p:extLst>
      <p:ext uri="{BB962C8B-B14F-4D97-AF65-F5344CB8AC3E}">
        <p14:creationId xmlns:p14="http://schemas.microsoft.com/office/powerpoint/2010/main" val="42458397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E7B95-8ACF-2CC2-DADF-008B84AEB5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E7A2D-171C-685F-AC4E-CD1E2A80FC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71543D-B8B3-B16C-49D3-54A6AF4F13C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BE5093C-9408-E2AC-9EB8-3237CE1EEC47}"/>
              </a:ext>
            </a:extLst>
          </p:cNvPr>
          <p:cNvSpPr>
            <a:spLocks noGrp="1"/>
          </p:cNvSpPr>
          <p:nvPr>
            <p:ph type="sldNum" sz="quarter" idx="5"/>
          </p:nvPr>
        </p:nvSpPr>
        <p:spPr/>
        <p:txBody>
          <a:bodyPr/>
          <a:lstStyle/>
          <a:p>
            <a:fld id="{FC9095B9-05F2-42A8-90F9-4775A86AECFC}" type="slidenum">
              <a:rPr lang="en-GB" smtClean="0"/>
              <a:t>36</a:t>
            </a:fld>
            <a:endParaRPr lang="en-GB"/>
          </a:p>
        </p:txBody>
      </p:sp>
    </p:spTree>
    <p:extLst>
      <p:ext uri="{BB962C8B-B14F-4D97-AF65-F5344CB8AC3E}">
        <p14:creationId xmlns:p14="http://schemas.microsoft.com/office/powerpoint/2010/main" val="39350665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6FF71-9BD1-39D1-11D5-C79B85F4C0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119FA0-25A0-076A-9F68-ACDF7B721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7368E-915D-C47F-B570-699C0A069F9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5BB4829-3A92-741C-5894-22A6B5F08930}"/>
              </a:ext>
            </a:extLst>
          </p:cNvPr>
          <p:cNvSpPr>
            <a:spLocks noGrp="1"/>
          </p:cNvSpPr>
          <p:nvPr>
            <p:ph type="sldNum" sz="quarter" idx="5"/>
          </p:nvPr>
        </p:nvSpPr>
        <p:spPr/>
        <p:txBody>
          <a:bodyPr/>
          <a:lstStyle/>
          <a:p>
            <a:fld id="{FC9095B9-05F2-42A8-90F9-4775A86AECFC}" type="slidenum">
              <a:rPr lang="en-GB" smtClean="0"/>
              <a:t>37</a:t>
            </a:fld>
            <a:endParaRPr lang="en-GB"/>
          </a:p>
        </p:txBody>
      </p:sp>
    </p:spTree>
    <p:extLst>
      <p:ext uri="{BB962C8B-B14F-4D97-AF65-F5344CB8AC3E}">
        <p14:creationId xmlns:p14="http://schemas.microsoft.com/office/powerpoint/2010/main" val="20040456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D31F3-5D4D-F0B8-3EE8-183EE0FADB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9EEDED-C80A-796E-7389-162AC07E7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4435C1-1007-DC7F-EADE-868837986B2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3ACB32C4-3F21-3E0F-96F2-66620E0CB1AD}"/>
              </a:ext>
            </a:extLst>
          </p:cNvPr>
          <p:cNvSpPr>
            <a:spLocks noGrp="1"/>
          </p:cNvSpPr>
          <p:nvPr>
            <p:ph type="sldNum" sz="quarter" idx="5"/>
          </p:nvPr>
        </p:nvSpPr>
        <p:spPr/>
        <p:txBody>
          <a:bodyPr/>
          <a:lstStyle/>
          <a:p>
            <a:fld id="{FC9095B9-05F2-42A8-90F9-4775A86AECFC}" type="slidenum">
              <a:rPr lang="en-GB" smtClean="0"/>
              <a:t>38</a:t>
            </a:fld>
            <a:endParaRPr lang="en-GB"/>
          </a:p>
        </p:txBody>
      </p:sp>
    </p:spTree>
    <p:extLst>
      <p:ext uri="{BB962C8B-B14F-4D97-AF65-F5344CB8AC3E}">
        <p14:creationId xmlns:p14="http://schemas.microsoft.com/office/powerpoint/2010/main" val="348377515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B385F-E621-7758-9D94-5A2B8BFF36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38BBFC-DF07-FFD1-FB77-FC63867FBC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BE34E3-F18F-5D9D-B8EA-E58FFAD37E7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bg1"/>
                </a:solidFill>
              </a:rPr>
              <a:t>Please contact </a:t>
            </a:r>
            <a:r>
              <a:rPr lang="en-GB" sz="1200" b="1" dirty="0">
                <a:solidFill>
                  <a:schemeClr val="bg1"/>
                </a:solidFill>
              </a:rPr>
              <a:t>elections.hisa@uhi.ac.uk i</a:t>
            </a:r>
            <a:r>
              <a:rPr lang="en-GB" sz="1200" b="0" dirty="0">
                <a:solidFill>
                  <a:schemeClr val="bg1"/>
                </a:solidFill>
              </a:rPr>
              <a:t>f you have any further question about the election rules, voting process, voting system, elections dates and/ or  deadlines.</a:t>
            </a:r>
            <a:endParaRPr lang="en-GB" sz="1200" dirty="0">
              <a:solidFill>
                <a:schemeClr val="bg1"/>
              </a:solidFill>
            </a:endParaRPr>
          </a:p>
          <a:p>
            <a:endParaRPr lang="en-GB" dirty="0"/>
          </a:p>
        </p:txBody>
      </p:sp>
      <p:sp>
        <p:nvSpPr>
          <p:cNvPr id="4" name="Slide Number Placeholder 3">
            <a:extLst>
              <a:ext uri="{FF2B5EF4-FFF2-40B4-BE49-F238E27FC236}">
                <a16:creationId xmlns:a16="http://schemas.microsoft.com/office/drawing/2014/main" id="{FC0810B9-5607-5F44-BD30-FF9CDC6B429D}"/>
              </a:ext>
            </a:extLst>
          </p:cNvPr>
          <p:cNvSpPr>
            <a:spLocks noGrp="1"/>
          </p:cNvSpPr>
          <p:nvPr>
            <p:ph type="sldNum" sz="quarter" idx="5"/>
          </p:nvPr>
        </p:nvSpPr>
        <p:spPr/>
        <p:txBody>
          <a:bodyPr/>
          <a:lstStyle/>
          <a:p>
            <a:fld id="{FC9095B9-05F2-42A8-90F9-4775A86AECFC}" type="slidenum">
              <a:rPr lang="en-GB" smtClean="0"/>
              <a:t>39</a:t>
            </a:fld>
            <a:endParaRPr lang="en-GB"/>
          </a:p>
        </p:txBody>
      </p:sp>
    </p:spTree>
    <p:extLst>
      <p:ext uri="{BB962C8B-B14F-4D97-AF65-F5344CB8AC3E}">
        <p14:creationId xmlns:p14="http://schemas.microsoft.com/office/powerpoint/2010/main" val="2710742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3203B-4893-E260-BB81-ADEAC64690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E25F2-78F9-FB5A-9F48-038AB8339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E5EF60-FD26-FC1E-D062-86710A9DFFB5}"/>
              </a:ext>
            </a:extLst>
          </p:cNvPr>
          <p:cNvSpPr>
            <a:spLocks noGrp="1"/>
          </p:cNvSpPr>
          <p:nvPr>
            <p:ph type="body" idx="1"/>
          </p:nvPr>
        </p:nvSpPr>
        <p:spPr/>
        <p:txBody>
          <a:bodyPr/>
          <a:lstStyle/>
          <a:p>
            <a:pPr algn="l"/>
            <a:r>
              <a:rPr lang="en-GB" b="0" i="0" dirty="0">
                <a:solidFill>
                  <a:srgbClr val="212529"/>
                </a:solidFill>
                <a:effectLst/>
                <a:latin typeface="Inter"/>
              </a:rPr>
              <a:t>The Highland &amp; Islands Students’ Association has election rules in place to ensure that it’s Student Elections are fair and open.</a:t>
            </a:r>
          </a:p>
          <a:p>
            <a:pPr algn="l"/>
            <a:r>
              <a:rPr lang="en-GB" b="0" i="0" dirty="0">
                <a:solidFill>
                  <a:srgbClr val="212529"/>
                </a:solidFill>
                <a:effectLst/>
                <a:latin typeface="Inter"/>
              </a:rPr>
              <a:t> </a:t>
            </a:r>
          </a:p>
          <a:p>
            <a:pPr algn="l"/>
            <a:r>
              <a:rPr lang="en-GB" b="0" i="0" dirty="0">
                <a:solidFill>
                  <a:srgbClr val="212529"/>
                </a:solidFill>
                <a:effectLst/>
                <a:latin typeface="Inter"/>
              </a:rPr>
              <a:t>All candidates and their campaign team members are expected and required to conduct their campaigns and all their campaign activities within the Students' Association's election rules </a:t>
            </a:r>
          </a:p>
          <a:p>
            <a:pPr algn="l"/>
            <a:endParaRPr lang="en-GB" sz="1800" b="0" i="0" dirty="0">
              <a:solidFill>
                <a:srgbClr val="212529"/>
              </a:solidFill>
              <a:effectLst/>
              <a:latin typeface="Inter"/>
              <a:ea typeface="SimSun" panose="02010600030101010101" pitchFamily="2" charset="-122"/>
              <a:cs typeface="Museo 300"/>
            </a:endParaRPr>
          </a:p>
          <a:p>
            <a:pPr algn="l"/>
            <a:r>
              <a:rPr lang="en-GB" sz="1800" dirty="0">
                <a:solidFill>
                  <a:srgbClr val="000000"/>
                </a:solidFill>
                <a:effectLst/>
                <a:latin typeface="Helvetica" panose="020B0604020202020204" pitchFamily="34" charset="0"/>
                <a:ea typeface="SimSun" panose="02010600030101010101" pitchFamily="2" charset="-122"/>
                <a:cs typeface="Museo 300"/>
              </a:rPr>
              <a:t>Candidates are held responsible for the actions of any member of their campaign team.</a:t>
            </a:r>
          </a:p>
          <a:p>
            <a:r>
              <a:rPr lang="en-GB" sz="1800" dirty="0">
                <a:effectLst/>
                <a:latin typeface="Helvetica" panose="020B0604020202020204" pitchFamily="34" charset="0"/>
                <a:ea typeface="Calibri" panose="020F0502020204030204" pitchFamily="34" charset="0"/>
                <a:cs typeface="Arial" panose="020B0604020202020204" pitchFamily="34" charset="0"/>
              </a:rPr>
              <a:t> </a:t>
            </a:r>
            <a:endParaRPr lang="en-GB" b="0" i="0" dirty="0">
              <a:solidFill>
                <a:srgbClr val="212529"/>
              </a:solidFill>
              <a:effectLst/>
              <a:latin typeface="Inter"/>
            </a:endParaRPr>
          </a:p>
          <a:p>
            <a:pPr algn="l"/>
            <a:r>
              <a:rPr lang="en-GB" b="0" i="0" dirty="0">
                <a:solidFill>
                  <a:srgbClr val="212529"/>
                </a:solidFill>
                <a:effectLst/>
                <a:latin typeface="Inter"/>
              </a:rPr>
              <a:t>A copy of HISA’s current elections rules can be found on HISA’s election rules page.</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F7FA5B9-829F-D705-CC41-B396617D9575}"/>
              </a:ext>
            </a:extLst>
          </p:cNvPr>
          <p:cNvSpPr>
            <a:spLocks noGrp="1"/>
          </p:cNvSpPr>
          <p:nvPr>
            <p:ph type="sldNum" sz="quarter" idx="5"/>
          </p:nvPr>
        </p:nvSpPr>
        <p:spPr/>
        <p:txBody>
          <a:bodyPr/>
          <a:lstStyle/>
          <a:p>
            <a:fld id="{FC9095B9-05F2-42A8-90F9-4775A86AECFC}" type="slidenum">
              <a:rPr lang="en-GB" smtClean="0"/>
              <a:t>4</a:t>
            </a:fld>
            <a:endParaRPr lang="en-GB"/>
          </a:p>
        </p:txBody>
      </p:sp>
    </p:spTree>
    <p:extLst>
      <p:ext uri="{BB962C8B-B14F-4D97-AF65-F5344CB8AC3E}">
        <p14:creationId xmlns:p14="http://schemas.microsoft.com/office/powerpoint/2010/main" val="3268846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C52D6-BEDD-4208-E06C-F27163FE9D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D24A6D-3590-F3BB-9744-C4F42B4352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5E52D-6A77-DCA7-6DDE-CCA586F65524}"/>
              </a:ext>
            </a:extLst>
          </p:cNvPr>
          <p:cNvSpPr>
            <a:spLocks noGrp="1"/>
          </p:cNvSpPr>
          <p:nvPr>
            <p:ph type="body" idx="1"/>
          </p:nvPr>
        </p:nvSpPr>
        <p:spPr/>
        <p:txBody>
          <a:bodyPr/>
          <a:lstStyle/>
          <a:p>
            <a:r>
              <a:rPr lang="en-GB" sz="1200" kern="100" dirty="0">
                <a:effectLst/>
                <a:latin typeface="Aptos" panose="020B0004020202020204" pitchFamily="34" charset="0"/>
                <a:ea typeface="Aptos" panose="020B0004020202020204" pitchFamily="34" charset="0"/>
                <a:cs typeface="Times New Roman" panose="02020603050405020304" pitchFamily="18" charset="0"/>
              </a:rPr>
              <a:t>HISA’s Election Rules are broken into nine sections.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General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Nominations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General Campaigning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Online Campaigning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Physical Campaigning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Candidate Expenses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Election Complaint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Vote Count Rules</a:t>
            </a:r>
          </a:p>
          <a:p>
            <a:pPr marL="171450" indent="-171450">
              <a:buFontTx/>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Election Appeals Rules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200" kern="100" dirty="0">
                <a:effectLst/>
                <a:latin typeface="Aptos" panose="020B0004020202020204" pitchFamily="34" charset="0"/>
                <a:ea typeface="Aptos" panose="020B0004020202020204" pitchFamily="34" charset="0"/>
                <a:cs typeface="Times New Roman" panose="02020603050405020304" pitchFamily="18" charset="0"/>
              </a:rPr>
              <a:t>Each election rule has a reference code comprised of two letters and two numbers.</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D033663-CB73-9016-9B02-F147F1CA259F}"/>
              </a:ext>
            </a:extLst>
          </p:cNvPr>
          <p:cNvSpPr>
            <a:spLocks noGrp="1"/>
          </p:cNvSpPr>
          <p:nvPr>
            <p:ph type="sldNum" sz="quarter" idx="5"/>
          </p:nvPr>
        </p:nvSpPr>
        <p:spPr/>
        <p:txBody>
          <a:bodyPr/>
          <a:lstStyle/>
          <a:p>
            <a:fld id="{FC9095B9-05F2-42A8-90F9-4775A86AECFC}" type="slidenum">
              <a:rPr lang="en-GB" smtClean="0"/>
              <a:t>5</a:t>
            </a:fld>
            <a:endParaRPr lang="en-GB"/>
          </a:p>
        </p:txBody>
      </p:sp>
    </p:spTree>
    <p:extLst>
      <p:ext uri="{BB962C8B-B14F-4D97-AF65-F5344CB8AC3E}">
        <p14:creationId xmlns:p14="http://schemas.microsoft.com/office/powerpoint/2010/main" val="3413756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67FB5-BF23-4E69-FEDB-9FF70FAE18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CE8BD5-792A-2B7F-A122-A9ADB8CEC8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89C0E-DC78-D8DA-CDAE-25DA611BFDC8}"/>
              </a:ext>
            </a:extLst>
          </p:cNvPr>
          <p:cNvSpPr>
            <a:spLocks noGrp="1"/>
          </p:cNvSpPr>
          <p:nvPr>
            <p:ph type="body" idx="1"/>
          </p:nvPr>
        </p:nvSpPr>
        <p:spPr/>
        <p:txBody>
          <a:bodyPr/>
          <a:lstStyle/>
          <a:p>
            <a:r>
              <a:rPr lang="en-GB" sz="1800" b="0" dirty="0">
                <a:solidFill>
                  <a:schemeClr val="bg1"/>
                </a:solidFill>
              </a:rPr>
              <a:t>We don’t have time to go through each election rule in today’s Candidates Briefing, but here are ten election rules around campaigning that tend to come up regularly in Student Elections. </a:t>
            </a:r>
          </a:p>
          <a:p>
            <a:endParaRPr lang="en-GB" sz="1800" b="0" dirty="0">
              <a:solidFill>
                <a:schemeClr val="bg1"/>
              </a:solidFill>
            </a:endParaRPr>
          </a:p>
          <a:p>
            <a:r>
              <a:rPr lang="en-GB" sz="1800" b="0" dirty="0">
                <a:solidFill>
                  <a:schemeClr val="bg1"/>
                </a:solidFill>
              </a:rPr>
              <a:t>(GR02) </a:t>
            </a:r>
            <a:r>
              <a:rPr lang="en-GB" sz="1800" dirty="0">
                <a:solidFill>
                  <a:schemeClr val="bg1"/>
                </a:solidFill>
              </a:rPr>
              <a:t>Candidates will be held responsible for the actions of any member of their campaign team. This includes both campaigning activity and campaigns expenditure.</a:t>
            </a:r>
          </a:p>
          <a:p>
            <a:endParaRPr lang="en-GB" sz="2800" b="0" dirty="0">
              <a:solidFill>
                <a:schemeClr val="bg1"/>
              </a:solidFill>
            </a:endParaRPr>
          </a:p>
          <a:p>
            <a:r>
              <a:rPr lang="en-GB" sz="1800" b="0" dirty="0">
                <a:solidFill>
                  <a:schemeClr val="bg1"/>
                </a:solidFill>
              </a:rPr>
              <a:t>(GC06) Personal attacks on other candidates are not permitted. Candidates must ensure that criticisms made of other candidates must be related to manifesto points or policy, and not of their character, appearance or belief system. Candidates must also adhere to UHI’s Student’s Code of Conduct.</a:t>
            </a:r>
          </a:p>
          <a:p>
            <a:endParaRPr lang="en-GB" sz="1800" b="0" dirty="0">
              <a:solidFill>
                <a:schemeClr val="bg1"/>
              </a:solidFill>
              <a:effectLst/>
              <a:ea typeface="SimSun" panose="02010600030101010101" pitchFamily="2" charset="-122"/>
              <a:cs typeface="Helvetica" panose="020B0604020202020204" pitchFamily="34" charset="0"/>
            </a:endParaRPr>
          </a:p>
          <a:p>
            <a:r>
              <a:rPr lang="en-GB" sz="1800" b="0" dirty="0">
                <a:solidFill>
                  <a:schemeClr val="bg1"/>
                </a:solidFill>
              </a:rPr>
              <a:t>(OC01) </a:t>
            </a:r>
            <a:r>
              <a:rPr lang="en-GB" sz="1800" dirty="0">
                <a:solidFill>
                  <a:schemeClr val="bg1"/>
                </a:solidFill>
              </a:rPr>
              <a:t>No online campaigning must take place before the date and time outlined in the relevant Candidates Nomination Pack.</a:t>
            </a:r>
            <a:endParaRPr lang="en-GB" sz="1800" dirty="0">
              <a:solidFill>
                <a:schemeClr val="bg1"/>
              </a:solidFill>
              <a:ea typeface="SimSun" panose="02010600030101010101" pitchFamily="2" charset="-122"/>
              <a:cs typeface="Helvetica" panose="020B0604020202020204" pitchFamily="34" charset="0"/>
            </a:endParaRPr>
          </a:p>
        </p:txBody>
      </p:sp>
      <p:sp>
        <p:nvSpPr>
          <p:cNvPr id="4" name="Slide Number Placeholder 3">
            <a:extLst>
              <a:ext uri="{FF2B5EF4-FFF2-40B4-BE49-F238E27FC236}">
                <a16:creationId xmlns:a16="http://schemas.microsoft.com/office/drawing/2014/main" id="{FA38CBB2-FEF1-154A-9CAB-04AA647AD60C}"/>
              </a:ext>
            </a:extLst>
          </p:cNvPr>
          <p:cNvSpPr>
            <a:spLocks noGrp="1"/>
          </p:cNvSpPr>
          <p:nvPr>
            <p:ph type="sldNum" sz="quarter" idx="5"/>
          </p:nvPr>
        </p:nvSpPr>
        <p:spPr/>
        <p:txBody>
          <a:bodyPr/>
          <a:lstStyle/>
          <a:p>
            <a:fld id="{FC9095B9-05F2-42A8-90F9-4775A86AECFC}" type="slidenum">
              <a:rPr lang="en-GB" smtClean="0"/>
              <a:t>6</a:t>
            </a:fld>
            <a:endParaRPr lang="en-GB"/>
          </a:p>
        </p:txBody>
      </p:sp>
    </p:spTree>
    <p:extLst>
      <p:ext uri="{BB962C8B-B14F-4D97-AF65-F5344CB8AC3E}">
        <p14:creationId xmlns:p14="http://schemas.microsoft.com/office/powerpoint/2010/main" val="4248696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A2F50-883F-6305-9540-A42532791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85A9B-071C-C4C4-6DFE-87C481E560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26049B-6645-9ECA-A223-7F59AC985214}"/>
              </a:ext>
            </a:extLst>
          </p:cNvPr>
          <p:cNvSpPr>
            <a:spLocks noGrp="1"/>
          </p:cNvSpPr>
          <p:nvPr>
            <p:ph type="body" idx="1"/>
          </p:nvPr>
        </p:nvSpPr>
        <p:spPr/>
        <p:txBody>
          <a:bodyPr/>
          <a:lstStyle/>
          <a:p>
            <a:r>
              <a:rPr lang="en-GB" sz="1800" b="0" dirty="0">
                <a:solidFill>
                  <a:schemeClr val="bg1"/>
                </a:solidFill>
              </a:rPr>
              <a:t>(PC01) </a:t>
            </a:r>
            <a:r>
              <a:rPr lang="en-GB" sz="1800" dirty="0"/>
              <a:t>No physical campaigning must take place before the date and time outlined in the relevant Candidates Nomination Pack.</a:t>
            </a:r>
          </a:p>
          <a:p>
            <a:endParaRPr lang="en-GB" sz="1800" b="0" dirty="0">
              <a:solidFill>
                <a:schemeClr val="bg1"/>
              </a:solidFill>
            </a:endParaRPr>
          </a:p>
          <a:p>
            <a:r>
              <a:rPr lang="en-GB" sz="1800" b="0" dirty="0">
                <a:solidFill>
                  <a:schemeClr val="bg1"/>
                </a:solidFill>
              </a:rPr>
              <a:t>(PC03) </a:t>
            </a:r>
            <a:r>
              <a:rPr lang="en-GB" sz="1800" dirty="0"/>
              <a:t>Candidates and their campaign teams must not disrupt timetabled learning and teaching on campus. Permission to conduct ‘lecture shouts’ at the beginning or the end of lectures should be sought in advance from the relevant lecturer/ teacher.</a:t>
            </a:r>
            <a:endParaRPr lang="en-GB" sz="1800" b="0" dirty="0">
              <a:solidFill>
                <a:schemeClr val="bg1"/>
              </a:solidFill>
            </a:endParaRPr>
          </a:p>
        </p:txBody>
      </p:sp>
      <p:sp>
        <p:nvSpPr>
          <p:cNvPr id="4" name="Slide Number Placeholder 3">
            <a:extLst>
              <a:ext uri="{FF2B5EF4-FFF2-40B4-BE49-F238E27FC236}">
                <a16:creationId xmlns:a16="http://schemas.microsoft.com/office/drawing/2014/main" id="{F6994550-EB35-DE27-459E-B16239CCFF04}"/>
              </a:ext>
            </a:extLst>
          </p:cNvPr>
          <p:cNvSpPr>
            <a:spLocks noGrp="1"/>
          </p:cNvSpPr>
          <p:nvPr>
            <p:ph type="sldNum" sz="quarter" idx="5"/>
          </p:nvPr>
        </p:nvSpPr>
        <p:spPr/>
        <p:txBody>
          <a:bodyPr/>
          <a:lstStyle/>
          <a:p>
            <a:fld id="{FC9095B9-05F2-42A8-90F9-4775A86AECFC}" type="slidenum">
              <a:rPr lang="en-GB" smtClean="0"/>
              <a:t>7</a:t>
            </a:fld>
            <a:endParaRPr lang="en-GB"/>
          </a:p>
        </p:txBody>
      </p:sp>
    </p:spTree>
    <p:extLst>
      <p:ext uri="{BB962C8B-B14F-4D97-AF65-F5344CB8AC3E}">
        <p14:creationId xmlns:p14="http://schemas.microsoft.com/office/powerpoint/2010/main" val="1988100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5AA02-AC25-47AF-9C33-4A677E6094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2693B6-C833-ADFB-CA0F-797E632FF1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52EAE5-FE5E-5B9A-1FB4-37DCF8DF7A45}"/>
              </a:ext>
            </a:extLst>
          </p:cNvPr>
          <p:cNvSpPr>
            <a:spLocks noGrp="1"/>
          </p:cNvSpPr>
          <p:nvPr>
            <p:ph type="body" idx="1"/>
          </p:nvPr>
        </p:nvSpPr>
        <p:spPr/>
        <p:txBody>
          <a:bodyPr/>
          <a:lstStyle/>
          <a:p>
            <a:r>
              <a:rPr lang="en-GB" sz="1800" b="0" dirty="0">
                <a:solidFill>
                  <a:schemeClr val="bg1"/>
                </a:solidFill>
              </a:rPr>
              <a:t>(PC04) </a:t>
            </a:r>
            <a:r>
              <a:rPr lang="en-GB" sz="1800" dirty="0">
                <a:solidFill>
                  <a:schemeClr val="bg1"/>
                </a:solidFill>
              </a:rPr>
              <a:t>Candidates and their campaign teams can assume that they have permission to campaign as well as to display and distribute campaigning material around UHI campuses and learning centres, however they must be prepared to cease any campaigning and/ or remove any campaigning materials from a particular area if asked to do so by either a HISA Elections Team member or UHI staff member. </a:t>
            </a:r>
          </a:p>
          <a:p>
            <a:endParaRPr lang="en-GB" sz="1800" b="0" dirty="0">
              <a:solidFill>
                <a:schemeClr val="bg1"/>
              </a:solidFill>
            </a:endParaRPr>
          </a:p>
          <a:p>
            <a:r>
              <a:rPr lang="en-GB" sz="1800" b="0" dirty="0">
                <a:solidFill>
                  <a:schemeClr val="bg1"/>
                </a:solidFill>
              </a:rPr>
              <a:t>(PC05) </a:t>
            </a:r>
            <a:r>
              <a:rPr lang="en-GB" sz="1800" dirty="0">
                <a:solidFill>
                  <a:schemeClr val="bg1"/>
                </a:solidFill>
              </a:rPr>
              <a:t>Candidates and their campaign teams may only alter, move or remove their own physical campaign materials. </a:t>
            </a:r>
          </a:p>
        </p:txBody>
      </p:sp>
      <p:sp>
        <p:nvSpPr>
          <p:cNvPr id="4" name="Slide Number Placeholder 3">
            <a:extLst>
              <a:ext uri="{FF2B5EF4-FFF2-40B4-BE49-F238E27FC236}">
                <a16:creationId xmlns:a16="http://schemas.microsoft.com/office/drawing/2014/main" id="{89384255-F73E-1F74-96F0-A8C13FB1C113}"/>
              </a:ext>
            </a:extLst>
          </p:cNvPr>
          <p:cNvSpPr>
            <a:spLocks noGrp="1"/>
          </p:cNvSpPr>
          <p:nvPr>
            <p:ph type="sldNum" sz="quarter" idx="5"/>
          </p:nvPr>
        </p:nvSpPr>
        <p:spPr/>
        <p:txBody>
          <a:bodyPr/>
          <a:lstStyle/>
          <a:p>
            <a:fld id="{FC9095B9-05F2-42A8-90F9-4775A86AECFC}" type="slidenum">
              <a:rPr lang="en-GB" smtClean="0"/>
              <a:t>8</a:t>
            </a:fld>
            <a:endParaRPr lang="en-GB"/>
          </a:p>
        </p:txBody>
      </p:sp>
    </p:spTree>
    <p:extLst>
      <p:ext uri="{BB962C8B-B14F-4D97-AF65-F5344CB8AC3E}">
        <p14:creationId xmlns:p14="http://schemas.microsoft.com/office/powerpoint/2010/main" val="1257215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5ED6A-F5A5-FFBA-1785-C199703DC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665818-6445-5A15-B759-419BAC6D17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B9F0EB-2EC1-1858-AE7C-09E028D28A0D}"/>
              </a:ext>
            </a:extLst>
          </p:cNvPr>
          <p:cNvSpPr>
            <a:spLocks noGrp="1"/>
          </p:cNvSpPr>
          <p:nvPr>
            <p:ph type="body" idx="1"/>
          </p:nvPr>
        </p:nvSpPr>
        <p:spPr/>
        <p:txBody>
          <a:bodyPr/>
          <a:lstStyle/>
          <a:p>
            <a:r>
              <a:rPr lang="en-GB" sz="1800" b="0" dirty="0">
                <a:solidFill>
                  <a:schemeClr val="bg1"/>
                </a:solidFill>
              </a:rPr>
              <a:t>(PC08) Candidates must not display or use the Students’ Association’s logo or any UHI logo on their physical or electronic campaign materials.</a:t>
            </a:r>
          </a:p>
          <a:p>
            <a:endParaRPr lang="en-GB" sz="1800" b="0" dirty="0">
              <a:solidFill>
                <a:schemeClr val="bg1"/>
              </a:solidFill>
            </a:endParaRPr>
          </a:p>
          <a:p>
            <a:r>
              <a:rPr lang="en-GB" sz="1800" b="0" dirty="0">
                <a:solidFill>
                  <a:schemeClr val="bg1"/>
                </a:solidFill>
              </a:rPr>
              <a:t>(PC10) </a:t>
            </a:r>
            <a:r>
              <a:rPr lang="en-GB" sz="1800" b="0" dirty="0">
                <a:solidFill>
                  <a:schemeClr val="bg1"/>
                </a:solidFill>
                <a:effectLst/>
              </a:rPr>
              <a:t>Candidates and their campaign teams may not use laptops, tablets and smartphones to collect votes during the voting period.</a:t>
            </a:r>
          </a:p>
          <a:p>
            <a:endParaRPr lang="en-GB" sz="1800" b="0" dirty="0">
              <a:solidFill>
                <a:schemeClr val="bg1"/>
              </a:solidFill>
              <a:effectLst/>
            </a:endParaRPr>
          </a:p>
          <a:p>
            <a:r>
              <a:rPr lang="en-GB" sz="1800" b="0" dirty="0">
                <a:solidFill>
                  <a:schemeClr val="bg1"/>
                </a:solidFill>
                <a:effectLst/>
              </a:rPr>
              <a:t>(PC11) Candidates and their campaign teams must respect that every student has the right to cast their vote freely and confidentially. Once a student starts the process of voting on a device (i.e. logging on to the Students’ Association website) candidates and campaigners should move at least two metres away to give them privacy and should make no further attempts to influence their vote in any way.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Candidates are expected to know all the election rules.  If you haven’t already, please make sure you read the election rules.  Not being aware of an election rule is not a defence for breaking an election rule.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 copy of the election rules can be found </a:t>
            </a:r>
            <a:r>
              <a:rPr lang="en-GB" sz="1800" dirty="0">
                <a:effectLst/>
                <a:latin typeface="Calibri" panose="020F0502020204030204" pitchFamily="34" charset="0"/>
                <a:ea typeface="Calibri" panose="020F0502020204030204" pitchFamily="34" charset="0"/>
                <a:cs typeface="Arial" panose="020B0604020202020204" pitchFamily="34" charset="0"/>
              </a:rPr>
              <a:t>on the Election Rules page on the HISA website.</a:t>
            </a:r>
          </a:p>
        </p:txBody>
      </p:sp>
      <p:sp>
        <p:nvSpPr>
          <p:cNvPr id="4" name="Slide Number Placeholder 3">
            <a:extLst>
              <a:ext uri="{FF2B5EF4-FFF2-40B4-BE49-F238E27FC236}">
                <a16:creationId xmlns:a16="http://schemas.microsoft.com/office/drawing/2014/main" id="{31AA03F3-93D1-D0DD-15F9-7139FB3F6086}"/>
              </a:ext>
            </a:extLst>
          </p:cNvPr>
          <p:cNvSpPr>
            <a:spLocks noGrp="1"/>
          </p:cNvSpPr>
          <p:nvPr>
            <p:ph type="sldNum" sz="quarter" idx="5"/>
          </p:nvPr>
        </p:nvSpPr>
        <p:spPr/>
        <p:txBody>
          <a:bodyPr/>
          <a:lstStyle/>
          <a:p>
            <a:fld id="{FC9095B9-05F2-42A8-90F9-4775A86AECFC}" type="slidenum">
              <a:rPr lang="en-GB" smtClean="0"/>
              <a:t>9</a:t>
            </a:fld>
            <a:endParaRPr lang="en-GB"/>
          </a:p>
        </p:txBody>
      </p:sp>
    </p:spTree>
    <p:extLst>
      <p:ext uri="{BB962C8B-B14F-4D97-AF65-F5344CB8AC3E}">
        <p14:creationId xmlns:p14="http://schemas.microsoft.com/office/powerpoint/2010/main" val="3484819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E445-2913-5221-9D4D-53839406D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A11913-FAD6-2FB1-84DB-390D393F0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5AF937-EBA2-72B9-D378-F116D26BBC79}"/>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DB5A7591-B385-1606-DDD3-890D0A0F1D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95ECF-AC8B-40A8-39B9-472D7C68225A}"/>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59906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EB3C0-6522-5341-B76F-461DF22FC92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E4C563-5FDD-CBD8-7692-FFF3EB26A2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EEE224-824F-C542-F66B-B4FEAD577A7A}"/>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34E350E3-1AA1-39FF-B793-B4F3489D7B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BAA9F3-92F2-3F27-1140-6DC0D2AA944C}"/>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10200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A8D97E-5E5F-1F47-6CCD-6F959D01BE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0DF4A-B716-B309-5C2D-7B36B61964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7A95CC-0141-635F-6418-50C4E7AF4549}"/>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480B6A18-CBDC-C260-35CF-88C52997A3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F1FCA-7CB5-2FD8-10AB-D7F26117B3D3}"/>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12292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EF96-BAE3-0AD7-B160-4FA8A50612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4F03BE-9975-3A14-9076-CD4CCBF61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A14D62-E5C0-78F2-987B-CF01FC5A6E40}"/>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836623D7-845E-8053-DCD5-BFD7E2102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05F8DC-6367-EF09-BF54-9FBA7B848A76}"/>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0582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00241-BA66-469A-2DDD-A97F4B39AF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0B9792-C4C8-B1F6-C8CC-876A253CF0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68117-D8F4-A8EB-9351-DD2CCD4DADA1}"/>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A236E6F0-144F-3E46-71ED-FE7349BBB4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9AC8F4-5E4D-94D7-F8A5-3CFFCBCC42C8}"/>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7080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794A5-62DF-5193-D30B-E29CB4EA2F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2FB6DD-1F58-D155-5388-F2E5B4EF46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BF866F-58FF-A4AA-65DA-BBD835847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D2F920-DB87-74B5-4A0C-F35AA4456467}"/>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6" name="Footer Placeholder 5">
            <a:extLst>
              <a:ext uri="{FF2B5EF4-FFF2-40B4-BE49-F238E27FC236}">
                <a16:creationId xmlns:a16="http://schemas.microsoft.com/office/drawing/2014/main" id="{DB254444-20DE-07AF-22FD-4DEC05386D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8D5D57-4DE2-DDD2-D841-40FA7B94FF0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78508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4A36-35B1-ED34-705D-BF6BD17841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872FAF-0EFD-5735-4CBA-B12D6D119C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FB7C0B-4677-E1E6-EA02-2882B3AE16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4C784B-83ED-4110-0E14-3192B8270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0EDAAB-10B9-E1D1-73D4-24FE4184C5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B78E90-6FEF-7E11-292E-BA63E821F493}"/>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8" name="Footer Placeholder 7">
            <a:extLst>
              <a:ext uri="{FF2B5EF4-FFF2-40B4-BE49-F238E27FC236}">
                <a16:creationId xmlns:a16="http://schemas.microsoft.com/office/drawing/2014/main" id="{CA44F04E-0407-C978-BAFC-497D2D9272C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866061-9A60-CBD9-C7D6-3F6F9EA088FF}"/>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62862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2DB72-6EED-1389-00C1-2EE5DF3390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93F3EF-86BE-1ED9-EA42-A66285D433FA}"/>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4" name="Footer Placeholder 3">
            <a:extLst>
              <a:ext uri="{FF2B5EF4-FFF2-40B4-BE49-F238E27FC236}">
                <a16:creationId xmlns:a16="http://schemas.microsoft.com/office/drawing/2014/main" id="{5D73254A-75DF-33EB-B454-9E039E4A23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C4A0A4-F2F6-A79E-D453-92D8D4434B81}"/>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7679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2584B3-E900-E8C3-D673-9155B2520D6B}"/>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3" name="Footer Placeholder 2">
            <a:extLst>
              <a:ext uri="{FF2B5EF4-FFF2-40B4-BE49-F238E27FC236}">
                <a16:creationId xmlns:a16="http://schemas.microsoft.com/office/drawing/2014/main" id="{72E7624B-6574-09E7-AE64-9D4DB8AC22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7AE90D-8FD6-514F-02CF-9FB83652D23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9183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864A-6482-2694-23D4-EF3C8CDBE4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B28D22-6EFC-B837-AB79-02FFF7E40F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F95B63E-22FD-B7F4-9AB8-E64E78E1E0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85430A-88BF-C9C6-972D-DB635A0414DC}"/>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6" name="Footer Placeholder 5">
            <a:extLst>
              <a:ext uri="{FF2B5EF4-FFF2-40B4-BE49-F238E27FC236}">
                <a16:creationId xmlns:a16="http://schemas.microsoft.com/office/drawing/2014/main" id="{7B818AFD-375F-23AF-7FF3-1A581D38E9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AAE4A-23BF-B86E-3C4F-41FC51EB7725}"/>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0867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BAF3C-DEE3-6E3C-6171-820D997EE5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3455CE-8B77-B0E1-579C-58B5382CFF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5123B8-7DDC-FEFC-A49F-068614B26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10613F-8A61-BCD5-BEDE-198F3A74A695}"/>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6" name="Footer Placeholder 5">
            <a:extLst>
              <a:ext uri="{FF2B5EF4-FFF2-40B4-BE49-F238E27FC236}">
                <a16:creationId xmlns:a16="http://schemas.microsoft.com/office/drawing/2014/main" id="{B6FAE643-AEF6-D703-D853-04117294F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2D0963-11AE-DF23-A945-B15158C4F12B}"/>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83746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DD7F0-C6F1-9573-B047-C10849C92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719FAD-A584-6C47-FF63-CC59FB1AB9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DBE2DA-0C06-877E-E5EC-D54262D3D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137E6285-212D-85DD-98F0-14D9C15E8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22C9BED-1CC3-5313-4FB8-6B2AE4F09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62D0FD-524B-46C1-95D1-1228283ECBF3}" type="slidenum">
              <a:rPr lang="en-GB" smtClean="0"/>
              <a:t>‹#›</a:t>
            </a:fld>
            <a:endParaRPr lang="en-GB"/>
          </a:p>
        </p:txBody>
      </p:sp>
    </p:spTree>
    <p:extLst>
      <p:ext uri="{BB962C8B-B14F-4D97-AF65-F5344CB8AC3E}">
        <p14:creationId xmlns:p14="http://schemas.microsoft.com/office/powerpoint/2010/main" val="2208860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hyperlink" Target="mailto:elections.hisa@uhi.ac.uk" TargetMode="Externa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mailto:elections.hisa@uhi.ac.uk" TargetMode="Externa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video" Target="https://www.youtube.com/embed/J1GLiPkXnII?feature=oembed" TargetMode="Externa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hyperlink" Target="https://form.jotform.com/260403008933348" TargetMode="Externa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276E6363-6BC1-996F-944A-0E70B9611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803"/>
            <a:ext cx="12280900" cy="6910803"/>
          </a:xfrm>
          <a:prstGeom prst="rect">
            <a:avLst/>
          </a:prstGeom>
        </p:spPr>
      </p:pic>
      <p:pic>
        <p:nvPicPr>
          <p:cNvPr id="7" name="Picture 6" descr="A blue and white logo&#10;&#10;Description automatically generated">
            <a:extLst>
              <a:ext uri="{FF2B5EF4-FFF2-40B4-BE49-F238E27FC236}">
                <a16:creationId xmlns:a16="http://schemas.microsoft.com/office/drawing/2014/main" id="{BF0D5198-4FE5-ED10-16E4-2C195514FE91}"/>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rot="440251">
            <a:off x="2549615" y="408871"/>
            <a:ext cx="7087835" cy="5656771"/>
          </a:xfrm>
          <a:prstGeom prst="rect">
            <a:avLst/>
          </a:prstGeom>
        </p:spPr>
      </p:pic>
      <p:sp>
        <p:nvSpPr>
          <p:cNvPr id="2" name="TextBox 1">
            <a:extLst>
              <a:ext uri="{FF2B5EF4-FFF2-40B4-BE49-F238E27FC236}">
                <a16:creationId xmlns:a16="http://schemas.microsoft.com/office/drawing/2014/main" id="{91DFEC1D-9785-82E5-0326-4B4BC26D46C1}"/>
              </a:ext>
            </a:extLst>
          </p:cNvPr>
          <p:cNvSpPr txBox="1"/>
          <p:nvPr/>
        </p:nvSpPr>
        <p:spPr>
          <a:xfrm>
            <a:off x="-1" y="4593953"/>
            <a:ext cx="12187066" cy="1569660"/>
          </a:xfrm>
          <a:prstGeom prst="rect">
            <a:avLst/>
          </a:prstGeom>
          <a:noFill/>
        </p:spPr>
        <p:txBody>
          <a:bodyPr wrap="square" rtlCol="0">
            <a:spAutoFit/>
          </a:bodyPr>
          <a:lstStyle/>
          <a:p>
            <a:pPr algn="ctr"/>
            <a:r>
              <a:rPr lang="en-GB" sz="4800" b="1" dirty="0">
                <a:solidFill>
                  <a:schemeClr val="bg1"/>
                </a:solidFill>
              </a:rPr>
              <a:t>2026 Student Elections </a:t>
            </a:r>
          </a:p>
          <a:p>
            <a:pPr algn="ctr"/>
            <a:r>
              <a:rPr lang="en-GB" sz="4800" b="1" dirty="0">
                <a:solidFill>
                  <a:schemeClr val="bg1"/>
                </a:solidFill>
              </a:rPr>
              <a:t>Candidates Briefing</a:t>
            </a:r>
          </a:p>
        </p:txBody>
      </p:sp>
    </p:spTree>
    <p:extLst>
      <p:ext uri="{BB962C8B-B14F-4D97-AF65-F5344CB8AC3E}">
        <p14:creationId xmlns:p14="http://schemas.microsoft.com/office/powerpoint/2010/main" val="226284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EC81-342D-E922-6BFD-46B31CF7244F}"/>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CB5CB61-165F-E619-1F63-BAE07272E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E4B7D8BC-12EF-00BE-D606-07B0C1051B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AFB7FC4-CC89-C595-CF14-F60753CEB722}"/>
              </a:ext>
            </a:extLst>
          </p:cNvPr>
          <p:cNvSpPr txBox="1"/>
          <p:nvPr/>
        </p:nvSpPr>
        <p:spPr>
          <a:xfrm>
            <a:off x="854568" y="1985845"/>
            <a:ext cx="9191131" cy="4678204"/>
          </a:xfrm>
          <a:prstGeom prst="rect">
            <a:avLst/>
          </a:prstGeom>
          <a:noFill/>
        </p:spPr>
        <p:txBody>
          <a:bodyPr wrap="square" rtlCol="0">
            <a:spAutoFit/>
          </a:bodyPr>
          <a:lstStyle/>
          <a:p>
            <a:r>
              <a:rPr lang="en-GB" sz="3200" dirty="0">
                <a:solidFill>
                  <a:schemeClr val="bg1"/>
                </a:solidFill>
              </a:rPr>
              <a:t>HISA’s</a:t>
            </a:r>
            <a:r>
              <a:rPr lang="en-GB" sz="3200" b="1" dirty="0">
                <a:solidFill>
                  <a:schemeClr val="bg1"/>
                </a:solidFill>
              </a:rPr>
              <a:t> </a:t>
            </a:r>
            <a:r>
              <a:rPr lang="en-GB" sz="3200" dirty="0">
                <a:solidFill>
                  <a:schemeClr val="bg1"/>
                </a:solidFill>
              </a:rPr>
              <a:t>Election Rules are interpreted and </a:t>
            </a:r>
          </a:p>
          <a:p>
            <a:r>
              <a:rPr lang="en-GB" sz="3200" dirty="0">
                <a:solidFill>
                  <a:schemeClr val="bg1"/>
                </a:solidFill>
              </a:rPr>
              <a:t>enforced by the Students’ Association’s </a:t>
            </a:r>
            <a:r>
              <a:rPr lang="en-GB" sz="3200" b="1" dirty="0">
                <a:solidFill>
                  <a:schemeClr val="bg1"/>
                </a:solidFill>
              </a:rPr>
              <a:t>Returning Officer (RO) </a:t>
            </a:r>
            <a:r>
              <a:rPr lang="en-GB" sz="3200" dirty="0">
                <a:solidFill>
                  <a:schemeClr val="bg1"/>
                </a:solidFill>
              </a:rPr>
              <a:t>and </a:t>
            </a:r>
            <a:r>
              <a:rPr lang="en-GB" sz="3200" b="1" dirty="0">
                <a:solidFill>
                  <a:schemeClr val="bg1"/>
                </a:solidFill>
              </a:rPr>
              <a:t>Deputy Returning Officer (DRO)</a:t>
            </a:r>
            <a:r>
              <a:rPr lang="en-GB" sz="3200" dirty="0">
                <a:solidFill>
                  <a:schemeClr val="bg1"/>
                </a:solidFill>
              </a:rPr>
              <a:t>.</a:t>
            </a:r>
          </a:p>
          <a:p>
            <a:endParaRPr lang="en-GB" sz="2000" dirty="0">
              <a:solidFill>
                <a:schemeClr val="bg1"/>
              </a:solidFill>
            </a:endParaRPr>
          </a:p>
          <a:p>
            <a:r>
              <a:rPr lang="en-GB" sz="2800" dirty="0">
                <a:solidFill>
                  <a:schemeClr val="bg1"/>
                </a:solidFill>
              </a:rPr>
              <a:t>Returning Officer:</a:t>
            </a:r>
          </a:p>
          <a:p>
            <a:endParaRPr lang="en-GB" sz="600" dirty="0">
              <a:solidFill>
                <a:schemeClr val="bg1"/>
              </a:solidFill>
            </a:endParaRPr>
          </a:p>
          <a:p>
            <a:r>
              <a:rPr lang="en-GB" sz="2400" b="1" i="1" dirty="0">
                <a:solidFill>
                  <a:schemeClr val="bg1"/>
                </a:solidFill>
              </a:rPr>
              <a:t>Peter Robertson </a:t>
            </a:r>
            <a:r>
              <a:rPr lang="en-GB" b="1" i="1" dirty="0">
                <a:solidFill>
                  <a:schemeClr val="bg1"/>
                </a:solidFill>
              </a:rPr>
              <a:t>(Charity Director, NUS)</a:t>
            </a:r>
          </a:p>
          <a:p>
            <a:endParaRPr lang="en-GB" dirty="0">
              <a:solidFill>
                <a:schemeClr val="bg1"/>
              </a:solidFill>
            </a:endParaRPr>
          </a:p>
          <a:p>
            <a:r>
              <a:rPr lang="en-GB" sz="2800" dirty="0">
                <a:solidFill>
                  <a:schemeClr val="bg1"/>
                </a:solidFill>
              </a:rPr>
              <a:t>Deputy Returning Officer:</a:t>
            </a:r>
          </a:p>
          <a:p>
            <a:endParaRPr lang="en-GB" sz="600" dirty="0">
              <a:solidFill>
                <a:schemeClr val="bg1"/>
              </a:solidFill>
            </a:endParaRPr>
          </a:p>
          <a:p>
            <a:r>
              <a:rPr lang="en-GB" sz="2400" b="1" i="1" dirty="0">
                <a:solidFill>
                  <a:schemeClr val="bg1"/>
                </a:solidFill>
              </a:rPr>
              <a:t>Simon Varwell</a:t>
            </a:r>
            <a:r>
              <a:rPr lang="en-GB" sz="2400" i="1" dirty="0">
                <a:solidFill>
                  <a:schemeClr val="bg1"/>
                </a:solidFill>
              </a:rPr>
              <a:t> </a:t>
            </a:r>
            <a:r>
              <a:rPr lang="en-GB" b="1" i="1" dirty="0">
                <a:solidFill>
                  <a:schemeClr val="bg1"/>
                </a:solidFill>
              </a:rPr>
              <a:t>(Director of Student Engagement &amp; Representation, HISA)</a:t>
            </a:r>
          </a:p>
          <a:p>
            <a:endParaRPr lang="en-GB" sz="2800" dirty="0">
              <a:solidFill>
                <a:schemeClr val="bg1"/>
              </a:solidFill>
            </a:endParaRPr>
          </a:p>
          <a:p>
            <a:endParaRPr lang="en-GB" sz="2000" dirty="0">
              <a:solidFill>
                <a:schemeClr val="bg1"/>
              </a:solidFill>
            </a:endParaRPr>
          </a:p>
        </p:txBody>
      </p:sp>
      <p:sp>
        <p:nvSpPr>
          <p:cNvPr id="23" name="TextBox 22">
            <a:extLst>
              <a:ext uri="{FF2B5EF4-FFF2-40B4-BE49-F238E27FC236}">
                <a16:creationId xmlns:a16="http://schemas.microsoft.com/office/drawing/2014/main" id="{6436BB02-DB8E-D2F3-BE97-B0F9E1F4BCD5}"/>
              </a:ext>
            </a:extLst>
          </p:cNvPr>
          <p:cNvSpPr txBox="1"/>
          <p:nvPr/>
        </p:nvSpPr>
        <p:spPr>
          <a:xfrm>
            <a:off x="854569" y="545432"/>
            <a:ext cx="7057531" cy="1015663"/>
          </a:xfrm>
          <a:prstGeom prst="rect">
            <a:avLst/>
          </a:prstGeom>
          <a:noFill/>
        </p:spPr>
        <p:txBody>
          <a:bodyPr wrap="square" rtlCol="0">
            <a:spAutoFit/>
          </a:bodyPr>
          <a:lstStyle/>
          <a:p>
            <a:r>
              <a:rPr lang="en-GB" sz="6000" b="1" dirty="0">
                <a:solidFill>
                  <a:schemeClr val="bg1"/>
                </a:solidFill>
              </a:rPr>
              <a:t>Returning Officers</a:t>
            </a:r>
            <a:endParaRPr lang="en-GB" b="1" dirty="0">
              <a:solidFill>
                <a:schemeClr val="bg1"/>
              </a:solidFill>
            </a:endParaRPr>
          </a:p>
        </p:txBody>
      </p:sp>
    </p:spTree>
    <p:extLst>
      <p:ext uri="{BB962C8B-B14F-4D97-AF65-F5344CB8AC3E}">
        <p14:creationId xmlns:p14="http://schemas.microsoft.com/office/powerpoint/2010/main" val="424773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AFC28-03F2-42EE-8ACA-0441D21E19F4}"/>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BE45544-B04E-CAE3-1391-BC7FF46778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C22B5B4-6E2E-BDC9-498A-584D3095A2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74488139-5885-B0F9-F66D-51D98DCFDA2A}"/>
              </a:ext>
            </a:extLst>
          </p:cNvPr>
          <p:cNvSpPr txBox="1"/>
          <p:nvPr/>
        </p:nvSpPr>
        <p:spPr>
          <a:xfrm>
            <a:off x="854568" y="1985845"/>
            <a:ext cx="11159632" cy="5262979"/>
          </a:xfrm>
          <a:prstGeom prst="rect">
            <a:avLst/>
          </a:prstGeom>
          <a:noFill/>
        </p:spPr>
        <p:txBody>
          <a:bodyPr wrap="square" rtlCol="0">
            <a:spAutoFit/>
          </a:bodyPr>
          <a:lstStyle/>
          <a:p>
            <a:pPr algn="l"/>
            <a:r>
              <a:rPr lang="en-GB" sz="2800" dirty="0">
                <a:solidFill>
                  <a:schemeClr val="bg1"/>
                </a:solidFill>
                <a:latin typeface="Inter"/>
              </a:rPr>
              <a:t>T</a:t>
            </a:r>
            <a:r>
              <a:rPr lang="en-GB" sz="2800" b="0" i="0" dirty="0">
                <a:solidFill>
                  <a:schemeClr val="bg1"/>
                </a:solidFill>
                <a:effectLst/>
                <a:latin typeface="Inter"/>
              </a:rPr>
              <a:t>he Returning Officers may need to issue </a:t>
            </a:r>
            <a:r>
              <a:rPr lang="en-GB" sz="2800" b="1" i="0" dirty="0">
                <a:solidFill>
                  <a:schemeClr val="bg1"/>
                </a:solidFill>
                <a:effectLst/>
                <a:latin typeface="Inter"/>
              </a:rPr>
              <a:t>clarifications</a:t>
            </a:r>
            <a:r>
              <a:rPr lang="en-GB" sz="2800" b="0" i="0" dirty="0">
                <a:solidFill>
                  <a:schemeClr val="bg1"/>
                </a:solidFill>
                <a:effectLst/>
                <a:latin typeface="Inter"/>
              </a:rPr>
              <a:t> </a:t>
            </a:r>
          </a:p>
          <a:p>
            <a:pPr algn="l"/>
            <a:r>
              <a:rPr lang="en-GB" sz="2800" b="0" i="0" dirty="0">
                <a:solidFill>
                  <a:schemeClr val="bg1"/>
                </a:solidFill>
                <a:effectLst/>
                <a:latin typeface="Inter"/>
              </a:rPr>
              <a:t>or </a:t>
            </a:r>
            <a:r>
              <a:rPr lang="en-GB" sz="2800" b="1" i="0" dirty="0">
                <a:solidFill>
                  <a:schemeClr val="bg1"/>
                </a:solidFill>
                <a:effectLst/>
                <a:latin typeface="Inter"/>
              </a:rPr>
              <a:t>interpretations</a:t>
            </a:r>
            <a:r>
              <a:rPr lang="en-GB" sz="2800" b="0" i="0" dirty="0">
                <a:solidFill>
                  <a:schemeClr val="bg1"/>
                </a:solidFill>
                <a:effectLst/>
                <a:latin typeface="Inter"/>
              </a:rPr>
              <a:t> to help further define the election rules, </a:t>
            </a:r>
          </a:p>
          <a:p>
            <a:pPr algn="l"/>
            <a:r>
              <a:rPr lang="en-GB" sz="2800" b="0" i="0" dirty="0">
                <a:solidFill>
                  <a:schemeClr val="bg1"/>
                </a:solidFill>
                <a:effectLst/>
                <a:latin typeface="Inter"/>
              </a:rPr>
              <a:t>as well as issue </a:t>
            </a:r>
            <a:r>
              <a:rPr lang="en-GB" sz="2800" b="1" i="0" dirty="0">
                <a:solidFill>
                  <a:schemeClr val="bg1"/>
                </a:solidFill>
                <a:effectLst/>
                <a:latin typeface="Inter"/>
              </a:rPr>
              <a:t>rulings</a:t>
            </a:r>
            <a:r>
              <a:rPr lang="en-GB" sz="2800" b="0" i="0" dirty="0">
                <a:solidFill>
                  <a:schemeClr val="bg1"/>
                </a:solidFill>
                <a:effectLst/>
                <a:latin typeface="Inter"/>
              </a:rPr>
              <a:t> to address something that is not </a:t>
            </a:r>
          </a:p>
          <a:p>
            <a:pPr algn="l"/>
            <a:r>
              <a:rPr lang="en-GB" sz="2800" b="0" i="0" dirty="0">
                <a:solidFill>
                  <a:schemeClr val="bg1"/>
                </a:solidFill>
                <a:effectLst/>
                <a:latin typeface="Inter"/>
              </a:rPr>
              <a:t>currently covered by the rules.</a:t>
            </a:r>
          </a:p>
          <a:p>
            <a:pPr algn="l"/>
            <a:endParaRPr lang="en-GB" sz="1400" dirty="0">
              <a:solidFill>
                <a:schemeClr val="bg1"/>
              </a:solidFill>
              <a:latin typeface="Inter"/>
            </a:endParaRPr>
          </a:p>
          <a:p>
            <a:pPr algn="l"/>
            <a:r>
              <a:rPr lang="en-GB" sz="2800" b="0" i="0" dirty="0">
                <a:solidFill>
                  <a:schemeClr val="bg1"/>
                </a:solidFill>
                <a:effectLst/>
                <a:latin typeface="Inter"/>
              </a:rPr>
              <a:t>Candidates can request a clarification or interpretation of the </a:t>
            </a:r>
          </a:p>
          <a:p>
            <a:pPr algn="l"/>
            <a:r>
              <a:rPr lang="en-GB" sz="2800" b="0" i="0" dirty="0">
                <a:solidFill>
                  <a:schemeClr val="bg1"/>
                </a:solidFill>
                <a:effectLst/>
                <a:latin typeface="Inter"/>
              </a:rPr>
              <a:t>election rules or ruling from the Deputy Returning Officer anytime </a:t>
            </a:r>
            <a:endParaRPr lang="en-GB" sz="2800" dirty="0">
              <a:solidFill>
                <a:schemeClr val="bg1"/>
              </a:solidFill>
              <a:latin typeface="Inter"/>
            </a:endParaRPr>
          </a:p>
          <a:p>
            <a:pPr algn="l"/>
            <a:r>
              <a:rPr lang="en-GB" sz="2800" b="0" i="0" dirty="0">
                <a:solidFill>
                  <a:schemeClr val="bg1"/>
                </a:solidFill>
                <a:effectLst/>
                <a:latin typeface="Inter"/>
              </a:rPr>
              <a:t>during an election via </a:t>
            </a:r>
            <a:r>
              <a:rPr lang="en-GB" sz="2800" b="1" i="0" dirty="0">
                <a:solidFill>
                  <a:schemeClr val="bg1"/>
                </a:solidFill>
                <a:effectLst/>
                <a:latin typeface="Inter"/>
                <a:hlinkClick r:id="rId5">
                  <a:extLst>
                    <a:ext uri="{A12FA001-AC4F-418D-AE19-62706E023703}">
                      <ahyp:hlinkClr xmlns:ahyp="http://schemas.microsoft.com/office/drawing/2018/hyperlinkcolor" val="tx"/>
                    </a:ext>
                  </a:extLst>
                </a:hlinkClick>
              </a:rPr>
              <a:t>elections.hisa@uhi.ac.uk</a:t>
            </a:r>
            <a:r>
              <a:rPr lang="en-GB" sz="2800" b="0" i="0" dirty="0">
                <a:solidFill>
                  <a:schemeClr val="bg1"/>
                </a:solidFill>
                <a:effectLst/>
                <a:latin typeface="Inter"/>
              </a:rPr>
              <a:t>.  </a:t>
            </a:r>
          </a:p>
          <a:p>
            <a:pPr algn="l"/>
            <a:endParaRPr lang="en-GB" sz="1400" b="0" i="0" dirty="0">
              <a:solidFill>
                <a:schemeClr val="bg1"/>
              </a:solidFill>
              <a:effectLst/>
              <a:latin typeface="Inter"/>
            </a:endParaRPr>
          </a:p>
          <a:p>
            <a:r>
              <a:rPr lang="en-GB" sz="2800" b="0" i="0" dirty="0">
                <a:solidFill>
                  <a:schemeClr val="bg1"/>
                </a:solidFill>
                <a:effectLst/>
                <a:latin typeface="Inter"/>
              </a:rPr>
              <a:t>Any clarifications, interpretations or rulings issued </a:t>
            </a:r>
          </a:p>
          <a:p>
            <a:r>
              <a:rPr lang="en-GB" sz="2800" b="0" i="0" dirty="0">
                <a:solidFill>
                  <a:schemeClr val="bg1"/>
                </a:solidFill>
                <a:effectLst/>
                <a:latin typeface="Inter"/>
              </a:rPr>
              <a:t>by the Returning Officers will be posted on the                                                                              </a:t>
            </a:r>
            <a:r>
              <a:rPr lang="en-GB" sz="2800" b="1" i="0" dirty="0">
                <a:solidFill>
                  <a:schemeClr val="bg1"/>
                </a:solidFill>
                <a:effectLst/>
                <a:latin typeface="Inter"/>
              </a:rPr>
              <a:t>Deputy Returning Officer (DRO) Updates Board</a:t>
            </a:r>
            <a:r>
              <a:rPr lang="en-GB" sz="2800" b="0" i="0" dirty="0">
                <a:solidFill>
                  <a:schemeClr val="bg1"/>
                </a:solidFill>
                <a:effectLst/>
                <a:latin typeface="Inter"/>
              </a:rPr>
              <a:t>. </a:t>
            </a:r>
          </a:p>
          <a:p>
            <a:pPr algn="l"/>
            <a:r>
              <a:rPr lang="en-GB" sz="2800" b="0" i="0" dirty="0">
                <a:solidFill>
                  <a:schemeClr val="bg1"/>
                </a:solidFill>
                <a:effectLst/>
                <a:latin typeface="Inter"/>
              </a:rPr>
              <a:t> </a:t>
            </a:r>
            <a:endParaRPr lang="en-GB" sz="3200" b="0" i="0" dirty="0">
              <a:solidFill>
                <a:schemeClr val="bg1"/>
              </a:solidFill>
              <a:effectLst/>
              <a:latin typeface="Inter"/>
            </a:endParaRPr>
          </a:p>
        </p:txBody>
      </p:sp>
      <p:sp>
        <p:nvSpPr>
          <p:cNvPr id="23" name="TextBox 22">
            <a:extLst>
              <a:ext uri="{FF2B5EF4-FFF2-40B4-BE49-F238E27FC236}">
                <a16:creationId xmlns:a16="http://schemas.microsoft.com/office/drawing/2014/main" id="{B02D4847-8225-DA8E-DA97-B2659F9F7BFF}"/>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Returning Officers</a:t>
            </a:r>
            <a:endParaRPr lang="en-GB" b="1" dirty="0">
              <a:solidFill>
                <a:schemeClr val="bg1"/>
              </a:solidFill>
            </a:endParaRPr>
          </a:p>
        </p:txBody>
      </p:sp>
    </p:spTree>
    <p:extLst>
      <p:ext uri="{BB962C8B-B14F-4D97-AF65-F5344CB8AC3E}">
        <p14:creationId xmlns:p14="http://schemas.microsoft.com/office/powerpoint/2010/main" val="148161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2D13B-7A99-8FD8-20D9-5B22BB876AF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88D3C55-C4F4-991C-2DEE-366A8EAC26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9ABA844-EE21-5FEC-4427-FE141E17FB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1844D27-8F9F-C9EF-600D-7AA5F9D78411}"/>
              </a:ext>
            </a:extLst>
          </p:cNvPr>
          <p:cNvSpPr txBox="1"/>
          <p:nvPr/>
        </p:nvSpPr>
        <p:spPr>
          <a:xfrm>
            <a:off x="854568" y="1993899"/>
            <a:ext cx="9140331" cy="4647426"/>
          </a:xfrm>
          <a:prstGeom prst="rect">
            <a:avLst/>
          </a:prstGeom>
          <a:noFill/>
        </p:spPr>
        <p:txBody>
          <a:bodyPr wrap="square" rtlCol="0">
            <a:spAutoFit/>
          </a:bodyPr>
          <a:lstStyle/>
          <a:p>
            <a:pPr algn="l"/>
            <a:r>
              <a:rPr lang="en-GB" sz="2800" b="0" i="0" dirty="0">
                <a:solidFill>
                  <a:schemeClr val="bg1"/>
                </a:solidFill>
                <a:effectLst/>
              </a:rPr>
              <a:t>Complaints about election candidates and/ or members of their campaign team can only be submitted via our online </a:t>
            </a:r>
            <a:r>
              <a:rPr lang="en-GB" sz="2800" b="1" i="0" dirty="0">
                <a:solidFill>
                  <a:schemeClr val="bg1"/>
                </a:solidFill>
                <a:effectLst/>
              </a:rPr>
              <a:t>Student Elections Candidates Complaints Form</a:t>
            </a:r>
            <a:r>
              <a:rPr lang="en-GB" sz="2800" b="0" i="0" dirty="0">
                <a:solidFill>
                  <a:schemeClr val="bg1"/>
                </a:solidFill>
                <a:effectLst/>
              </a:rPr>
              <a:t>.</a:t>
            </a:r>
          </a:p>
          <a:p>
            <a:pPr algn="l"/>
            <a:endParaRPr lang="en-GB" sz="1600" b="0" i="0" dirty="0">
              <a:solidFill>
                <a:schemeClr val="bg1"/>
              </a:solidFill>
              <a:effectLst/>
            </a:endParaRPr>
          </a:p>
          <a:p>
            <a:pPr algn="l"/>
            <a:r>
              <a:rPr lang="en-GB" sz="2400" b="0" i="0" dirty="0">
                <a:solidFill>
                  <a:schemeClr val="bg1"/>
                </a:solidFill>
                <a:effectLst/>
              </a:rPr>
              <a:t>All complaints about election candidates and/ or members of their campaign teams must be submitted before the close of voting and must contain the following information:</a:t>
            </a:r>
          </a:p>
          <a:p>
            <a:pPr algn="l"/>
            <a:endParaRPr lang="en-GB" sz="2000" b="0" i="0" dirty="0">
              <a:solidFill>
                <a:schemeClr val="bg1"/>
              </a:solidFill>
              <a:effectLst/>
            </a:endParaRPr>
          </a:p>
          <a:p>
            <a:pPr marL="342900" indent="-342900" algn="l">
              <a:buFont typeface="Wingdings" panose="05000000000000000000" pitchFamily="2" charset="2"/>
              <a:buChar char="§"/>
            </a:pPr>
            <a:r>
              <a:rPr lang="en-GB" sz="2000" b="0" i="0" dirty="0">
                <a:solidFill>
                  <a:schemeClr val="bg1"/>
                </a:solidFill>
                <a:effectLst/>
              </a:rPr>
              <a:t>Details of what election rule(s) and/or ruling(s) you believe was broken.</a:t>
            </a:r>
          </a:p>
          <a:p>
            <a:pPr marL="342900" indent="-342900" algn="l">
              <a:buFont typeface="Wingdings" panose="05000000000000000000" pitchFamily="2" charset="2"/>
              <a:buChar char="§"/>
            </a:pPr>
            <a:endParaRPr lang="en-GB" sz="1200" b="0" i="0" dirty="0">
              <a:solidFill>
                <a:schemeClr val="bg1"/>
              </a:solidFill>
              <a:effectLst/>
            </a:endParaRPr>
          </a:p>
          <a:p>
            <a:pPr marL="342900" indent="-342900" algn="l">
              <a:buFont typeface="Wingdings" panose="05000000000000000000" pitchFamily="2" charset="2"/>
              <a:buChar char="§"/>
            </a:pPr>
            <a:r>
              <a:rPr lang="en-GB" sz="2000" b="0" i="0" dirty="0">
                <a:solidFill>
                  <a:schemeClr val="bg1"/>
                </a:solidFill>
                <a:effectLst/>
              </a:rPr>
              <a:t>Details of where and when you believe the election rule(s) was broken.</a:t>
            </a:r>
          </a:p>
          <a:p>
            <a:pPr marL="342900" indent="-342900" algn="l">
              <a:buFont typeface="Wingdings" panose="05000000000000000000" pitchFamily="2" charset="2"/>
              <a:buChar char="§"/>
            </a:pPr>
            <a:endParaRPr lang="en-GB" sz="1200" b="0" i="0" dirty="0">
              <a:solidFill>
                <a:schemeClr val="bg1"/>
              </a:solidFill>
              <a:effectLst/>
            </a:endParaRPr>
          </a:p>
          <a:p>
            <a:pPr marL="342900" indent="-342900" algn="l">
              <a:buFont typeface="Wingdings" panose="05000000000000000000" pitchFamily="2" charset="2"/>
              <a:buChar char="§"/>
            </a:pPr>
            <a:r>
              <a:rPr lang="en-GB" sz="2000" b="0" i="0" dirty="0">
                <a:solidFill>
                  <a:schemeClr val="bg1"/>
                </a:solidFill>
                <a:effectLst/>
              </a:rPr>
              <a:t>A copy of any evidence you have to support your complaint that an           election rule(s) was broken.</a:t>
            </a:r>
            <a:endParaRPr lang="en-GB" sz="3200" b="0" i="0" dirty="0">
              <a:solidFill>
                <a:schemeClr val="bg1"/>
              </a:solidFill>
              <a:effectLst/>
            </a:endParaRPr>
          </a:p>
        </p:txBody>
      </p:sp>
      <p:sp>
        <p:nvSpPr>
          <p:cNvPr id="23" name="TextBox 22">
            <a:extLst>
              <a:ext uri="{FF2B5EF4-FFF2-40B4-BE49-F238E27FC236}">
                <a16:creationId xmlns:a16="http://schemas.microsoft.com/office/drawing/2014/main" id="{6CF02462-2954-ABB3-9E07-DDEFBE325FA5}"/>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Complaints</a:t>
            </a:r>
            <a:endParaRPr lang="en-GB" b="1" dirty="0">
              <a:solidFill>
                <a:schemeClr val="bg1"/>
              </a:solidFill>
            </a:endParaRPr>
          </a:p>
        </p:txBody>
      </p:sp>
    </p:spTree>
    <p:extLst>
      <p:ext uri="{BB962C8B-B14F-4D97-AF65-F5344CB8AC3E}">
        <p14:creationId xmlns:p14="http://schemas.microsoft.com/office/powerpoint/2010/main" val="120875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196E-C6AD-1162-74EE-D2E5EC17F31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1A65444-97C7-8983-3BC2-22183433DA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1CDC27D-F387-273E-7C0E-7C2EB41AB2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E308F9F6-3A2B-630A-E06A-7988BF33D179}"/>
              </a:ext>
            </a:extLst>
          </p:cNvPr>
          <p:cNvSpPr txBox="1"/>
          <p:nvPr/>
        </p:nvSpPr>
        <p:spPr>
          <a:xfrm>
            <a:off x="854568" y="1993899"/>
            <a:ext cx="9394332" cy="2062103"/>
          </a:xfrm>
          <a:prstGeom prst="rect">
            <a:avLst/>
          </a:prstGeom>
          <a:noFill/>
        </p:spPr>
        <p:txBody>
          <a:bodyPr wrap="square" rtlCol="0">
            <a:spAutoFit/>
          </a:bodyPr>
          <a:lstStyle/>
          <a:p>
            <a:pPr algn="l"/>
            <a:r>
              <a:rPr lang="en-GB" sz="3200" b="0" i="0" dirty="0">
                <a:solidFill>
                  <a:schemeClr val="bg1"/>
                </a:solidFill>
                <a:effectLst/>
                <a:latin typeface="Inter"/>
              </a:rPr>
              <a:t>Any complaints and concerns about the </a:t>
            </a:r>
          </a:p>
          <a:p>
            <a:pPr algn="l"/>
            <a:r>
              <a:rPr lang="en-GB" sz="3200" b="0" i="0" dirty="0">
                <a:solidFill>
                  <a:schemeClr val="bg1"/>
                </a:solidFill>
                <a:effectLst/>
                <a:latin typeface="Inter"/>
              </a:rPr>
              <a:t>election rules and elections process should </a:t>
            </a:r>
          </a:p>
          <a:p>
            <a:pPr algn="l"/>
            <a:r>
              <a:rPr lang="en-GB" sz="3200" b="0" i="0" dirty="0">
                <a:solidFill>
                  <a:schemeClr val="bg1"/>
                </a:solidFill>
                <a:effectLst/>
                <a:latin typeface="Inter"/>
              </a:rPr>
              <a:t>be emailed to the Deputy Returning Officer via </a:t>
            </a:r>
            <a:r>
              <a:rPr lang="en-GB" sz="3200" b="0" i="0" u="sng" dirty="0">
                <a:solidFill>
                  <a:schemeClr val="bg1"/>
                </a:solidFill>
                <a:effectLst/>
                <a:latin typeface="Inter"/>
                <a:hlinkClick r:id="rId5">
                  <a:extLst>
                    <a:ext uri="{A12FA001-AC4F-418D-AE19-62706E023703}">
                      <ahyp:hlinkClr xmlns:ahyp="http://schemas.microsoft.com/office/drawing/2018/hyperlinkcolor" val="tx"/>
                    </a:ext>
                  </a:extLst>
                </a:hlinkClick>
              </a:rPr>
              <a:t>elections.hisa@uhi.ac.uk</a:t>
            </a:r>
            <a:r>
              <a:rPr lang="en-GB" sz="3200" b="0" i="0" dirty="0">
                <a:solidFill>
                  <a:schemeClr val="bg1"/>
                </a:solidFill>
                <a:effectLst/>
                <a:latin typeface="Inter"/>
              </a:rPr>
              <a:t>.</a:t>
            </a:r>
            <a:endParaRPr lang="en-GB" b="0" i="0" dirty="0">
              <a:solidFill>
                <a:schemeClr val="bg1"/>
              </a:solidFill>
              <a:effectLst/>
            </a:endParaRPr>
          </a:p>
        </p:txBody>
      </p:sp>
      <p:sp>
        <p:nvSpPr>
          <p:cNvPr id="23" name="TextBox 22">
            <a:extLst>
              <a:ext uri="{FF2B5EF4-FFF2-40B4-BE49-F238E27FC236}">
                <a16:creationId xmlns:a16="http://schemas.microsoft.com/office/drawing/2014/main" id="{50F64C30-8647-6F46-72B6-16E5AD7F5BB5}"/>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Complaints</a:t>
            </a:r>
            <a:endParaRPr lang="en-GB" b="1" dirty="0">
              <a:solidFill>
                <a:schemeClr val="bg1"/>
              </a:solidFill>
            </a:endParaRPr>
          </a:p>
        </p:txBody>
      </p:sp>
    </p:spTree>
    <p:extLst>
      <p:ext uri="{BB962C8B-B14F-4D97-AF65-F5344CB8AC3E}">
        <p14:creationId xmlns:p14="http://schemas.microsoft.com/office/powerpoint/2010/main" val="157998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E4207-D091-DB13-285D-F84DC60A6AD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EC3015F-FCC7-AF1A-06EE-CBF58CD20C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C02EBA09-78C6-07CA-6705-1A8FB86D01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811A3B60-85E1-BF3B-1FFA-51D28475B8CA}"/>
              </a:ext>
            </a:extLst>
          </p:cNvPr>
          <p:cNvSpPr txBox="1"/>
          <p:nvPr/>
        </p:nvSpPr>
        <p:spPr>
          <a:xfrm>
            <a:off x="854567" y="1993899"/>
            <a:ext cx="9011327" cy="4001095"/>
          </a:xfrm>
          <a:prstGeom prst="rect">
            <a:avLst/>
          </a:prstGeom>
          <a:noFill/>
        </p:spPr>
        <p:txBody>
          <a:bodyPr wrap="square" rtlCol="0">
            <a:spAutoFit/>
          </a:bodyPr>
          <a:lstStyle/>
          <a:p>
            <a:pPr algn="l"/>
            <a:r>
              <a:rPr lang="en-GB" sz="3200" dirty="0">
                <a:solidFill>
                  <a:schemeClr val="bg1"/>
                </a:solidFill>
                <a:latin typeface="Inter"/>
              </a:rPr>
              <a:t>Everything you use for your campaign must be accounted for in your Election Expenses, whether you have purchased it or not.</a:t>
            </a:r>
          </a:p>
          <a:p>
            <a:pPr algn="l"/>
            <a:endParaRPr lang="en-GB" sz="1400" dirty="0">
              <a:solidFill>
                <a:schemeClr val="bg1"/>
              </a:solidFill>
              <a:latin typeface="Inter"/>
            </a:endParaRPr>
          </a:p>
          <a:p>
            <a:pPr algn="l"/>
            <a:r>
              <a:rPr lang="en-GB" sz="3200" dirty="0">
                <a:solidFill>
                  <a:schemeClr val="bg1"/>
                </a:solidFill>
                <a:latin typeface="Inter"/>
              </a:rPr>
              <a:t>In the Student Election there are two types of election expenses:</a:t>
            </a:r>
            <a:endParaRPr lang="en-GB" sz="3200" b="0" i="0" dirty="0">
              <a:solidFill>
                <a:schemeClr val="bg1"/>
              </a:solidFill>
              <a:effectLst/>
              <a:latin typeface="Inter"/>
            </a:endParaRPr>
          </a:p>
          <a:p>
            <a:pPr algn="l"/>
            <a:endParaRPr lang="en-GB" sz="1200" dirty="0">
              <a:solidFill>
                <a:schemeClr val="bg1"/>
              </a:solidFill>
              <a:latin typeface="Inter"/>
            </a:endParaRPr>
          </a:p>
          <a:p>
            <a:pPr marL="457200" indent="-457200" algn="l">
              <a:buFont typeface="Wingdings" panose="05000000000000000000" pitchFamily="2" charset="2"/>
              <a:buChar char="§"/>
            </a:pPr>
            <a:r>
              <a:rPr lang="en-GB" sz="2800" dirty="0">
                <a:solidFill>
                  <a:schemeClr val="bg1"/>
                </a:solidFill>
                <a:latin typeface="Inter"/>
              </a:rPr>
              <a:t>Campaigns Expenses</a:t>
            </a:r>
          </a:p>
          <a:p>
            <a:pPr marL="457200" indent="-457200" algn="l">
              <a:buFont typeface="Wingdings" panose="05000000000000000000" pitchFamily="2" charset="2"/>
              <a:buChar char="§"/>
            </a:pPr>
            <a:endParaRPr lang="en-GB" sz="1200" dirty="0">
              <a:solidFill>
                <a:schemeClr val="bg1"/>
              </a:solidFill>
              <a:latin typeface="Inter"/>
            </a:endParaRPr>
          </a:p>
          <a:p>
            <a:pPr marL="457200" indent="-457200" algn="l">
              <a:buFont typeface="Wingdings" panose="05000000000000000000" pitchFamily="2" charset="2"/>
              <a:buChar char="§"/>
            </a:pPr>
            <a:r>
              <a:rPr lang="en-GB" sz="2800" dirty="0">
                <a:solidFill>
                  <a:schemeClr val="bg1"/>
                </a:solidFill>
                <a:latin typeface="Inter"/>
              </a:rPr>
              <a:t>Travel Expenses</a:t>
            </a:r>
            <a:endParaRPr lang="en-GB" sz="3200" dirty="0">
              <a:solidFill>
                <a:schemeClr val="bg1"/>
              </a:solidFill>
              <a:latin typeface="Inter"/>
            </a:endParaRPr>
          </a:p>
        </p:txBody>
      </p:sp>
      <p:sp>
        <p:nvSpPr>
          <p:cNvPr id="23" name="TextBox 22">
            <a:extLst>
              <a:ext uri="{FF2B5EF4-FFF2-40B4-BE49-F238E27FC236}">
                <a16:creationId xmlns:a16="http://schemas.microsoft.com/office/drawing/2014/main" id="{BBCF5181-B85A-D46C-841B-F7765F3F2240}"/>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Expenses</a:t>
            </a:r>
            <a:endParaRPr lang="en-GB" b="1" dirty="0">
              <a:solidFill>
                <a:schemeClr val="bg1"/>
              </a:solidFill>
            </a:endParaRPr>
          </a:p>
        </p:txBody>
      </p:sp>
    </p:spTree>
    <p:extLst>
      <p:ext uri="{BB962C8B-B14F-4D97-AF65-F5344CB8AC3E}">
        <p14:creationId xmlns:p14="http://schemas.microsoft.com/office/powerpoint/2010/main" val="4191265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667EA-564E-E0B6-9DE2-E9D5E669AC0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CB0464D9-AA79-A7C0-B528-534FA75BE4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3C39B257-0E04-E6CF-7DB0-6380D97274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EC3310A-5351-CA0E-DE5E-303975A5F384}"/>
              </a:ext>
            </a:extLst>
          </p:cNvPr>
          <p:cNvSpPr txBox="1"/>
          <p:nvPr/>
        </p:nvSpPr>
        <p:spPr>
          <a:xfrm>
            <a:off x="854568" y="1993899"/>
            <a:ext cx="8177137" cy="4154984"/>
          </a:xfrm>
          <a:prstGeom prst="rect">
            <a:avLst/>
          </a:prstGeom>
          <a:noFill/>
        </p:spPr>
        <p:txBody>
          <a:bodyPr wrap="square" rtlCol="0">
            <a:spAutoFit/>
          </a:bodyPr>
          <a:lstStyle/>
          <a:p>
            <a:pPr algn="l"/>
            <a:r>
              <a:rPr lang="en-GB" sz="3200" b="1" i="0" dirty="0">
                <a:solidFill>
                  <a:schemeClr val="bg1"/>
                </a:solidFill>
                <a:effectLst/>
                <a:latin typeface="Inter"/>
              </a:rPr>
              <a:t>Cross-Campus </a:t>
            </a:r>
            <a:r>
              <a:rPr lang="en-GB" sz="3200" b="1" dirty="0">
                <a:solidFill>
                  <a:schemeClr val="bg1"/>
                </a:solidFill>
                <a:latin typeface="Inter"/>
              </a:rPr>
              <a:t>Officer </a:t>
            </a:r>
            <a:r>
              <a:rPr lang="en-GB" sz="3200" b="1" i="0" dirty="0">
                <a:solidFill>
                  <a:schemeClr val="bg1"/>
                </a:solidFill>
                <a:effectLst/>
                <a:latin typeface="Inter"/>
              </a:rPr>
              <a:t>Campaigns Expenses</a:t>
            </a:r>
          </a:p>
          <a:p>
            <a:endParaRPr lang="en-GB" sz="1200" dirty="0">
              <a:solidFill>
                <a:schemeClr val="bg1"/>
              </a:solidFill>
              <a:latin typeface="Inter"/>
            </a:endParaRPr>
          </a:p>
          <a:p>
            <a:r>
              <a:rPr lang="en-GB" sz="2400" dirty="0">
                <a:solidFill>
                  <a:schemeClr val="bg1"/>
                </a:solidFill>
              </a:rPr>
              <a:t>Candidates for Cross-Campus Officer roles can claim and spend </a:t>
            </a:r>
            <a:r>
              <a:rPr lang="en-GB" sz="2400" b="1" dirty="0">
                <a:solidFill>
                  <a:schemeClr val="bg1"/>
                </a:solidFill>
              </a:rPr>
              <a:t>£40 </a:t>
            </a:r>
            <a:r>
              <a:rPr lang="en-GB" sz="2400" dirty="0">
                <a:solidFill>
                  <a:schemeClr val="bg1"/>
                </a:solidFill>
              </a:rPr>
              <a:t>of funding from HISA and spend up to </a:t>
            </a:r>
            <a:r>
              <a:rPr lang="en-GB" sz="2400" b="1" dirty="0">
                <a:solidFill>
                  <a:schemeClr val="bg1"/>
                </a:solidFill>
              </a:rPr>
              <a:t>£20 </a:t>
            </a:r>
            <a:r>
              <a:rPr lang="en-GB" sz="2400" dirty="0">
                <a:solidFill>
                  <a:schemeClr val="bg1"/>
                </a:solidFill>
              </a:rPr>
              <a:t>of their own money. (</a:t>
            </a:r>
            <a:r>
              <a:rPr lang="en-GB" sz="2400" b="1" dirty="0">
                <a:solidFill>
                  <a:schemeClr val="bg1"/>
                </a:solidFill>
              </a:rPr>
              <a:t>£60 in total</a:t>
            </a:r>
            <a:r>
              <a:rPr lang="en-GB" sz="2400" dirty="0">
                <a:solidFill>
                  <a:schemeClr val="bg1"/>
                </a:solidFill>
              </a:rPr>
              <a:t>)</a:t>
            </a:r>
          </a:p>
          <a:p>
            <a:pPr algn="l"/>
            <a:endParaRPr lang="en-GB" sz="3200" dirty="0">
              <a:solidFill>
                <a:schemeClr val="bg1"/>
              </a:solidFill>
              <a:latin typeface="Inter"/>
            </a:endParaRPr>
          </a:p>
          <a:p>
            <a:pPr algn="l"/>
            <a:r>
              <a:rPr lang="en-GB" sz="3200" b="1" i="0" dirty="0">
                <a:solidFill>
                  <a:schemeClr val="bg1"/>
                </a:solidFill>
                <a:effectLst/>
                <a:latin typeface="Inter"/>
              </a:rPr>
              <a:t>Local Officer Campaigns Expenses</a:t>
            </a:r>
          </a:p>
          <a:p>
            <a:endParaRPr lang="en-GB" sz="1200" dirty="0">
              <a:solidFill>
                <a:schemeClr val="bg1"/>
              </a:solidFill>
            </a:endParaRPr>
          </a:p>
          <a:p>
            <a:r>
              <a:rPr lang="en-GB" sz="2400" dirty="0">
                <a:solidFill>
                  <a:schemeClr val="bg1"/>
                </a:solidFill>
              </a:rPr>
              <a:t>Candidates for Local Officer roles can claim and spend </a:t>
            </a:r>
          </a:p>
          <a:p>
            <a:r>
              <a:rPr lang="en-GB" sz="2400" b="1" dirty="0">
                <a:solidFill>
                  <a:schemeClr val="bg1"/>
                </a:solidFill>
              </a:rPr>
              <a:t>£20 </a:t>
            </a:r>
            <a:r>
              <a:rPr lang="en-GB" sz="2400" dirty="0">
                <a:solidFill>
                  <a:schemeClr val="bg1"/>
                </a:solidFill>
              </a:rPr>
              <a:t>of funding from HISA and spend up to </a:t>
            </a:r>
            <a:r>
              <a:rPr lang="en-GB" sz="2400" b="1" dirty="0">
                <a:solidFill>
                  <a:schemeClr val="bg1"/>
                </a:solidFill>
              </a:rPr>
              <a:t>£10 </a:t>
            </a:r>
            <a:r>
              <a:rPr lang="en-GB" sz="2400" dirty="0">
                <a:solidFill>
                  <a:schemeClr val="bg1"/>
                </a:solidFill>
              </a:rPr>
              <a:t>of their own money. (</a:t>
            </a:r>
            <a:r>
              <a:rPr lang="en-GB" sz="2400" b="1" dirty="0">
                <a:solidFill>
                  <a:schemeClr val="bg1"/>
                </a:solidFill>
              </a:rPr>
              <a:t>£30 in total</a:t>
            </a:r>
            <a:r>
              <a:rPr lang="en-GB" sz="2400" dirty="0">
                <a:solidFill>
                  <a:schemeClr val="bg1"/>
                </a:solidFill>
              </a:rPr>
              <a:t>)</a:t>
            </a:r>
          </a:p>
        </p:txBody>
      </p:sp>
      <p:sp>
        <p:nvSpPr>
          <p:cNvPr id="23" name="TextBox 22">
            <a:extLst>
              <a:ext uri="{FF2B5EF4-FFF2-40B4-BE49-F238E27FC236}">
                <a16:creationId xmlns:a16="http://schemas.microsoft.com/office/drawing/2014/main" id="{39C19CB6-EECF-8C1E-1495-CA26C3436C54}"/>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Expenses</a:t>
            </a:r>
            <a:endParaRPr lang="en-GB" b="1" dirty="0">
              <a:solidFill>
                <a:schemeClr val="bg1"/>
              </a:solidFill>
            </a:endParaRPr>
          </a:p>
        </p:txBody>
      </p:sp>
    </p:spTree>
    <p:extLst>
      <p:ext uri="{BB962C8B-B14F-4D97-AF65-F5344CB8AC3E}">
        <p14:creationId xmlns:p14="http://schemas.microsoft.com/office/powerpoint/2010/main" val="301512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8F946-39BE-07EE-6A61-E5B5EEE05731}"/>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9BDCE0F-F59E-3989-4EE2-FB52E45D62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C3244285-BC2C-79DE-A4BA-F2706CB896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C2EA29CB-0E83-900C-C93E-D121096A271F}"/>
              </a:ext>
            </a:extLst>
          </p:cNvPr>
          <p:cNvSpPr txBox="1"/>
          <p:nvPr/>
        </p:nvSpPr>
        <p:spPr>
          <a:xfrm>
            <a:off x="854567" y="1993899"/>
            <a:ext cx="9989895" cy="4401205"/>
          </a:xfrm>
          <a:prstGeom prst="rect">
            <a:avLst/>
          </a:prstGeom>
          <a:noFill/>
        </p:spPr>
        <p:txBody>
          <a:bodyPr wrap="square" rtlCol="0">
            <a:spAutoFit/>
          </a:bodyPr>
          <a:lstStyle/>
          <a:p>
            <a:pPr algn="l"/>
            <a:r>
              <a:rPr lang="en-GB" sz="3200" b="1" i="0" dirty="0">
                <a:solidFill>
                  <a:schemeClr val="bg1"/>
                </a:solidFill>
                <a:effectLst/>
                <a:latin typeface="Inter"/>
              </a:rPr>
              <a:t>Travel Expenses</a:t>
            </a:r>
          </a:p>
          <a:p>
            <a:endParaRPr lang="en-GB" sz="1200" dirty="0">
              <a:solidFill>
                <a:schemeClr val="bg1"/>
              </a:solidFill>
              <a:latin typeface="Inter"/>
            </a:endParaRPr>
          </a:p>
          <a:p>
            <a:r>
              <a:rPr lang="en-GB" sz="2400" dirty="0">
                <a:solidFill>
                  <a:schemeClr val="bg1"/>
                </a:solidFill>
              </a:rPr>
              <a:t>Candidates for the following roles can claim and spend </a:t>
            </a:r>
            <a:r>
              <a:rPr lang="en-GB" sz="2400" b="1" dirty="0">
                <a:solidFill>
                  <a:schemeClr val="bg1"/>
                </a:solidFill>
              </a:rPr>
              <a:t>£75 </a:t>
            </a:r>
            <a:r>
              <a:rPr lang="en-GB" sz="2400" dirty="0">
                <a:solidFill>
                  <a:schemeClr val="bg1"/>
                </a:solidFill>
              </a:rPr>
              <a:t>of funding      from HISA on </a:t>
            </a:r>
            <a:r>
              <a:rPr lang="en-GB" sz="2400" b="1" dirty="0">
                <a:solidFill>
                  <a:schemeClr val="bg1"/>
                </a:solidFill>
              </a:rPr>
              <a:t>pre-authorised travel costs</a:t>
            </a:r>
            <a:r>
              <a:rPr lang="en-GB" sz="2400" dirty="0">
                <a:solidFill>
                  <a:schemeClr val="bg1"/>
                </a:solidFill>
              </a:rPr>
              <a:t> to campaign:</a:t>
            </a:r>
          </a:p>
          <a:p>
            <a:endParaRPr lang="en-GB" sz="1200" dirty="0">
              <a:solidFill>
                <a:schemeClr val="bg1"/>
              </a:solidFill>
            </a:endParaRPr>
          </a:p>
          <a:p>
            <a:pPr marL="342900" indent="-342900">
              <a:buFont typeface="Wingdings" panose="05000000000000000000" pitchFamily="2" charset="2"/>
              <a:buChar char="§"/>
            </a:pPr>
            <a:r>
              <a:rPr lang="en-GB" sz="2400" dirty="0">
                <a:solidFill>
                  <a:schemeClr val="bg1"/>
                </a:solidFill>
              </a:rPr>
              <a:t>Students’ Association President</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Vice President Education</a:t>
            </a:r>
          </a:p>
          <a:p>
            <a:pPr marL="342900" indent="-342900">
              <a:buFont typeface="Wingdings" panose="05000000000000000000" pitchFamily="2" charset="2"/>
              <a:buChar char="§"/>
            </a:pPr>
            <a:endParaRPr lang="en-GB" sz="600" dirty="0">
              <a:solidFill>
                <a:schemeClr val="bg1"/>
              </a:solidFill>
            </a:endParaRPr>
          </a:p>
          <a:p>
            <a:pPr marL="342900" indent="-342900">
              <a:buFont typeface="Wingdings" panose="05000000000000000000" pitchFamily="2" charset="2"/>
              <a:buChar char="§"/>
            </a:pPr>
            <a:r>
              <a:rPr lang="en-GB" sz="2400" dirty="0">
                <a:solidFill>
                  <a:schemeClr val="bg1"/>
                </a:solidFill>
              </a:rPr>
              <a:t>Argyll Depute President</a:t>
            </a:r>
          </a:p>
          <a:p>
            <a:pPr marL="342900" indent="-342900">
              <a:buFont typeface="Wingdings" panose="05000000000000000000" pitchFamily="2" charset="2"/>
              <a:buChar char="§"/>
            </a:pPr>
            <a:endParaRPr lang="en-GB" sz="600" dirty="0">
              <a:solidFill>
                <a:schemeClr val="bg1"/>
              </a:solidFill>
            </a:endParaRPr>
          </a:p>
          <a:p>
            <a:pPr marL="342900" indent="-342900">
              <a:buFont typeface="Wingdings" panose="05000000000000000000" pitchFamily="2" charset="2"/>
              <a:buChar char="§"/>
            </a:pPr>
            <a:r>
              <a:rPr lang="en-GB" sz="2400" dirty="0">
                <a:solidFill>
                  <a:schemeClr val="bg1"/>
                </a:solidFill>
              </a:rPr>
              <a:t>North, West &amp; Hebrides Depute President (Hebrides) </a:t>
            </a:r>
          </a:p>
          <a:p>
            <a:pPr marL="342900" indent="-342900">
              <a:buFont typeface="Wingdings" panose="05000000000000000000" pitchFamily="2" charset="2"/>
              <a:buChar char="§"/>
            </a:pPr>
            <a:endParaRPr lang="en-GB" sz="600" dirty="0">
              <a:solidFill>
                <a:schemeClr val="bg1"/>
              </a:solidFill>
            </a:endParaRPr>
          </a:p>
          <a:p>
            <a:pPr marL="342900" indent="-342900">
              <a:buFont typeface="Wingdings" panose="05000000000000000000" pitchFamily="2" charset="2"/>
              <a:buChar char="§"/>
            </a:pPr>
            <a:r>
              <a:rPr lang="en-GB" sz="2400" dirty="0">
                <a:solidFill>
                  <a:schemeClr val="bg1"/>
                </a:solidFill>
              </a:rPr>
              <a:t>North, West &amp; Hebrides Depute President (North) </a:t>
            </a:r>
          </a:p>
          <a:p>
            <a:pPr marL="342900" indent="-342900">
              <a:buFont typeface="Wingdings" panose="05000000000000000000" pitchFamily="2" charset="2"/>
              <a:buChar char="§"/>
            </a:pPr>
            <a:endParaRPr lang="en-GB" sz="600" dirty="0">
              <a:solidFill>
                <a:schemeClr val="bg1"/>
              </a:solidFill>
            </a:endParaRPr>
          </a:p>
          <a:p>
            <a:pPr marL="342900" indent="-342900">
              <a:buFont typeface="Wingdings" panose="05000000000000000000" pitchFamily="2" charset="2"/>
              <a:buChar char="§"/>
            </a:pPr>
            <a:r>
              <a:rPr lang="en-GB" sz="2400" dirty="0">
                <a:solidFill>
                  <a:schemeClr val="bg1"/>
                </a:solidFill>
              </a:rPr>
              <a:t>North, West &amp; Hebrides Depute President (West) </a:t>
            </a:r>
          </a:p>
        </p:txBody>
      </p:sp>
      <p:sp>
        <p:nvSpPr>
          <p:cNvPr id="23" name="TextBox 22">
            <a:extLst>
              <a:ext uri="{FF2B5EF4-FFF2-40B4-BE49-F238E27FC236}">
                <a16:creationId xmlns:a16="http://schemas.microsoft.com/office/drawing/2014/main" id="{B7A30511-B996-A299-332F-8ACD597F474B}"/>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Expenses</a:t>
            </a:r>
            <a:endParaRPr lang="en-GB" b="1" dirty="0">
              <a:solidFill>
                <a:schemeClr val="bg1"/>
              </a:solidFill>
            </a:endParaRPr>
          </a:p>
        </p:txBody>
      </p:sp>
    </p:spTree>
    <p:extLst>
      <p:ext uri="{BB962C8B-B14F-4D97-AF65-F5344CB8AC3E}">
        <p14:creationId xmlns:p14="http://schemas.microsoft.com/office/powerpoint/2010/main" val="2352823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49330-0007-CE24-B48A-A462CF2D1446}"/>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24345A5-6CE2-0B7F-A847-81910322AA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35C2DF8F-9162-6628-3D70-2C8329F127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1E70EE6-7921-BC02-02E0-29AD1090D7BD}"/>
              </a:ext>
            </a:extLst>
          </p:cNvPr>
          <p:cNvSpPr txBox="1"/>
          <p:nvPr/>
        </p:nvSpPr>
        <p:spPr>
          <a:xfrm>
            <a:off x="854568" y="1993899"/>
            <a:ext cx="10194432" cy="4893647"/>
          </a:xfrm>
          <a:prstGeom prst="rect">
            <a:avLst/>
          </a:prstGeom>
          <a:noFill/>
        </p:spPr>
        <p:txBody>
          <a:bodyPr wrap="square" rtlCol="0">
            <a:spAutoFit/>
          </a:bodyPr>
          <a:lstStyle/>
          <a:p>
            <a:r>
              <a:rPr lang="en-GB" sz="3200" b="1" dirty="0">
                <a:solidFill>
                  <a:schemeClr val="bg1"/>
                </a:solidFill>
              </a:rPr>
              <a:t>All candidates </a:t>
            </a:r>
            <a:r>
              <a:rPr lang="en-GB" sz="3200" dirty="0">
                <a:solidFill>
                  <a:schemeClr val="bg1"/>
                </a:solidFill>
              </a:rPr>
              <a:t>must submit an </a:t>
            </a:r>
            <a:r>
              <a:rPr lang="en-GB" sz="3200" b="1" dirty="0">
                <a:solidFill>
                  <a:schemeClr val="bg1"/>
                </a:solidFill>
              </a:rPr>
              <a:t>Elections </a:t>
            </a:r>
          </a:p>
          <a:p>
            <a:r>
              <a:rPr lang="en-GB" sz="3200" b="1" dirty="0">
                <a:solidFill>
                  <a:schemeClr val="bg1"/>
                </a:solidFill>
              </a:rPr>
              <a:t>Expenses Form </a:t>
            </a:r>
            <a:r>
              <a:rPr lang="en-GB" sz="3200" dirty="0">
                <a:solidFill>
                  <a:schemeClr val="bg1"/>
                </a:solidFill>
              </a:rPr>
              <a:t>regardless of whether they </a:t>
            </a:r>
          </a:p>
          <a:p>
            <a:r>
              <a:rPr lang="en-GB" sz="3200" dirty="0">
                <a:solidFill>
                  <a:schemeClr val="bg1"/>
                </a:solidFill>
              </a:rPr>
              <a:t>have spent anything for their campaign</a:t>
            </a:r>
          </a:p>
          <a:p>
            <a:endParaRPr lang="en-GB" sz="1400" b="1" dirty="0">
              <a:solidFill>
                <a:schemeClr val="bg1"/>
              </a:solidFill>
            </a:endParaRPr>
          </a:p>
          <a:p>
            <a:pPr algn="l"/>
            <a:r>
              <a:rPr lang="en-GB" sz="2800" b="1" dirty="0">
                <a:solidFill>
                  <a:schemeClr val="bg1"/>
                </a:solidFill>
                <a:latin typeface="Inter"/>
              </a:rPr>
              <a:t>Everything you use for your campaign must be </a:t>
            </a:r>
          </a:p>
          <a:p>
            <a:pPr algn="l"/>
            <a:r>
              <a:rPr lang="en-GB" sz="2800" b="1" dirty="0">
                <a:solidFill>
                  <a:schemeClr val="bg1"/>
                </a:solidFill>
                <a:latin typeface="Inter"/>
              </a:rPr>
              <a:t>recorded on your Election Expenses Form.</a:t>
            </a:r>
          </a:p>
          <a:p>
            <a:pPr algn="l"/>
            <a:endParaRPr lang="en-GB" sz="1400" b="1" dirty="0">
              <a:solidFill>
                <a:schemeClr val="bg1"/>
              </a:solidFill>
              <a:latin typeface="Inter"/>
            </a:endParaRPr>
          </a:p>
          <a:p>
            <a:pPr algn="l"/>
            <a:r>
              <a:rPr lang="en-GB" sz="2800" dirty="0">
                <a:solidFill>
                  <a:schemeClr val="bg1"/>
                </a:solidFill>
                <a:latin typeface="Inter"/>
              </a:rPr>
              <a:t>Candidates must contact the Deputy Return Officer to </a:t>
            </a:r>
          </a:p>
          <a:p>
            <a:pPr algn="l"/>
            <a:r>
              <a:rPr lang="en-GB" sz="2800" dirty="0">
                <a:solidFill>
                  <a:schemeClr val="bg1"/>
                </a:solidFill>
                <a:latin typeface="Inter"/>
              </a:rPr>
              <a:t>request a cost be assigned for items, materials and service </a:t>
            </a:r>
          </a:p>
          <a:p>
            <a:pPr algn="l"/>
            <a:r>
              <a:rPr lang="en-GB" sz="2800" dirty="0">
                <a:solidFill>
                  <a:schemeClr val="bg1"/>
                </a:solidFill>
                <a:latin typeface="Inter"/>
              </a:rPr>
              <a:t>where a receipt or proof of purchase cannot be produced.</a:t>
            </a:r>
          </a:p>
          <a:p>
            <a:endParaRPr lang="en-GB" sz="1200" dirty="0">
              <a:solidFill>
                <a:schemeClr val="bg1"/>
              </a:solidFill>
              <a:latin typeface="Inter"/>
            </a:endParaRPr>
          </a:p>
          <a:p>
            <a:endParaRPr kumimoji="0" lang="en-GB" sz="32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3" name="TextBox 22">
            <a:extLst>
              <a:ext uri="{FF2B5EF4-FFF2-40B4-BE49-F238E27FC236}">
                <a16:creationId xmlns:a16="http://schemas.microsoft.com/office/drawing/2014/main" id="{BABF61C2-4D9F-6F0D-0815-BB11C1D235E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Expenses</a:t>
            </a:r>
            <a:endParaRPr lang="en-GB" b="1" dirty="0">
              <a:solidFill>
                <a:schemeClr val="bg1"/>
              </a:solidFill>
            </a:endParaRPr>
          </a:p>
        </p:txBody>
      </p:sp>
    </p:spTree>
    <p:extLst>
      <p:ext uri="{BB962C8B-B14F-4D97-AF65-F5344CB8AC3E}">
        <p14:creationId xmlns:p14="http://schemas.microsoft.com/office/powerpoint/2010/main" val="2189934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E0300-6E60-6804-6E93-B774D99BAE97}"/>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7A2C1BE-B5C1-CF93-9D29-1B61EA2460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A80CB68-E215-5B5E-A894-3D1CC504EB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D0A79A9B-42E1-1813-B483-E203A98A9907}"/>
              </a:ext>
            </a:extLst>
          </p:cNvPr>
          <p:cNvSpPr txBox="1"/>
          <p:nvPr/>
        </p:nvSpPr>
        <p:spPr>
          <a:xfrm>
            <a:off x="854568" y="1993899"/>
            <a:ext cx="10194432" cy="4185761"/>
          </a:xfrm>
          <a:prstGeom prst="rect">
            <a:avLst/>
          </a:prstGeom>
          <a:noFill/>
        </p:spPr>
        <p:txBody>
          <a:bodyPr wrap="square" rtlCol="0">
            <a:spAutoFit/>
          </a:bodyPr>
          <a:lstStyle/>
          <a:p>
            <a:r>
              <a:rPr kumimoji="0" lang="en-GB" sz="3200" b="0" i="0" u="none" strike="noStrike" kern="1200" cap="none" spc="0" normalizeH="0" baseline="0" noProof="0" dirty="0">
                <a:ln>
                  <a:noFill/>
                </a:ln>
                <a:solidFill>
                  <a:prstClr val="white"/>
                </a:solidFill>
                <a:effectLst/>
                <a:uLnTx/>
                <a:uFillTx/>
                <a:ea typeface="+mn-ea"/>
                <a:cs typeface="+mn-cs"/>
              </a:rPr>
              <a:t>Election Expense Forms, along with relevant </a:t>
            </a:r>
          </a:p>
          <a:p>
            <a:r>
              <a:rPr kumimoji="0" lang="en-GB" sz="3200" b="0" i="0" u="none" strike="noStrike" kern="1200" cap="none" spc="0" normalizeH="0" baseline="0" noProof="0" dirty="0">
                <a:ln>
                  <a:noFill/>
                </a:ln>
                <a:solidFill>
                  <a:prstClr val="white"/>
                </a:solidFill>
                <a:effectLst/>
                <a:uLnTx/>
                <a:uFillTx/>
                <a:ea typeface="+mn-ea"/>
                <a:cs typeface="+mn-cs"/>
              </a:rPr>
              <a:t>receipts, must be submitted to the Deputy </a:t>
            </a:r>
          </a:p>
          <a:p>
            <a:r>
              <a:rPr kumimoji="0" lang="en-GB" sz="3200" b="0" i="0" u="none" strike="noStrike" kern="1200" cap="none" spc="0" normalizeH="0" baseline="0" noProof="0" dirty="0">
                <a:ln>
                  <a:noFill/>
                </a:ln>
                <a:solidFill>
                  <a:prstClr val="white"/>
                </a:solidFill>
                <a:effectLst/>
                <a:uLnTx/>
                <a:uFillTx/>
                <a:ea typeface="+mn-ea"/>
                <a:cs typeface="+mn-cs"/>
              </a:rPr>
              <a:t>Returning Officer </a:t>
            </a:r>
            <a:r>
              <a:rPr kumimoji="0" lang="en-GB" sz="3200" b="1" i="0" u="none" strike="noStrike" kern="1200" cap="none" spc="0" normalizeH="0" baseline="0" noProof="0" dirty="0">
                <a:ln>
                  <a:noFill/>
                </a:ln>
                <a:solidFill>
                  <a:prstClr val="white"/>
                </a:solidFill>
                <a:effectLst/>
                <a:uLnTx/>
                <a:uFillTx/>
                <a:ea typeface="+mn-ea"/>
                <a:cs typeface="+mn-cs"/>
              </a:rPr>
              <a:t>before the close of voting </a:t>
            </a:r>
          </a:p>
          <a:p>
            <a:r>
              <a:rPr kumimoji="0" lang="en-GB" sz="3200" b="0" i="0" u="none" strike="noStrike" kern="1200" cap="none" spc="0" normalizeH="0" baseline="0" noProof="0" dirty="0">
                <a:ln>
                  <a:noFill/>
                </a:ln>
                <a:solidFill>
                  <a:prstClr val="white"/>
                </a:solidFill>
                <a:effectLst/>
                <a:uLnTx/>
                <a:uFillTx/>
                <a:ea typeface="+mn-ea"/>
                <a:cs typeface="+mn-cs"/>
              </a:rPr>
              <a:t>at 4pm, Thursday 12</a:t>
            </a:r>
            <a:r>
              <a:rPr kumimoji="0" lang="en-GB" sz="3200" b="0" i="0" u="none" strike="noStrike" kern="1200" cap="none" spc="0" normalizeH="0" baseline="30000" noProof="0" dirty="0">
                <a:ln>
                  <a:noFill/>
                </a:ln>
                <a:solidFill>
                  <a:prstClr val="white"/>
                </a:solidFill>
                <a:effectLst/>
                <a:uLnTx/>
                <a:uFillTx/>
                <a:ea typeface="+mn-ea"/>
                <a:cs typeface="+mn-cs"/>
              </a:rPr>
              <a:t>th</a:t>
            </a:r>
            <a:r>
              <a:rPr kumimoji="0" lang="en-GB" sz="3200" b="0" i="0" u="none" strike="noStrike" kern="1200" cap="none" spc="0" normalizeH="0" baseline="0" noProof="0" dirty="0">
                <a:ln>
                  <a:noFill/>
                </a:ln>
                <a:solidFill>
                  <a:prstClr val="white"/>
                </a:solidFill>
                <a:effectLst/>
                <a:uLnTx/>
                <a:uFillTx/>
                <a:ea typeface="+mn-ea"/>
                <a:cs typeface="+mn-cs"/>
              </a:rPr>
              <a:t> March 2026.</a:t>
            </a:r>
          </a:p>
          <a:p>
            <a:endParaRPr lang="en-GB" sz="3200" dirty="0">
              <a:solidFill>
                <a:prstClr val="white"/>
              </a:solidFill>
            </a:endParaRPr>
          </a:p>
          <a:p>
            <a:r>
              <a:rPr lang="en-GB" sz="2800" b="1" dirty="0">
                <a:solidFill>
                  <a:schemeClr val="bg1"/>
                </a:solidFill>
              </a:rPr>
              <a:t>The Election Expenses Form can be found on the </a:t>
            </a:r>
          </a:p>
          <a:p>
            <a:r>
              <a:rPr lang="en-GB" sz="2800" b="1" dirty="0">
                <a:solidFill>
                  <a:schemeClr val="bg1"/>
                </a:solidFill>
              </a:rPr>
              <a:t>Candidates Resources page on the HISA website</a:t>
            </a:r>
            <a:r>
              <a:rPr lang="en-GB" sz="2800" dirty="0">
                <a:solidFill>
                  <a:schemeClr val="bg1"/>
                </a:solidFill>
              </a:rPr>
              <a:t>.</a:t>
            </a:r>
          </a:p>
          <a:p>
            <a:endParaRPr lang="en-GB" sz="3200"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969F80E5-0589-3304-8A99-D17AA27744D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Expenses</a:t>
            </a:r>
            <a:endParaRPr lang="en-GB" b="1" dirty="0">
              <a:solidFill>
                <a:schemeClr val="bg1"/>
              </a:solidFill>
            </a:endParaRPr>
          </a:p>
        </p:txBody>
      </p:sp>
    </p:spTree>
    <p:extLst>
      <p:ext uri="{BB962C8B-B14F-4D97-AF65-F5344CB8AC3E}">
        <p14:creationId xmlns:p14="http://schemas.microsoft.com/office/powerpoint/2010/main" val="156057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205FD-96A6-600A-CAFE-F23091341CBA}"/>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E2108D5F-4AA2-3ADE-338D-3189AF76BE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893ADA8-FA13-8DA8-4C63-F180938773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9855F2C8-EC27-FFB1-F6D8-960A5CD68716}"/>
              </a:ext>
            </a:extLst>
          </p:cNvPr>
          <p:cNvSpPr txBox="1"/>
          <p:nvPr/>
        </p:nvSpPr>
        <p:spPr>
          <a:xfrm>
            <a:off x="854568" y="1993899"/>
            <a:ext cx="9102232" cy="4308872"/>
          </a:xfrm>
          <a:prstGeom prst="rect">
            <a:avLst/>
          </a:prstGeom>
          <a:noFill/>
        </p:spPr>
        <p:txBody>
          <a:bodyPr wrap="square" rtlCol="0">
            <a:spAutoFit/>
          </a:bodyPr>
          <a:lstStyle/>
          <a:p>
            <a:pPr algn="l"/>
            <a:r>
              <a:rPr lang="en-GB" sz="3200" b="0" i="0" dirty="0">
                <a:solidFill>
                  <a:schemeClr val="bg1"/>
                </a:solidFill>
                <a:effectLst/>
              </a:rPr>
              <a:t>Any candidates who are found to be in </a:t>
            </a:r>
          </a:p>
          <a:p>
            <a:pPr algn="l"/>
            <a:r>
              <a:rPr lang="en-GB" sz="3200" b="0" i="0" dirty="0">
                <a:solidFill>
                  <a:schemeClr val="bg1"/>
                </a:solidFill>
                <a:effectLst/>
              </a:rPr>
              <a:t>breach of the Election Rules will</a:t>
            </a:r>
            <a:r>
              <a:rPr lang="en-GB" sz="3200" dirty="0">
                <a:solidFill>
                  <a:schemeClr val="bg1"/>
                </a:solidFill>
              </a:rPr>
              <a:t>;</a:t>
            </a:r>
            <a:endParaRPr lang="en-GB" sz="3200" b="0" i="0" dirty="0">
              <a:solidFill>
                <a:schemeClr val="bg1"/>
              </a:solidFill>
              <a:effectLst/>
            </a:endParaRPr>
          </a:p>
          <a:p>
            <a:pPr algn="l"/>
            <a:endParaRPr lang="en-GB" b="0" i="0" dirty="0">
              <a:solidFill>
                <a:schemeClr val="bg1"/>
              </a:solidFill>
              <a:effectLst/>
            </a:endParaRPr>
          </a:p>
          <a:p>
            <a:pPr marL="457200" indent="-457200" algn="l">
              <a:buFont typeface="Wingdings" panose="05000000000000000000" pitchFamily="2" charset="2"/>
              <a:buChar char="§"/>
            </a:pPr>
            <a:r>
              <a:rPr lang="en-GB" sz="2400" b="0" i="0" dirty="0">
                <a:solidFill>
                  <a:schemeClr val="bg1"/>
                </a:solidFill>
                <a:effectLst/>
              </a:rPr>
              <a:t>In the first instance, be issued with a written warning from          the Deputy Returning Officer (DRO).</a:t>
            </a:r>
          </a:p>
          <a:p>
            <a:pPr marL="457200" indent="-457200" algn="l">
              <a:buFont typeface="Wingdings" panose="05000000000000000000" pitchFamily="2" charset="2"/>
              <a:buChar char="§"/>
            </a:pPr>
            <a:endParaRPr lang="en-GB" sz="1200" dirty="0">
              <a:solidFill>
                <a:schemeClr val="bg1"/>
              </a:solidFill>
            </a:endParaRPr>
          </a:p>
          <a:p>
            <a:pPr marL="457200" indent="-457200" algn="l">
              <a:buFont typeface="Wingdings" panose="05000000000000000000" pitchFamily="2" charset="2"/>
              <a:buChar char="§"/>
            </a:pPr>
            <a:r>
              <a:rPr lang="en-GB" sz="2400" dirty="0">
                <a:solidFill>
                  <a:schemeClr val="bg1"/>
                </a:solidFill>
              </a:rPr>
              <a:t>In the instances where a written waring has already been issued, be issued a final written warning from the Deputy Returning Officer (DRO).</a:t>
            </a:r>
          </a:p>
          <a:p>
            <a:pPr marL="457200" indent="-457200" algn="l">
              <a:buFont typeface="Wingdings" panose="05000000000000000000" pitchFamily="2" charset="2"/>
              <a:buChar char="§"/>
            </a:pPr>
            <a:endParaRPr lang="en-GB" sz="1200" dirty="0">
              <a:solidFill>
                <a:schemeClr val="bg1"/>
              </a:solidFill>
            </a:endParaRPr>
          </a:p>
          <a:p>
            <a:pPr marL="457200" indent="-457200" algn="l">
              <a:buFont typeface="Wingdings" panose="05000000000000000000" pitchFamily="2" charset="2"/>
              <a:buChar char="§"/>
            </a:pPr>
            <a:r>
              <a:rPr lang="en-GB" sz="2400" dirty="0">
                <a:solidFill>
                  <a:schemeClr val="bg1"/>
                </a:solidFill>
              </a:rPr>
              <a:t>In the instances where a final written warning has already been issued, be disqualified from the election.</a:t>
            </a:r>
            <a:endParaRPr lang="en-GB" sz="3200" dirty="0">
              <a:solidFill>
                <a:schemeClr val="bg1"/>
              </a:solidFill>
            </a:endParaRPr>
          </a:p>
        </p:txBody>
      </p:sp>
      <p:sp>
        <p:nvSpPr>
          <p:cNvPr id="23" name="TextBox 22">
            <a:extLst>
              <a:ext uri="{FF2B5EF4-FFF2-40B4-BE49-F238E27FC236}">
                <a16:creationId xmlns:a16="http://schemas.microsoft.com/office/drawing/2014/main" id="{C7F1ABD7-BB6F-D35A-E1E2-C24E4D5F165B}"/>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Written Warnings</a:t>
            </a:r>
            <a:endParaRPr lang="en-GB" b="1" dirty="0">
              <a:solidFill>
                <a:schemeClr val="bg1"/>
              </a:solidFill>
            </a:endParaRPr>
          </a:p>
        </p:txBody>
      </p:sp>
    </p:spTree>
    <p:extLst>
      <p:ext uri="{BB962C8B-B14F-4D97-AF65-F5344CB8AC3E}">
        <p14:creationId xmlns:p14="http://schemas.microsoft.com/office/powerpoint/2010/main" val="405750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8EB46-E264-38DB-5B17-71C8557C2D31}"/>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A05160D-77A8-AFFD-AEFE-80C9AA53F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F8D00D9-D080-F0D6-3FD1-FAD90C9538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8C1C5ECE-C48F-4917-D32E-D4E9D751E6B5}"/>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Welcome!</a:t>
            </a:r>
            <a:endParaRPr lang="en-GB" b="1" dirty="0">
              <a:solidFill>
                <a:schemeClr val="bg1"/>
              </a:solidFill>
            </a:endParaRPr>
          </a:p>
        </p:txBody>
      </p:sp>
      <p:sp>
        <p:nvSpPr>
          <p:cNvPr id="4" name="TextBox 3">
            <a:extLst>
              <a:ext uri="{FF2B5EF4-FFF2-40B4-BE49-F238E27FC236}">
                <a16:creationId xmlns:a16="http://schemas.microsoft.com/office/drawing/2014/main" id="{51A7EFB0-4B3A-0AB0-39F1-1943D721F917}"/>
              </a:ext>
            </a:extLst>
          </p:cNvPr>
          <p:cNvSpPr txBox="1"/>
          <p:nvPr/>
        </p:nvSpPr>
        <p:spPr>
          <a:xfrm>
            <a:off x="854569" y="1985845"/>
            <a:ext cx="9604884" cy="3724096"/>
          </a:xfrm>
          <a:prstGeom prst="rect">
            <a:avLst/>
          </a:prstGeom>
          <a:noFill/>
        </p:spPr>
        <p:txBody>
          <a:bodyPr wrap="square" rtlCol="0">
            <a:spAutoFit/>
          </a:bodyPr>
          <a:lstStyle/>
          <a:p>
            <a:endParaRPr lang="en-GB" sz="3600" b="1" dirty="0">
              <a:solidFill>
                <a:schemeClr val="bg1"/>
              </a:solidFill>
            </a:endParaRPr>
          </a:p>
          <a:p>
            <a:r>
              <a:rPr lang="en-GB" sz="3200" b="1" dirty="0">
                <a:solidFill>
                  <a:schemeClr val="bg1"/>
                </a:solidFill>
              </a:rPr>
              <a:t>In this workshop we will be covering…</a:t>
            </a:r>
          </a:p>
          <a:p>
            <a:endParaRPr lang="en-GB" sz="3600" b="1" dirty="0">
              <a:solidFill>
                <a:schemeClr val="bg1"/>
              </a:solidFill>
            </a:endParaRPr>
          </a:p>
          <a:p>
            <a:pPr marL="571500" indent="-571500">
              <a:buFontTx/>
              <a:buChar char="-"/>
            </a:pPr>
            <a:r>
              <a:rPr lang="en-GB" sz="3200" dirty="0">
                <a:solidFill>
                  <a:schemeClr val="bg1"/>
                </a:solidFill>
              </a:rPr>
              <a:t>The Election Rules</a:t>
            </a:r>
          </a:p>
          <a:p>
            <a:pPr marL="571500" indent="-571500">
              <a:buFontTx/>
              <a:buChar char="-"/>
            </a:pPr>
            <a:endParaRPr lang="en-GB" dirty="0">
              <a:solidFill>
                <a:schemeClr val="bg1"/>
              </a:solidFill>
            </a:endParaRPr>
          </a:p>
          <a:p>
            <a:pPr marL="571500" indent="-571500">
              <a:buFontTx/>
              <a:buChar char="-"/>
            </a:pPr>
            <a:r>
              <a:rPr lang="en-GB" sz="3200" dirty="0">
                <a:solidFill>
                  <a:schemeClr val="bg1"/>
                </a:solidFill>
              </a:rPr>
              <a:t>The Voting Process &amp; The Voting System</a:t>
            </a:r>
          </a:p>
          <a:p>
            <a:pPr marL="571500" indent="-571500">
              <a:buFontTx/>
              <a:buChar char="-"/>
            </a:pPr>
            <a:endParaRPr lang="en-GB" dirty="0">
              <a:solidFill>
                <a:schemeClr val="bg1"/>
              </a:solidFill>
            </a:endParaRPr>
          </a:p>
          <a:p>
            <a:pPr marL="571500" indent="-571500">
              <a:buFontTx/>
              <a:buChar char="-"/>
            </a:pPr>
            <a:r>
              <a:rPr lang="en-GB" sz="3200" dirty="0">
                <a:solidFill>
                  <a:schemeClr val="bg1"/>
                </a:solidFill>
              </a:rPr>
              <a:t>Dates &amp; Deadlines</a:t>
            </a:r>
          </a:p>
        </p:txBody>
      </p:sp>
    </p:spTree>
    <p:extLst>
      <p:ext uri="{BB962C8B-B14F-4D97-AF65-F5344CB8AC3E}">
        <p14:creationId xmlns:p14="http://schemas.microsoft.com/office/powerpoint/2010/main" val="2262392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F620F-3D14-E967-1D89-52E883EABA89}"/>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653FFE03-817D-5E6C-B50C-27566AB229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0576"/>
            <a:ext cx="12223631" cy="6878576"/>
          </a:xfrm>
          <a:prstGeom prst="rect">
            <a:avLst/>
          </a:prstGeom>
        </p:spPr>
      </p:pic>
      <p:pic>
        <p:nvPicPr>
          <p:cNvPr id="7" name="Picture 6" descr="A blue and white logo&#10;&#10;Description automatically generated">
            <a:extLst>
              <a:ext uri="{FF2B5EF4-FFF2-40B4-BE49-F238E27FC236}">
                <a16:creationId xmlns:a16="http://schemas.microsoft.com/office/drawing/2014/main" id="{5026FD46-070A-9D5F-FAA7-D6B337D0FD78}"/>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a:off x="8270701" y="-52233"/>
            <a:ext cx="3916363" cy="3125633"/>
          </a:xfrm>
          <a:prstGeom prst="rect">
            <a:avLst/>
          </a:prstGeom>
        </p:spPr>
      </p:pic>
      <p:sp>
        <p:nvSpPr>
          <p:cNvPr id="2" name="TextBox 1">
            <a:extLst>
              <a:ext uri="{FF2B5EF4-FFF2-40B4-BE49-F238E27FC236}">
                <a16:creationId xmlns:a16="http://schemas.microsoft.com/office/drawing/2014/main" id="{0EAD9B4E-CBFF-B0E8-6EF0-29290A81720E}"/>
              </a:ext>
            </a:extLst>
          </p:cNvPr>
          <p:cNvSpPr txBox="1"/>
          <p:nvPr/>
        </p:nvSpPr>
        <p:spPr>
          <a:xfrm>
            <a:off x="-2" y="2151727"/>
            <a:ext cx="12187066" cy="2554545"/>
          </a:xfrm>
          <a:prstGeom prst="rect">
            <a:avLst/>
          </a:prstGeom>
          <a:noFill/>
        </p:spPr>
        <p:txBody>
          <a:bodyPr wrap="square" rtlCol="0">
            <a:spAutoFit/>
          </a:bodyPr>
          <a:lstStyle/>
          <a:p>
            <a:pPr algn="ctr"/>
            <a:r>
              <a:rPr lang="en-GB" sz="8000" b="1" dirty="0">
                <a:solidFill>
                  <a:schemeClr val="bg1"/>
                </a:solidFill>
              </a:rPr>
              <a:t> Voting Process &amp; </a:t>
            </a:r>
          </a:p>
          <a:p>
            <a:pPr algn="ctr"/>
            <a:r>
              <a:rPr lang="en-GB" sz="8000" b="1" dirty="0">
                <a:solidFill>
                  <a:schemeClr val="bg1"/>
                </a:solidFill>
              </a:rPr>
              <a:t>Voting System </a:t>
            </a:r>
          </a:p>
        </p:txBody>
      </p:sp>
    </p:spTree>
    <p:extLst>
      <p:ext uri="{BB962C8B-B14F-4D97-AF65-F5344CB8AC3E}">
        <p14:creationId xmlns:p14="http://schemas.microsoft.com/office/powerpoint/2010/main" val="1120729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132C3-F262-37BF-1A6A-5625605C3092}"/>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5F5B29F6-0D56-0523-D5C6-285CC3F341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29F85400-5C45-68E3-25A0-3D454284AE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4443E997-39F6-C72B-4CA9-8B52EDAC67C0}"/>
              </a:ext>
            </a:extLst>
          </p:cNvPr>
          <p:cNvSpPr txBox="1"/>
          <p:nvPr/>
        </p:nvSpPr>
        <p:spPr>
          <a:xfrm>
            <a:off x="854568" y="1993899"/>
            <a:ext cx="10194432" cy="4924425"/>
          </a:xfrm>
          <a:prstGeom prst="rect">
            <a:avLst/>
          </a:prstGeom>
          <a:noFill/>
        </p:spPr>
        <p:txBody>
          <a:bodyPr wrap="square" rtlCol="0">
            <a:spAutoFit/>
          </a:bodyPr>
          <a:lstStyle/>
          <a:p>
            <a:r>
              <a:rPr lang="en-GB" sz="3200" dirty="0">
                <a:solidFill>
                  <a:schemeClr val="bg1"/>
                </a:solidFill>
              </a:rPr>
              <a:t>Voting Opens: </a:t>
            </a:r>
            <a:r>
              <a:rPr lang="en-GB" sz="3200" b="1" dirty="0">
                <a:solidFill>
                  <a:schemeClr val="bg1"/>
                </a:solidFill>
              </a:rPr>
              <a:t>Monday 9</a:t>
            </a:r>
            <a:r>
              <a:rPr lang="en-GB" sz="3200" b="1" baseline="30000" dirty="0">
                <a:solidFill>
                  <a:schemeClr val="bg1"/>
                </a:solidFill>
              </a:rPr>
              <a:t>th</a:t>
            </a:r>
            <a:r>
              <a:rPr lang="en-GB" sz="3200" b="1" dirty="0">
                <a:solidFill>
                  <a:schemeClr val="bg1"/>
                </a:solidFill>
              </a:rPr>
              <a:t> March @ 10am</a:t>
            </a:r>
          </a:p>
          <a:p>
            <a:endParaRPr lang="en-GB" sz="1000" dirty="0">
              <a:solidFill>
                <a:schemeClr val="bg1"/>
              </a:solidFill>
            </a:endParaRPr>
          </a:p>
          <a:p>
            <a:r>
              <a:rPr lang="en-GB" sz="3200" dirty="0">
                <a:solidFill>
                  <a:schemeClr val="bg1"/>
                </a:solidFill>
              </a:rPr>
              <a:t>Voting Closes: </a:t>
            </a:r>
            <a:r>
              <a:rPr lang="en-GB" sz="3200" b="1" dirty="0">
                <a:solidFill>
                  <a:schemeClr val="bg1"/>
                </a:solidFill>
              </a:rPr>
              <a:t>Thursday 12</a:t>
            </a:r>
            <a:r>
              <a:rPr lang="en-GB" sz="3200" b="1" baseline="30000" dirty="0">
                <a:solidFill>
                  <a:schemeClr val="bg1"/>
                </a:solidFill>
              </a:rPr>
              <a:t>th</a:t>
            </a:r>
            <a:r>
              <a:rPr lang="en-GB" sz="3200" b="1" dirty="0">
                <a:solidFill>
                  <a:schemeClr val="bg1"/>
                </a:solidFill>
              </a:rPr>
              <a:t> March @ 4pm</a:t>
            </a:r>
          </a:p>
          <a:p>
            <a:endParaRPr lang="en-GB" sz="2800" dirty="0">
              <a:solidFill>
                <a:schemeClr val="bg1"/>
              </a:solidFill>
            </a:endParaRPr>
          </a:p>
          <a:p>
            <a:r>
              <a:rPr lang="en-GB" sz="2800" dirty="0">
                <a:solidFill>
                  <a:schemeClr val="bg1"/>
                </a:solidFill>
              </a:rPr>
              <a:t>Voting in HISA’s elections is done </a:t>
            </a:r>
            <a:r>
              <a:rPr lang="en-GB" sz="2800" b="1" dirty="0">
                <a:solidFill>
                  <a:schemeClr val="bg1"/>
                </a:solidFill>
              </a:rPr>
              <a:t>online</a:t>
            </a:r>
            <a:r>
              <a:rPr lang="en-GB" sz="2800" dirty="0">
                <a:solidFill>
                  <a:schemeClr val="bg1"/>
                </a:solidFill>
              </a:rPr>
              <a:t>, </a:t>
            </a:r>
          </a:p>
          <a:p>
            <a:r>
              <a:rPr lang="en-GB" sz="2800" dirty="0">
                <a:solidFill>
                  <a:schemeClr val="bg1"/>
                </a:solidFill>
              </a:rPr>
              <a:t>which means voting is accessible from any</a:t>
            </a:r>
          </a:p>
          <a:p>
            <a:r>
              <a:rPr lang="en-GB" sz="2800" b="1" dirty="0">
                <a:solidFill>
                  <a:schemeClr val="bg1"/>
                </a:solidFill>
              </a:rPr>
              <a:t>computer</a:t>
            </a:r>
            <a:r>
              <a:rPr lang="en-GB" sz="2800" dirty="0">
                <a:solidFill>
                  <a:schemeClr val="bg1"/>
                </a:solidFill>
              </a:rPr>
              <a:t> or </a:t>
            </a:r>
            <a:r>
              <a:rPr lang="en-GB" sz="2800" b="1" dirty="0">
                <a:solidFill>
                  <a:schemeClr val="bg1"/>
                </a:solidFill>
              </a:rPr>
              <a:t>smart device</a:t>
            </a:r>
            <a:r>
              <a:rPr lang="en-GB" sz="2800" dirty="0">
                <a:solidFill>
                  <a:schemeClr val="bg1"/>
                </a:solidFill>
              </a:rPr>
              <a:t> with an internet </a:t>
            </a:r>
          </a:p>
          <a:p>
            <a:r>
              <a:rPr lang="en-GB" sz="2800" dirty="0">
                <a:solidFill>
                  <a:schemeClr val="bg1"/>
                </a:solidFill>
              </a:rPr>
              <a:t>browser, at any point during the voting period.</a:t>
            </a:r>
          </a:p>
          <a:p>
            <a:endParaRPr lang="en-GB" b="1" dirty="0">
              <a:solidFill>
                <a:schemeClr val="bg1"/>
              </a:solidFill>
            </a:endParaRPr>
          </a:p>
          <a:p>
            <a:r>
              <a:rPr lang="en-GB" sz="2800" dirty="0">
                <a:solidFill>
                  <a:schemeClr val="bg1"/>
                </a:solidFill>
              </a:rPr>
              <a:t>Students can vote @ </a:t>
            </a:r>
            <a:r>
              <a:rPr lang="en-GB" sz="2800" b="1" dirty="0">
                <a:solidFill>
                  <a:schemeClr val="bg1"/>
                </a:solidFill>
              </a:rPr>
              <a:t>https://hisa.uhi.ac.uk/vote </a:t>
            </a:r>
          </a:p>
          <a:p>
            <a:r>
              <a:rPr lang="en-GB" sz="2800" dirty="0">
                <a:solidFill>
                  <a:schemeClr val="bg1"/>
                </a:solidFill>
              </a:rPr>
              <a:t>by signing in with their </a:t>
            </a:r>
            <a:r>
              <a:rPr lang="en-GB" sz="2800" b="1" dirty="0">
                <a:solidFill>
                  <a:schemeClr val="bg1"/>
                </a:solidFill>
              </a:rPr>
              <a:t>UHI log on details</a:t>
            </a:r>
            <a:r>
              <a:rPr lang="en-GB" sz="2800" dirty="0">
                <a:solidFill>
                  <a:schemeClr val="bg1"/>
                </a:solidFill>
              </a:rPr>
              <a:t>. </a:t>
            </a: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EA98BE1E-2224-210E-D86A-F617002FEEAD}"/>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Process</a:t>
            </a:r>
            <a:endParaRPr lang="en-GB" b="1" dirty="0">
              <a:solidFill>
                <a:schemeClr val="bg1"/>
              </a:solidFill>
            </a:endParaRPr>
          </a:p>
        </p:txBody>
      </p:sp>
    </p:spTree>
    <p:extLst>
      <p:ext uri="{BB962C8B-B14F-4D97-AF65-F5344CB8AC3E}">
        <p14:creationId xmlns:p14="http://schemas.microsoft.com/office/powerpoint/2010/main" val="1931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802A2-AA5F-CB89-EBD4-067F7EFF9B3F}"/>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471523D4-A64C-713D-C20A-EC7E1B2D15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A2E269D4-9403-623D-C07F-9C8188B76A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0B8BC1B-1B2D-99B9-9F7B-FA833782C494}"/>
              </a:ext>
            </a:extLst>
          </p:cNvPr>
          <p:cNvSpPr txBox="1"/>
          <p:nvPr/>
        </p:nvSpPr>
        <p:spPr>
          <a:xfrm>
            <a:off x="854568" y="2009941"/>
            <a:ext cx="10194432" cy="4708981"/>
          </a:xfrm>
          <a:prstGeom prst="rect">
            <a:avLst/>
          </a:prstGeom>
          <a:noFill/>
        </p:spPr>
        <p:txBody>
          <a:bodyPr wrap="square" rtlCol="0">
            <a:spAutoFit/>
          </a:bodyPr>
          <a:lstStyle/>
          <a:p>
            <a:r>
              <a:rPr lang="en-GB" sz="3200" dirty="0">
                <a:solidFill>
                  <a:schemeClr val="bg1"/>
                </a:solidFill>
              </a:rPr>
              <a:t>HISA uses the </a:t>
            </a:r>
            <a:r>
              <a:rPr lang="en-GB" sz="3200" b="1" dirty="0">
                <a:solidFill>
                  <a:schemeClr val="bg1"/>
                </a:solidFill>
              </a:rPr>
              <a:t>Single Transferable Vote (STV) </a:t>
            </a:r>
            <a:r>
              <a:rPr lang="en-GB" sz="3200" dirty="0">
                <a:solidFill>
                  <a:schemeClr val="bg1"/>
                </a:solidFill>
              </a:rPr>
              <a:t>proportional</a:t>
            </a:r>
            <a:r>
              <a:rPr lang="en-GB" sz="3200" b="1" dirty="0">
                <a:solidFill>
                  <a:schemeClr val="bg1"/>
                </a:solidFill>
              </a:rPr>
              <a:t> </a:t>
            </a:r>
            <a:r>
              <a:rPr lang="en-GB" sz="3200" dirty="0">
                <a:solidFill>
                  <a:schemeClr val="bg1"/>
                </a:solidFill>
              </a:rPr>
              <a:t>voting system for its Student Elections. </a:t>
            </a:r>
          </a:p>
          <a:p>
            <a:endParaRPr lang="en-GB" dirty="0">
              <a:solidFill>
                <a:schemeClr val="bg1"/>
              </a:solidFill>
            </a:endParaRPr>
          </a:p>
          <a:p>
            <a:r>
              <a:rPr lang="en-GB" sz="2800" dirty="0">
                <a:solidFill>
                  <a:schemeClr val="bg1"/>
                </a:solidFill>
              </a:rPr>
              <a:t>The Single Transferable Vote (STV) voting system allows </a:t>
            </a:r>
          </a:p>
          <a:p>
            <a:r>
              <a:rPr lang="en-GB" sz="2800" dirty="0">
                <a:solidFill>
                  <a:schemeClr val="bg1"/>
                </a:solidFill>
              </a:rPr>
              <a:t>voters to </a:t>
            </a:r>
            <a:r>
              <a:rPr lang="en-GB" sz="2800" b="1" dirty="0">
                <a:solidFill>
                  <a:schemeClr val="bg1"/>
                </a:solidFill>
              </a:rPr>
              <a:t>rank candidates in order of preference </a:t>
            </a:r>
            <a:r>
              <a:rPr lang="en-GB" sz="2800" dirty="0">
                <a:solidFill>
                  <a:schemeClr val="bg1"/>
                </a:solidFill>
              </a:rPr>
              <a:t>instead </a:t>
            </a:r>
          </a:p>
          <a:p>
            <a:r>
              <a:rPr lang="en-GB" sz="2800" dirty="0">
                <a:solidFill>
                  <a:schemeClr val="bg1"/>
                </a:solidFill>
              </a:rPr>
              <a:t>of limiting voters to selecting  a single candidate. </a:t>
            </a:r>
          </a:p>
          <a:p>
            <a:endParaRPr lang="en-GB" dirty="0">
              <a:solidFill>
                <a:schemeClr val="bg1"/>
              </a:solidFill>
            </a:endParaRPr>
          </a:p>
          <a:p>
            <a:r>
              <a:rPr lang="en-GB" sz="2800" dirty="0">
                <a:solidFill>
                  <a:schemeClr val="bg1"/>
                </a:solidFill>
              </a:rPr>
              <a:t>Voters can select </a:t>
            </a:r>
            <a:r>
              <a:rPr lang="en-GB" sz="2800" b="1" dirty="0">
                <a:solidFill>
                  <a:schemeClr val="bg1"/>
                </a:solidFill>
              </a:rPr>
              <a:t>No Further Preferences (NFP) </a:t>
            </a:r>
            <a:r>
              <a:rPr lang="en-GB" sz="2800" dirty="0">
                <a:solidFill>
                  <a:schemeClr val="bg1"/>
                </a:solidFill>
              </a:rPr>
              <a:t>or</a:t>
            </a:r>
            <a:r>
              <a:rPr lang="en-GB" sz="2800" b="1" dirty="0">
                <a:solidFill>
                  <a:schemeClr val="bg1"/>
                </a:solidFill>
              </a:rPr>
              <a:t> </a:t>
            </a:r>
          </a:p>
          <a:p>
            <a:r>
              <a:rPr lang="en-GB" sz="2800" b="1" dirty="0">
                <a:solidFill>
                  <a:schemeClr val="bg1"/>
                </a:solidFill>
              </a:rPr>
              <a:t>Re-Open Nominations (RON) </a:t>
            </a:r>
            <a:r>
              <a:rPr lang="en-GB" sz="2800" dirty="0">
                <a:solidFill>
                  <a:schemeClr val="bg1"/>
                </a:solidFill>
              </a:rPr>
              <a:t>once they have ranked </a:t>
            </a:r>
          </a:p>
          <a:p>
            <a:r>
              <a:rPr lang="en-GB" sz="2800" dirty="0">
                <a:solidFill>
                  <a:schemeClr val="bg1"/>
                </a:solidFill>
              </a:rPr>
              <a:t>as many or as few candidates as they want.</a:t>
            </a:r>
          </a:p>
          <a:p>
            <a:endParaRPr lang="en-GB" sz="3200" dirty="0">
              <a:solidFill>
                <a:schemeClr val="bg1"/>
              </a:solidFill>
            </a:endParaRPr>
          </a:p>
        </p:txBody>
      </p:sp>
      <p:sp>
        <p:nvSpPr>
          <p:cNvPr id="23" name="TextBox 22">
            <a:extLst>
              <a:ext uri="{FF2B5EF4-FFF2-40B4-BE49-F238E27FC236}">
                <a16:creationId xmlns:a16="http://schemas.microsoft.com/office/drawing/2014/main" id="{CC960A79-47D1-C164-9AEC-1D79E800FC6D}"/>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System</a:t>
            </a:r>
            <a:endParaRPr lang="en-GB" b="1" dirty="0">
              <a:solidFill>
                <a:schemeClr val="bg1"/>
              </a:solidFill>
            </a:endParaRPr>
          </a:p>
        </p:txBody>
      </p:sp>
    </p:spTree>
    <p:extLst>
      <p:ext uri="{BB962C8B-B14F-4D97-AF65-F5344CB8AC3E}">
        <p14:creationId xmlns:p14="http://schemas.microsoft.com/office/powerpoint/2010/main" val="2024793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2FEB2-BAFA-B379-8B7B-905FC7398BF8}"/>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DA697A5-83B6-4420-146D-D0D4054EA4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74CF9FAE-168D-1163-59A8-11EEA95A85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30770224-A8D8-14F1-FAD2-031002CC31F4}"/>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System</a:t>
            </a:r>
            <a:endParaRPr lang="en-GB" b="1" dirty="0">
              <a:solidFill>
                <a:schemeClr val="bg1"/>
              </a:solidFill>
            </a:endParaRPr>
          </a:p>
        </p:txBody>
      </p:sp>
      <p:sp>
        <p:nvSpPr>
          <p:cNvPr id="2" name="TextBox 1">
            <a:extLst>
              <a:ext uri="{FF2B5EF4-FFF2-40B4-BE49-F238E27FC236}">
                <a16:creationId xmlns:a16="http://schemas.microsoft.com/office/drawing/2014/main" id="{AA37BEAA-3297-D869-1B7E-9A2D86927BA8}"/>
              </a:ext>
            </a:extLst>
          </p:cNvPr>
          <p:cNvSpPr txBox="1"/>
          <p:nvPr/>
        </p:nvSpPr>
        <p:spPr>
          <a:xfrm>
            <a:off x="854567" y="2009941"/>
            <a:ext cx="8738611" cy="3139321"/>
          </a:xfrm>
          <a:prstGeom prst="rect">
            <a:avLst/>
          </a:prstGeom>
          <a:noFill/>
        </p:spPr>
        <p:txBody>
          <a:bodyPr wrap="square" rtlCol="0">
            <a:spAutoFit/>
          </a:bodyPr>
          <a:lstStyle/>
          <a:p>
            <a:r>
              <a:rPr lang="en-GB" sz="3200" dirty="0">
                <a:solidFill>
                  <a:schemeClr val="bg1"/>
                </a:solidFill>
              </a:rPr>
              <a:t>Under the Single Transferable Vote (STV) system a candidate needs to reach a set amount of votes, known as </a:t>
            </a:r>
            <a:r>
              <a:rPr lang="en-GB" sz="3200" b="1" dirty="0">
                <a:solidFill>
                  <a:schemeClr val="bg1"/>
                </a:solidFill>
              </a:rPr>
              <a:t>the quota</a:t>
            </a:r>
            <a:r>
              <a:rPr lang="en-GB" sz="3200" dirty="0">
                <a:solidFill>
                  <a:schemeClr val="bg1"/>
                </a:solidFill>
              </a:rPr>
              <a:t>, to get elected.</a:t>
            </a:r>
          </a:p>
          <a:p>
            <a:endParaRPr lang="en-GB" dirty="0">
              <a:solidFill>
                <a:schemeClr val="bg1"/>
              </a:solidFill>
            </a:endParaRPr>
          </a:p>
          <a:p>
            <a:r>
              <a:rPr lang="en-GB" sz="3200" dirty="0">
                <a:solidFill>
                  <a:schemeClr val="bg1"/>
                </a:solidFill>
              </a:rPr>
              <a:t>The quota formular is…</a:t>
            </a:r>
          </a:p>
          <a:p>
            <a:endParaRPr lang="en-GB" dirty="0">
              <a:solidFill>
                <a:schemeClr val="bg1"/>
              </a:solidFill>
            </a:endParaRPr>
          </a:p>
          <a:p>
            <a:endParaRPr lang="en-GB" sz="3200" dirty="0">
              <a:solidFill>
                <a:schemeClr val="bg1"/>
              </a:solidFill>
            </a:endParaRPr>
          </a:p>
        </p:txBody>
      </p:sp>
      <p:sp>
        <p:nvSpPr>
          <p:cNvPr id="3" name="TextBox 2">
            <a:extLst>
              <a:ext uri="{FF2B5EF4-FFF2-40B4-BE49-F238E27FC236}">
                <a16:creationId xmlns:a16="http://schemas.microsoft.com/office/drawing/2014/main" id="{DB141A7F-CBA0-3FDB-37A5-732DA3382128}"/>
              </a:ext>
            </a:extLst>
          </p:cNvPr>
          <p:cNvSpPr txBox="1"/>
          <p:nvPr/>
        </p:nvSpPr>
        <p:spPr>
          <a:xfrm>
            <a:off x="872559" y="5208580"/>
            <a:ext cx="2607817" cy="1261884"/>
          </a:xfrm>
          <a:prstGeom prst="rect">
            <a:avLst/>
          </a:prstGeom>
          <a:noFill/>
        </p:spPr>
        <p:txBody>
          <a:bodyPr wrap="square" rtlCol="0">
            <a:spAutoFit/>
          </a:bodyPr>
          <a:lstStyle/>
          <a:p>
            <a:pPr algn="ctr"/>
            <a:endParaRPr lang="en-GB" sz="1600" dirty="0">
              <a:highlight>
                <a:srgbClr val="000000"/>
              </a:highlight>
            </a:endParaRPr>
          </a:p>
          <a:p>
            <a:pPr algn="ctr"/>
            <a:r>
              <a:rPr lang="en-GB" sz="3000" dirty="0">
                <a:solidFill>
                  <a:schemeClr val="bg1"/>
                </a:solidFill>
              </a:rPr>
              <a:t>Number </a:t>
            </a:r>
          </a:p>
          <a:p>
            <a:pPr algn="ctr"/>
            <a:r>
              <a:rPr lang="en-GB" sz="3000" dirty="0">
                <a:solidFill>
                  <a:schemeClr val="bg1"/>
                </a:solidFill>
              </a:rPr>
              <a:t>Places</a:t>
            </a:r>
          </a:p>
        </p:txBody>
      </p:sp>
      <p:cxnSp>
        <p:nvCxnSpPr>
          <p:cNvPr id="6" name="Straight Connector 5">
            <a:extLst>
              <a:ext uri="{FF2B5EF4-FFF2-40B4-BE49-F238E27FC236}">
                <a16:creationId xmlns:a16="http://schemas.microsoft.com/office/drawing/2014/main" id="{93668FCC-6C33-2FC7-893D-3D74F0864A6E}"/>
              </a:ext>
            </a:extLst>
          </p:cNvPr>
          <p:cNvCxnSpPr>
            <a:cxnSpLocks/>
          </p:cNvCxnSpPr>
          <p:nvPr/>
        </p:nvCxnSpPr>
        <p:spPr>
          <a:xfrm>
            <a:off x="1195460" y="5318669"/>
            <a:ext cx="3288631" cy="0"/>
          </a:xfrm>
          <a:prstGeom prst="line">
            <a:avLst/>
          </a:prstGeom>
          <a:ln w="76200">
            <a:solidFill>
              <a:schemeClr val="bg1"/>
            </a:solidFill>
          </a:ln>
        </p:spPr>
        <p:style>
          <a:lnRef idx="3">
            <a:schemeClr val="dk1"/>
          </a:lnRef>
          <a:fillRef idx="0">
            <a:schemeClr val="dk1"/>
          </a:fillRef>
          <a:effectRef idx="2">
            <a:schemeClr val="dk1"/>
          </a:effectRef>
          <a:fontRef idx="minor">
            <a:schemeClr val="tx1"/>
          </a:fontRef>
        </p:style>
      </p:cxnSp>
      <p:sp>
        <p:nvSpPr>
          <p:cNvPr id="8" name="TextBox 7">
            <a:extLst>
              <a:ext uri="{FF2B5EF4-FFF2-40B4-BE49-F238E27FC236}">
                <a16:creationId xmlns:a16="http://schemas.microsoft.com/office/drawing/2014/main" id="{F682CD52-0CE2-3087-6C34-54FAA446BC82}"/>
              </a:ext>
            </a:extLst>
          </p:cNvPr>
          <p:cNvSpPr txBox="1"/>
          <p:nvPr/>
        </p:nvSpPr>
        <p:spPr>
          <a:xfrm>
            <a:off x="815493" y="4533838"/>
            <a:ext cx="5422232" cy="1569660"/>
          </a:xfrm>
          <a:prstGeom prst="rect">
            <a:avLst/>
          </a:prstGeom>
          <a:noFill/>
        </p:spPr>
        <p:txBody>
          <a:bodyPr wrap="square" rtlCol="0">
            <a:spAutoFit/>
          </a:bodyPr>
          <a:lstStyle/>
          <a:p>
            <a:r>
              <a:rPr lang="en-GB" sz="9600" dirty="0">
                <a:solidFill>
                  <a:schemeClr val="bg1"/>
                </a:solidFill>
              </a:rPr>
              <a:t>(             )</a:t>
            </a:r>
          </a:p>
        </p:txBody>
      </p:sp>
      <p:sp>
        <p:nvSpPr>
          <p:cNvPr id="9" name="TextBox 8">
            <a:extLst>
              <a:ext uri="{FF2B5EF4-FFF2-40B4-BE49-F238E27FC236}">
                <a16:creationId xmlns:a16="http://schemas.microsoft.com/office/drawing/2014/main" id="{8FD2BC83-A67D-F0A3-66B9-BEC5931130F9}"/>
              </a:ext>
            </a:extLst>
          </p:cNvPr>
          <p:cNvSpPr txBox="1"/>
          <p:nvPr/>
        </p:nvSpPr>
        <p:spPr>
          <a:xfrm>
            <a:off x="4865094" y="4979985"/>
            <a:ext cx="3096126" cy="707886"/>
          </a:xfrm>
          <a:prstGeom prst="rect">
            <a:avLst/>
          </a:prstGeom>
          <a:noFill/>
        </p:spPr>
        <p:txBody>
          <a:bodyPr wrap="square" rtlCol="0">
            <a:spAutoFit/>
          </a:bodyPr>
          <a:lstStyle/>
          <a:p>
            <a:r>
              <a:rPr lang="en-GB" sz="4000" dirty="0">
                <a:solidFill>
                  <a:schemeClr val="bg1"/>
                </a:solidFill>
              </a:rPr>
              <a:t>+ 1 =</a:t>
            </a:r>
            <a:endParaRPr lang="en-GB" sz="4000" b="1" dirty="0">
              <a:solidFill>
                <a:schemeClr val="bg1"/>
              </a:solidFill>
            </a:endParaRPr>
          </a:p>
        </p:txBody>
      </p:sp>
      <p:sp>
        <p:nvSpPr>
          <p:cNvPr id="10" name="TextBox 9">
            <a:extLst>
              <a:ext uri="{FF2B5EF4-FFF2-40B4-BE49-F238E27FC236}">
                <a16:creationId xmlns:a16="http://schemas.microsoft.com/office/drawing/2014/main" id="{B6660509-465F-F6EB-219F-C18E34B2D5F5}"/>
              </a:ext>
            </a:extLst>
          </p:cNvPr>
          <p:cNvSpPr txBox="1"/>
          <p:nvPr/>
        </p:nvSpPr>
        <p:spPr>
          <a:xfrm>
            <a:off x="6012754" y="4903170"/>
            <a:ext cx="3247877" cy="830997"/>
          </a:xfrm>
          <a:prstGeom prst="rect">
            <a:avLst/>
          </a:prstGeom>
          <a:noFill/>
        </p:spPr>
        <p:txBody>
          <a:bodyPr wrap="square" rtlCol="0">
            <a:spAutoFit/>
          </a:bodyPr>
          <a:lstStyle/>
          <a:p>
            <a:pPr algn="ctr"/>
            <a:r>
              <a:rPr lang="en-GB" sz="2400" b="1" dirty="0">
                <a:solidFill>
                  <a:schemeClr val="bg1"/>
                </a:solidFill>
              </a:rPr>
              <a:t>Number of vote needed to be elected</a:t>
            </a:r>
          </a:p>
        </p:txBody>
      </p:sp>
      <p:sp>
        <p:nvSpPr>
          <p:cNvPr id="11" name="TextBox 10">
            <a:extLst>
              <a:ext uri="{FF2B5EF4-FFF2-40B4-BE49-F238E27FC236}">
                <a16:creationId xmlns:a16="http://schemas.microsoft.com/office/drawing/2014/main" id="{E3241731-9215-F9D2-0FEB-4AD6845EA9A5}"/>
              </a:ext>
            </a:extLst>
          </p:cNvPr>
          <p:cNvSpPr txBox="1"/>
          <p:nvPr/>
        </p:nvSpPr>
        <p:spPr>
          <a:xfrm>
            <a:off x="1001114" y="4703050"/>
            <a:ext cx="3717433" cy="830997"/>
          </a:xfrm>
          <a:prstGeom prst="rect">
            <a:avLst/>
          </a:prstGeom>
          <a:noFill/>
        </p:spPr>
        <p:txBody>
          <a:bodyPr wrap="square" rtlCol="0">
            <a:spAutoFit/>
          </a:bodyPr>
          <a:lstStyle/>
          <a:p>
            <a:pPr algn="ctr"/>
            <a:r>
              <a:rPr lang="en-GB" sz="3200" dirty="0">
                <a:solidFill>
                  <a:schemeClr val="bg1"/>
                </a:solidFill>
              </a:rPr>
              <a:t>Number of Votes</a:t>
            </a:r>
          </a:p>
          <a:p>
            <a:pPr algn="ctr"/>
            <a:endParaRPr lang="en-GB" sz="1600" dirty="0">
              <a:highlight>
                <a:srgbClr val="000000"/>
              </a:highlight>
            </a:endParaRPr>
          </a:p>
        </p:txBody>
      </p:sp>
      <p:sp>
        <p:nvSpPr>
          <p:cNvPr id="12" name="TextBox 11">
            <a:extLst>
              <a:ext uri="{FF2B5EF4-FFF2-40B4-BE49-F238E27FC236}">
                <a16:creationId xmlns:a16="http://schemas.microsoft.com/office/drawing/2014/main" id="{56597285-C05D-8332-69F0-E796BF2B104E}"/>
              </a:ext>
            </a:extLst>
          </p:cNvPr>
          <p:cNvSpPr txBox="1"/>
          <p:nvPr/>
        </p:nvSpPr>
        <p:spPr>
          <a:xfrm>
            <a:off x="3124675" y="5474046"/>
            <a:ext cx="1155546" cy="707886"/>
          </a:xfrm>
          <a:prstGeom prst="rect">
            <a:avLst/>
          </a:prstGeom>
          <a:noFill/>
        </p:spPr>
        <p:txBody>
          <a:bodyPr wrap="square" rtlCol="0">
            <a:spAutoFit/>
          </a:bodyPr>
          <a:lstStyle/>
          <a:p>
            <a:r>
              <a:rPr lang="en-GB" sz="4000" dirty="0">
                <a:solidFill>
                  <a:schemeClr val="bg1"/>
                </a:solidFill>
              </a:rPr>
              <a:t>+  1</a:t>
            </a:r>
            <a:endParaRPr lang="en-GB" sz="4000" b="1" dirty="0">
              <a:solidFill>
                <a:schemeClr val="bg1"/>
              </a:solidFill>
            </a:endParaRPr>
          </a:p>
        </p:txBody>
      </p:sp>
    </p:spTree>
    <p:extLst>
      <p:ext uri="{BB962C8B-B14F-4D97-AF65-F5344CB8AC3E}">
        <p14:creationId xmlns:p14="http://schemas.microsoft.com/office/powerpoint/2010/main" val="15821747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21258-6183-39EA-31F5-243B2E6000C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6244408-FB94-B42F-6055-83F528B790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4E6CF404-570F-326F-87CB-CF17919E18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CACACABE-1271-B7C6-21A9-550D22AD1216}"/>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System</a:t>
            </a:r>
            <a:endParaRPr lang="en-GB" b="1" dirty="0">
              <a:solidFill>
                <a:schemeClr val="bg1"/>
              </a:solidFill>
            </a:endParaRPr>
          </a:p>
        </p:txBody>
      </p:sp>
      <p:pic>
        <p:nvPicPr>
          <p:cNvPr id="2" name="Online Media 1" title="What is Single Transferable Voting?">
            <a:hlinkClick r:id="" action="ppaction://media"/>
            <a:extLst>
              <a:ext uri="{FF2B5EF4-FFF2-40B4-BE49-F238E27FC236}">
                <a16:creationId xmlns:a16="http://schemas.microsoft.com/office/drawing/2014/main" id="{86AB5278-20A3-15F4-2312-B1EAB3A622AC}"/>
              </a:ext>
            </a:extLst>
          </p:cNvPr>
          <p:cNvPicPr>
            <a:picLocks noRot="1" noChangeAspect="1"/>
          </p:cNvPicPr>
          <p:nvPr>
            <a:videoFile r:link="rId1"/>
          </p:nvPr>
        </p:nvPicPr>
        <p:blipFill>
          <a:blip r:embed="rId6"/>
          <a:stretch>
            <a:fillRect/>
          </a:stretch>
        </p:blipFill>
        <p:spPr>
          <a:xfrm>
            <a:off x="872988" y="2122003"/>
            <a:ext cx="7737612" cy="4371751"/>
          </a:xfrm>
          <a:prstGeom prst="rect">
            <a:avLst/>
          </a:prstGeom>
        </p:spPr>
      </p:pic>
    </p:spTree>
    <p:extLst>
      <p:ext uri="{BB962C8B-B14F-4D97-AF65-F5344CB8AC3E}">
        <p14:creationId xmlns:p14="http://schemas.microsoft.com/office/powerpoint/2010/main" val="115797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89BC5-6BD5-2F1A-7386-C2296AC3978A}"/>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941ADDE7-41A2-BAAB-4CBD-D11587F297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C81AD9F-D867-2F7F-12AD-04D171FD6C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8B1D2959-FC31-194D-7AB0-28A727D5DE04}"/>
              </a:ext>
            </a:extLst>
          </p:cNvPr>
          <p:cNvSpPr txBox="1"/>
          <p:nvPr/>
        </p:nvSpPr>
        <p:spPr>
          <a:xfrm>
            <a:off x="854568" y="1993899"/>
            <a:ext cx="10194432" cy="3570208"/>
          </a:xfrm>
          <a:prstGeom prst="rect">
            <a:avLst/>
          </a:prstGeom>
          <a:noFill/>
        </p:spPr>
        <p:txBody>
          <a:bodyPr wrap="square" rtlCol="0">
            <a:spAutoFit/>
          </a:bodyPr>
          <a:lstStyle/>
          <a:p>
            <a:r>
              <a:rPr lang="en-GB" sz="3200" dirty="0">
                <a:solidFill>
                  <a:schemeClr val="bg1"/>
                </a:solidFill>
              </a:rPr>
              <a:t>HISA will be operating on campus </a:t>
            </a:r>
            <a:r>
              <a:rPr lang="en-GB" sz="3200" b="1" dirty="0">
                <a:solidFill>
                  <a:schemeClr val="bg1"/>
                </a:solidFill>
              </a:rPr>
              <a:t>Polling Stations</a:t>
            </a:r>
            <a:r>
              <a:rPr lang="en-GB" sz="3200" dirty="0">
                <a:solidFill>
                  <a:schemeClr val="bg1"/>
                </a:solidFill>
              </a:rPr>
              <a:t> </a:t>
            </a:r>
            <a:r>
              <a:rPr lang="en-GB" sz="3200" b="1" dirty="0">
                <a:solidFill>
                  <a:schemeClr val="bg1"/>
                </a:solidFill>
              </a:rPr>
              <a:t>between 10am and 3pm </a:t>
            </a:r>
            <a:r>
              <a:rPr lang="en-GB" sz="3200" dirty="0">
                <a:solidFill>
                  <a:schemeClr val="bg1"/>
                </a:solidFill>
              </a:rPr>
              <a:t>at the following locations </a:t>
            </a:r>
          </a:p>
          <a:p>
            <a:r>
              <a:rPr lang="en-GB" sz="3200" dirty="0">
                <a:solidFill>
                  <a:schemeClr val="bg1"/>
                </a:solidFill>
              </a:rPr>
              <a:t>during the voting period:</a:t>
            </a:r>
          </a:p>
          <a:p>
            <a:endParaRPr lang="en-GB" b="1" dirty="0">
              <a:solidFill>
                <a:schemeClr val="bg1"/>
              </a:solidFill>
            </a:endParaRPr>
          </a:p>
          <a:p>
            <a:pPr marL="457200" indent="-457200">
              <a:buFont typeface="Wingdings" panose="05000000000000000000" pitchFamily="2" charset="2"/>
              <a:buChar char="§"/>
            </a:pPr>
            <a:r>
              <a:rPr lang="en-GB" sz="2800" b="1" dirty="0">
                <a:solidFill>
                  <a:schemeClr val="bg1"/>
                </a:solidFill>
              </a:rPr>
              <a:t>Inverness Campus </a:t>
            </a:r>
            <a:r>
              <a:rPr lang="en-GB" sz="2800" dirty="0">
                <a:solidFill>
                  <a:schemeClr val="bg1"/>
                </a:solidFill>
              </a:rPr>
              <a:t>(UHI Inverness)</a:t>
            </a:r>
          </a:p>
          <a:p>
            <a:pPr marL="457200" indent="-457200">
              <a:buFont typeface="Wingdings" panose="05000000000000000000" pitchFamily="2" charset="2"/>
              <a:buChar char="§"/>
            </a:pPr>
            <a:endParaRPr lang="en-GB" sz="1400" b="1" dirty="0">
              <a:solidFill>
                <a:schemeClr val="bg1"/>
              </a:solidFill>
            </a:endParaRPr>
          </a:p>
          <a:p>
            <a:pPr marL="457200" indent="-457200">
              <a:buFont typeface="Wingdings" panose="05000000000000000000" pitchFamily="2" charset="2"/>
              <a:buChar char="§"/>
            </a:pPr>
            <a:r>
              <a:rPr lang="en-GB" sz="2800" b="1" dirty="0">
                <a:solidFill>
                  <a:schemeClr val="bg1"/>
                </a:solidFill>
              </a:rPr>
              <a:t>Moray Street Campus </a:t>
            </a:r>
            <a:r>
              <a:rPr lang="en-GB" sz="2800" dirty="0">
                <a:solidFill>
                  <a:schemeClr val="bg1"/>
                </a:solidFill>
              </a:rPr>
              <a:t>(UHI Moray)</a:t>
            </a:r>
          </a:p>
          <a:p>
            <a:pPr marL="457200" indent="-457200">
              <a:buFont typeface="Wingdings" panose="05000000000000000000" pitchFamily="2" charset="2"/>
              <a:buChar char="§"/>
            </a:pPr>
            <a:endParaRPr lang="en-GB" sz="1400" b="1" dirty="0">
              <a:solidFill>
                <a:schemeClr val="bg1"/>
              </a:solidFill>
            </a:endParaRPr>
          </a:p>
          <a:p>
            <a:pPr marL="457200" indent="-457200">
              <a:buFont typeface="Wingdings" panose="05000000000000000000" pitchFamily="2" charset="2"/>
              <a:buChar char="§"/>
            </a:pPr>
            <a:r>
              <a:rPr lang="en-GB" sz="2800" b="1" dirty="0">
                <a:solidFill>
                  <a:schemeClr val="bg1"/>
                </a:solidFill>
              </a:rPr>
              <a:t>Perth Campus </a:t>
            </a:r>
            <a:r>
              <a:rPr lang="en-GB" sz="2800" dirty="0">
                <a:solidFill>
                  <a:schemeClr val="bg1"/>
                </a:solidFill>
              </a:rPr>
              <a:t>(UHI Perth)</a:t>
            </a:r>
          </a:p>
        </p:txBody>
      </p:sp>
      <p:sp>
        <p:nvSpPr>
          <p:cNvPr id="23" name="TextBox 22">
            <a:extLst>
              <a:ext uri="{FF2B5EF4-FFF2-40B4-BE49-F238E27FC236}">
                <a16:creationId xmlns:a16="http://schemas.microsoft.com/office/drawing/2014/main" id="{C8B777BC-E630-4A19-3682-F167D6F717F0}"/>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Polling Stations</a:t>
            </a:r>
            <a:endParaRPr lang="en-GB" b="1" dirty="0">
              <a:solidFill>
                <a:schemeClr val="bg1"/>
              </a:solidFill>
            </a:endParaRPr>
          </a:p>
        </p:txBody>
      </p:sp>
    </p:spTree>
    <p:extLst>
      <p:ext uri="{BB962C8B-B14F-4D97-AF65-F5344CB8AC3E}">
        <p14:creationId xmlns:p14="http://schemas.microsoft.com/office/powerpoint/2010/main" val="1621861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6A213-786B-F7B2-8FF3-EE66ED218442}"/>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992C4A0B-11F6-5423-9478-BA0D7C5070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0008007-4AC5-E23C-A431-B0A38AB88D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FE2FC561-121A-C0A7-D290-B215961CEDD2}"/>
              </a:ext>
            </a:extLst>
          </p:cNvPr>
          <p:cNvSpPr txBox="1"/>
          <p:nvPr/>
        </p:nvSpPr>
        <p:spPr>
          <a:xfrm>
            <a:off x="854568" y="1993899"/>
            <a:ext cx="10524632" cy="3570208"/>
          </a:xfrm>
          <a:prstGeom prst="rect">
            <a:avLst/>
          </a:prstGeom>
          <a:noFill/>
        </p:spPr>
        <p:txBody>
          <a:bodyPr wrap="square" rtlCol="0">
            <a:spAutoFit/>
          </a:bodyPr>
          <a:lstStyle/>
          <a:p>
            <a:r>
              <a:rPr lang="en-GB" sz="3200" dirty="0">
                <a:solidFill>
                  <a:schemeClr val="bg1"/>
                </a:solidFill>
              </a:rPr>
              <a:t>HISA will be operating on campus </a:t>
            </a:r>
            <a:r>
              <a:rPr lang="en-GB" sz="3200" b="1" dirty="0">
                <a:solidFill>
                  <a:schemeClr val="bg1"/>
                </a:solidFill>
              </a:rPr>
              <a:t>Polling Stations</a:t>
            </a:r>
            <a:r>
              <a:rPr lang="en-GB" sz="3200" dirty="0">
                <a:solidFill>
                  <a:schemeClr val="bg1"/>
                </a:solidFill>
              </a:rPr>
              <a:t> </a:t>
            </a:r>
            <a:r>
              <a:rPr lang="en-GB" sz="3200" b="1" dirty="0">
                <a:solidFill>
                  <a:schemeClr val="bg1"/>
                </a:solidFill>
              </a:rPr>
              <a:t>between 10.30am and 2pm </a:t>
            </a:r>
            <a:r>
              <a:rPr lang="en-GB" sz="3200" dirty="0">
                <a:solidFill>
                  <a:schemeClr val="bg1"/>
                </a:solidFill>
              </a:rPr>
              <a:t>at the following locations </a:t>
            </a:r>
          </a:p>
          <a:p>
            <a:r>
              <a:rPr lang="en-GB" sz="3200" dirty="0">
                <a:solidFill>
                  <a:schemeClr val="bg1"/>
                </a:solidFill>
              </a:rPr>
              <a:t>during the voting period:</a:t>
            </a:r>
          </a:p>
          <a:p>
            <a:endParaRPr lang="en-GB" b="1" dirty="0">
              <a:solidFill>
                <a:schemeClr val="bg1"/>
              </a:solidFill>
            </a:endParaRPr>
          </a:p>
          <a:p>
            <a:pPr marL="457200" indent="-457200">
              <a:buFont typeface="Wingdings" panose="05000000000000000000" pitchFamily="2" charset="2"/>
              <a:buChar char="§"/>
            </a:pPr>
            <a:r>
              <a:rPr lang="en-GB" sz="2800" b="1" dirty="0">
                <a:solidFill>
                  <a:schemeClr val="bg1"/>
                </a:solidFill>
              </a:rPr>
              <a:t>Fort William Campus </a:t>
            </a:r>
            <a:r>
              <a:rPr lang="en-GB" sz="2800" dirty="0">
                <a:solidFill>
                  <a:schemeClr val="bg1"/>
                </a:solidFill>
              </a:rPr>
              <a:t>(UHI North, West, &amp; Hebrides)</a:t>
            </a:r>
          </a:p>
          <a:p>
            <a:pPr marL="457200" indent="-457200">
              <a:buFont typeface="Wingdings" panose="05000000000000000000" pitchFamily="2" charset="2"/>
              <a:buChar char="§"/>
            </a:pPr>
            <a:endParaRPr lang="en-GB" sz="1400" b="1" dirty="0">
              <a:solidFill>
                <a:schemeClr val="bg1"/>
              </a:solidFill>
            </a:endParaRPr>
          </a:p>
          <a:p>
            <a:pPr marL="457200" indent="-457200">
              <a:buFont typeface="Wingdings" panose="05000000000000000000" pitchFamily="2" charset="2"/>
              <a:buChar char="§"/>
            </a:pPr>
            <a:r>
              <a:rPr lang="en-GB" sz="2800" b="1" dirty="0">
                <a:solidFill>
                  <a:schemeClr val="bg1"/>
                </a:solidFill>
              </a:rPr>
              <a:t>SAMS Campus </a:t>
            </a:r>
            <a:r>
              <a:rPr lang="en-GB" sz="2800" dirty="0">
                <a:solidFill>
                  <a:schemeClr val="bg1"/>
                </a:solidFill>
              </a:rPr>
              <a:t>(Scottish Association for Marine Science)</a:t>
            </a:r>
          </a:p>
          <a:p>
            <a:pPr marL="457200" indent="-457200">
              <a:buFont typeface="Wingdings" panose="05000000000000000000" pitchFamily="2" charset="2"/>
              <a:buChar char="§"/>
            </a:pPr>
            <a:endParaRPr lang="en-GB" sz="1400" b="1" dirty="0">
              <a:solidFill>
                <a:schemeClr val="bg1"/>
              </a:solidFill>
            </a:endParaRPr>
          </a:p>
          <a:p>
            <a:pPr marL="457200" indent="-457200">
              <a:buFont typeface="Wingdings" panose="05000000000000000000" pitchFamily="2" charset="2"/>
              <a:buChar char="§"/>
            </a:pPr>
            <a:r>
              <a:rPr lang="en-GB" sz="2800" b="1" dirty="0">
                <a:solidFill>
                  <a:schemeClr val="bg1"/>
                </a:solidFill>
              </a:rPr>
              <a:t>Thurso Campus </a:t>
            </a:r>
            <a:r>
              <a:rPr lang="en-GB" sz="2800" dirty="0">
                <a:solidFill>
                  <a:schemeClr val="bg1"/>
                </a:solidFill>
              </a:rPr>
              <a:t>(UHI North, West, &amp; Hebrides)</a:t>
            </a:r>
          </a:p>
        </p:txBody>
      </p:sp>
      <p:sp>
        <p:nvSpPr>
          <p:cNvPr id="23" name="TextBox 22">
            <a:extLst>
              <a:ext uri="{FF2B5EF4-FFF2-40B4-BE49-F238E27FC236}">
                <a16:creationId xmlns:a16="http://schemas.microsoft.com/office/drawing/2014/main" id="{A396F2E8-4B9D-FDD9-3170-A24B143ABFF7}"/>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Polling Stations</a:t>
            </a:r>
            <a:endParaRPr lang="en-GB" b="1" dirty="0">
              <a:solidFill>
                <a:schemeClr val="bg1"/>
              </a:solidFill>
            </a:endParaRPr>
          </a:p>
        </p:txBody>
      </p:sp>
    </p:spTree>
    <p:extLst>
      <p:ext uri="{BB962C8B-B14F-4D97-AF65-F5344CB8AC3E}">
        <p14:creationId xmlns:p14="http://schemas.microsoft.com/office/powerpoint/2010/main" val="3408307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7A642-E2BE-812A-E5CD-869AAAB81EE2}"/>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CB51A2BE-5441-11CF-30DD-58252BEC95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014FA27-A25E-681B-50A4-6E34AC79C7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46D88CCA-6062-096A-5DB9-480415D7ECFB}"/>
              </a:ext>
            </a:extLst>
          </p:cNvPr>
          <p:cNvSpPr txBox="1"/>
          <p:nvPr/>
        </p:nvSpPr>
        <p:spPr>
          <a:xfrm>
            <a:off x="854568" y="1993899"/>
            <a:ext cx="10194432" cy="5878532"/>
          </a:xfrm>
          <a:prstGeom prst="rect">
            <a:avLst/>
          </a:prstGeom>
          <a:noFill/>
        </p:spPr>
        <p:txBody>
          <a:bodyPr wrap="square" rtlCol="0">
            <a:spAutoFit/>
          </a:bodyPr>
          <a:lstStyle/>
          <a:p>
            <a:r>
              <a:rPr lang="en-GB" sz="3200" dirty="0">
                <a:solidFill>
                  <a:schemeClr val="bg1"/>
                </a:solidFill>
              </a:rPr>
              <a:t>Student(s) encountering issues or problems </a:t>
            </a:r>
          </a:p>
          <a:p>
            <a:r>
              <a:rPr lang="en-GB" sz="3200" dirty="0">
                <a:solidFill>
                  <a:schemeClr val="bg1"/>
                </a:solidFill>
              </a:rPr>
              <a:t>voting online need to email </a:t>
            </a:r>
            <a:r>
              <a:rPr lang="en-GB" sz="3200" b="1" dirty="0">
                <a:solidFill>
                  <a:schemeClr val="bg1"/>
                </a:solidFill>
              </a:rPr>
              <a:t>elections.hisa@uhi.ac.uk </a:t>
            </a:r>
          </a:p>
          <a:p>
            <a:r>
              <a:rPr lang="en-GB" sz="3200" dirty="0">
                <a:solidFill>
                  <a:schemeClr val="bg1"/>
                </a:solidFill>
              </a:rPr>
              <a:t>as soon as possible (ASAP) with the following details so the HISA Elections Team can investigate:</a:t>
            </a:r>
          </a:p>
          <a:p>
            <a:endParaRPr lang="en-GB" dirty="0">
              <a:solidFill>
                <a:schemeClr val="bg1"/>
              </a:solidFill>
            </a:endParaRPr>
          </a:p>
          <a:p>
            <a:pPr marL="457200" indent="-457200">
              <a:buFont typeface="Wingdings" panose="05000000000000000000" pitchFamily="2" charset="2"/>
              <a:buChar char="§"/>
            </a:pPr>
            <a:r>
              <a:rPr lang="en-GB" sz="2800" dirty="0">
                <a:solidFill>
                  <a:schemeClr val="bg1"/>
                </a:solidFill>
              </a:rPr>
              <a:t>Full Name</a:t>
            </a:r>
          </a:p>
          <a:p>
            <a:pPr marL="457200" indent="-457200">
              <a:buFont typeface="Wingdings" panose="05000000000000000000" pitchFamily="2" charset="2"/>
              <a:buChar char="§"/>
            </a:pPr>
            <a:endParaRPr lang="en-GB" sz="1200" dirty="0"/>
          </a:p>
          <a:p>
            <a:pPr marL="457200" indent="-457200">
              <a:buFont typeface="Wingdings" panose="05000000000000000000" pitchFamily="2" charset="2"/>
              <a:buChar char="§"/>
            </a:pPr>
            <a:r>
              <a:rPr lang="en-GB" sz="2800" dirty="0">
                <a:solidFill>
                  <a:schemeClr val="bg1"/>
                </a:solidFill>
              </a:rPr>
              <a:t>UHI email address</a:t>
            </a:r>
          </a:p>
          <a:p>
            <a:pPr marL="457200" indent="-457200">
              <a:buFont typeface="Wingdings" panose="05000000000000000000" pitchFamily="2" charset="2"/>
              <a:buChar char="§"/>
            </a:pPr>
            <a:endParaRPr lang="en-GB" sz="1200" dirty="0">
              <a:solidFill>
                <a:schemeClr val="bg1"/>
              </a:solidFill>
            </a:endParaRPr>
          </a:p>
          <a:p>
            <a:pPr marL="457200" indent="-457200">
              <a:buFont typeface="Wingdings" panose="05000000000000000000" pitchFamily="2" charset="2"/>
              <a:buChar char="§"/>
            </a:pPr>
            <a:r>
              <a:rPr lang="en-GB" sz="2800" dirty="0">
                <a:solidFill>
                  <a:schemeClr val="bg1"/>
                </a:solidFill>
              </a:rPr>
              <a:t>Student Number</a:t>
            </a:r>
          </a:p>
          <a:p>
            <a:pPr marL="457200" indent="-457200">
              <a:buFont typeface="Wingdings" panose="05000000000000000000" pitchFamily="2" charset="2"/>
              <a:buChar char="§"/>
            </a:pPr>
            <a:endParaRPr lang="en-GB" sz="1200" dirty="0">
              <a:solidFill>
                <a:schemeClr val="bg1"/>
              </a:solidFill>
            </a:endParaRPr>
          </a:p>
          <a:p>
            <a:pPr marL="457200" indent="-457200">
              <a:buFont typeface="Wingdings" panose="05000000000000000000" pitchFamily="2" charset="2"/>
              <a:buChar char="§"/>
            </a:pPr>
            <a:r>
              <a:rPr lang="en-GB" sz="2800" dirty="0">
                <a:solidFill>
                  <a:schemeClr val="bg1"/>
                </a:solidFill>
              </a:rPr>
              <a:t>Details of the issue(s) that they are encountering.</a:t>
            </a:r>
          </a:p>
          <a:p>
            <a:endParaRPr lang="en-GB" sz="3200" b="1" dirty="0">
              <a:solidFill>
                <a:schemeClr val="bg1"/>
              </a:solidFill>
            </a:endParaRPr>
          </a:p>
          <a:p>
            <a:endParaRPr lang="en-GB" sz="3200" b="1"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B3A2CC51-6773-557B-52F8-00F39CA7E13A}"/>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Voting Problems</a:t>
            </a:r>
            <a:endParaRPr lang="en-GB" b="1" dirty="0">
              <a:solidFill>
                <a:schemeClr val="bg1"/>
              </a:solidFill>
            </a:endParaRPr>
          </a:p>
        </p:txBody>
      </p:sp>
    </p:spTree>
    <p:extLst>
      <p:ext uri="{BB962C8B-B14F-4D97-AF65-F5344CB8AC3E}">
        <p14:creationId xmlns:p14="http://schemas.microsoft.com/office/powerpoint/2010/main" val="21771742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D8C8D-933B-322C-5422-CCB86C75D485}"/>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86B9A3A1-A97F-1BE2-2C87-3D159E80E5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0576"/>
            <a:ext cx="12223631" cy="6878576"/>
          </a:xfrm>
          <a:prstGeom prst="rect">
            <a:avLst/>
          </a:prstGeom>
        </p:spPr>
      </p:pic>
      <p:pic>
        <p:nvPicPr>
          <p:cNvPr id="7" name="Picture 6" descr="A blue and white logo&#10;&#10;Description automatically generated">
            <a:extLst>
              <a:ext uri="{FF2B5EF4-FFF2-40B4-BE49-F238E27FC236}">
                <a16:creationId xmlns:a16="http://schemas.microsoft.com/office/drawing/2014/main" id="{E8F320D2-B5B7-F6C7-4C97-BB9FEFC9760B}"/>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a:off x="8270701" y="-52233"/>
            <a:ext cx="3916363" cy="3125633"/>
          </a:xfrm>
          <a:prstGeom prst="rect">
            <a:avLst/>
          </a:prstGeom>
        </p:spPr>
      </p:pic>
      <p:sp>
        <p:nvSpPr>
          <p:cNvPr id="2" name="TextBox 1">
            <a:extLst>
              <a:ext uri="{FF2B5EF4-FFF2-40B4-BE49-F238E27FC236}">
                <a16:creationId xmlns:a16="http://schemas.microsoft.com/office/drawing/2014/main" id="{71092635-32B5-5CFA-1818-611322F8BA0D}"/>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Dates &amp; Deadlines</a:t>
            </a:r>
          </a:p>
        </p:txBody>
      </p:sp>
    </p:spTree>
    <p:extLst>
      <p:ext uri="{BB962C8B-B14F-4D97-AF65-F5344CB8AC3E}">
        <p14:creationId xmlns:p14="http://schemas.microsoft.com/office/powerpoint/2010/main" val="2257135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8CA0E-14F7-289A-0AD8-4DBF3FFE5C15}"/>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8449D56E-3465-3249-4717-DA3243AB6F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6982B289-2178-92CE-4724-44ED611658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9BF871BB-BB5F-B501-FDE9-5DF5392F88F4}"/>
              </a:ext>
            </a:extLst>
          </p:cNvPr>
          <p:cNvSpPr txBox="1"/>
          <p:nvPr/>
        </p:nvSpPr>
        <p:spPr>
          <a:xfrm>
            <a:off x="854567" y="1993899"/>
            <a:ext cx="9685095" cy="4801314"/>
          </a:xfrm>
          <a:prstGeom prst="rect">
            <a:avLst/>
          </a:prstGeom>
          <a:noFill/>
        </p:spPr>
        <p:txBody>
          <a:bodyPr wrap="square" rtlCol="0">
            <a:spAutoFit/>
          </a:bodyPr>
          <a:lstStyle/>
          <a:p>
            <a:r>
              <a:rPr lang="en-GB" sz="2800" dirty="0">
                <a:solidFill>
                  <a:schemeClr val="bg1"/>
                </a:solidFill>
              </a:rPr>
              <a:t>We will be running </a:t>
            </a:r>
            <a:r>
              <a:rPr lang="en-GB" sz="2800" b="1" dirty="0">
                <a:solidFill>
                  <a:schemeClr val="bg1"/>
                </a:solidFill>
              </a:rPr>
              <a:t>three</a:t>
            </a:r>
            <a:r>
              <a:rPr lang="en-GB" sz="2800" dirty="0">
                <a:solidFill>
                  <a:schemeClr val="bg1"/>
                </a:solidFill>
              </a:rPr>
              <a:t> </a:t>
            </a:r>
            <a:r>
              <a:rPr lang="en-GB" sz="2800" b="1" dirty="0">
                <a:solidFill>
                  <a:schemeClr val="bg1"/>
                </a:solidFill>
              </a:rPr>
              <a:t>optional workshops </a:t>
            </a:r>
            <a:r>
              <a:rPr lang="en-GB" sz="2800" dirty="0">
                <a:solidFill>
                  <a:schemeClr val="bg1"/>
                </a:solidFill>
              </a:rPr>
              <a:t>to </a:t>
            </a:r>
          </a:p>
          <a:p>
            <a:r>
              <a:rPr lang="en-GB" sz="2800" dirty="0">
                <a:solidFill>
                  <a:schemeClr val="bg1"/>
                </a:solidFill>
              </a:rPr>
              <a:t>help candidates get started on writing their manifesto </a:t>
            </a:r>
          </a:p>
          <a:p>
            <a:r>
              <a:rPr lang="en-GB" sz="2800" dirty="0">
                <a:solidFill>
                  <a:schemeClr val="bg1"/>
                </a:solidFill>
              </a:rPr>
              <a:t>and planning their campaign:</a:t>
            </a:r>
          </a:p>
          <a:p>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An Introduction to Manifesto Writing                            </a:t>
            </a:r>
            <a:r>
              <a:rPr lang="en-GB" i="1" dirty="0">
                <a:solidFill>
                  <a:schemeClr val="bg1"/>
                </a:solidFill>
              </a:rPr>
              <a:t>Friday 20th February, 2pm to 2.50pm &amp; Monday 23rd February, 5pm to 5.50pm</a:t>
            </a:r>
            <a:endParaRPr lang="en-GB" sz="2000" i="1" dirty="0">
              <a:solidFill>
                <a:schemeClr val="bg1"/>
              </a:solidFill>
            </a:endParaRPr>
          </a:p>
          <a:p>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An Introduction to Online Campaigning                       </a:t>
            </a:r>
            <a:r>
              <a:rPr lang="en-GB" sz="1800" i="1" dirty="0">
                <a:solidFill>
                  <a:schemeClr val="bg1"/>
                </a:solidFill>
                <a:effectLst/>
                <a:ea typeface="Aptos" panose="020B0004020202020204" pitchFamily="34" charset="0"/>
                <a:cs typeface="Aptos" panose="020B0004020202020204" pitchFamily="34" charset="0"/>
              </a:rPr>
              <a:t>Friday 20th February, 3pm to 3.50pm </a:t>
            </a:r>
            <a:r>
              <a:rPr lang="en-GB" sz="1800" dirty="0">
                <a:solidFill>
                  <a:schemeClr val="bg1"/>
                </a:solidFill>
                <a:effectLst/>
                <a:ea typeface="Aptos" panose="020B0004020202020204" pitchFamily="34" charset="0"/>
                <a:cs typeface="Aptos" panose="020B0004020202020204" pitchFamily="34" charset="0"/>
              </a:rPr>
              <a:t>&amp;</a:t>
            </a:r>
            <a:r>
              <a:rPr lang="en-GB" i="1" dirty="0">
                <a:solidFill>
                  <a:schemeClr val="bg1"/>
                </a:solidFill>
                <a:ea typeface="Aptos" panose="020B0004020202020204" pitchFamily="34" charset="0"/>
                <a:cs typeface="Aptos" panose="020B0004020202020204" pitchFamily="34" charset="0"/>
              </a:rPr>
              <a:t> </a:t>
            </a:r>
            <a:r>
              <a:rPr lang="en-GB" sz="1800" i="1" dirty="0">
                <a:solidFill>
                  <a:schemeClr val="bg1"/>
                </a:solidFill>
                <a:effectLst/>
                <a:ea typeface="Aptos" panose="020B0004020202020204" pitchFamily="34" charset="0"/>
                <a:cs typeface="Aptos" panose="020B0004020202020204" pitchFamily="34" charset="0"/>
              </a:rPr>
              <a:t>Monday 23rd February, 6pm to 6.50pm </a:t>
            </a:r>
            <a:endParaRPr lang="en-GB" sz="3200" dirty="0">
              <a:solidFill>
                <a:schemeClr val="bg1"/>
              </a:solidFill>
            </a:endParaRPr>
          </a:p>
          <a:p>
            <a:pPr marL="457200" indent="-457200">
              <a:buFont typeface="Wingdings" panose="05000000000000000000" pitchFamily="2" charset="2"/>
              <a:buChar char="§"/>
            </a:pPr>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An Introduction to In-Person Campaigning</a:t>
            </a:r>
          </a:p>
          <a:p>
            <a:r>
              <a:rPr lang="en-GB" sz="1800" i="1" dirty="0">
                <a:solidFill>
                  <a:schemeClr val="bg1"/>
                </a:solidFill>
                <a:effectLst/>
                <a:latin typeface="Aptos" panose="020B0004020202020204" pitchFamily="34" charset="0"/>
                <a:ea typeface="Aptos" panose="020B0004020202020204" pitchFamily="34" charset="0"/>
                <a:cs typeface="Aptos" panose="020B0004020202020204" pitchFamily="34" charset="0"/>
              </a:rPr>
              <a:t>          Friday 20th February, 4pm to 4.50pm </a:t>
            </a:r>
            <a:r>
              <a:rPr lang="en-GB" sz="1800" dirty="0">
                <a:solidFill>
                  <a:schemeClr val="bg1"/>
                </a:solidFill>
                <a:effectLst/>
                <a:latin typeface="Aptos" panose="020B0004020202020204" pitchFamily="34" charset="0"/>
                <a:ea typeface="Aptos" panose="020B0004020202020204" pitchFamily="34" charset="0"/>
                <a:cs typeface="Aptos" panose="020B0004020202020204" pitchFamily="34" charset="0"/>
              </a:rPr>
              <a:t>&amp;</a:t>
            </a:r>
            <a:r>
              <a:rPr lang="en-GB" i="1" dirty="0">
                <a:solidFill>
                  <a:schemeClr val="bg1"/>
                </a:solidFill>
                <a:latin typeface="Aptos" panose="020B0004020202020204" pitchFamily="34" charset="0"/>
                <a:ea typeface="Aptos" panose="020B0004020202020204" pitchFamily="34" charset="0"/>
                <a:cs typeface="Aptos" panose="020B0004020202020204" pitchFamily="34" charset="0"/>
              </a:rPr>
              <a:t> </a:t>
            </a:r>
            <a:r>
              <a:rPr lang="en-GB" sz="1800" i="1" dirty="0">
                <a:solidFill>
                  <a:schemeClr val="bg1"/>
                </a:solidFill>
                <a:effectLst/>
                <a:latin typeface="Aptos" panose="020B0004020202020204" pitchFamily="34" charset="0"/>
                <a:ea typeface="Aptos" panose="020B0004020202020204" pitchFamily="34" charset="0"/>
                <a:cs typeface="Aptos" panose="020B0004020202020204" pitchFamily="34" charset="0"/>
              </a:rPr>
              <a:t>Monday 23rd February, 7pm to 7.50pm</a:t>
            </a:r>
            <a:endParaRPr lang="en-GB" sz="3200"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97D039A4-E6C0-AB12-4003-45C31C167612}"/>
              </a:ext>
            </a:extLst>
          </p:cNvPr>
          <p:cNvSpPr txBox="1"/>
          <p:nvPr/>
        </p:nvSpPr>
        <p:spPr>
          <a:xfrm>
            <a:off x="854569" y="545432"/>
            <a:ext cx="7756031" cy="1000274"/>
          </a:xfrm>
          <a:prstGeom prst="rect">
            <a:avLst/>
          </a:prstGeom>
          <a:noFill/>
        </p:spPr>
        <p:txBody>
          <a:bodyPr wrap="square" rtlCol="0">
            <a:spAutoFit/>
          </a:bodyPr>
          <a:lstStyle/>
          <a:p>
            <a:r>
              <a:rPr lang="en-GB" sz="5800" b="1" dirty="0">
                <a:solidFill>
                  <a:schemeClr val="bg1"/>
                </a:solidFill>
              </a:rPr>
              <a:t>Candidate Workshops</a:t>
            </a:r>
          </a:p>
        </p:txBody>
      </p:sp>
    </p:spTree>
    <p:extLst>
      <p:ext uri="{BB962C8B-B14F-4D97-AF65-F5344CB8AC3E}">
        <p14:creationId xmlns:p14="http://schemas.microsoft.com/office/powerpoint/2010/main" val="532157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11068-3E66-5503-6BF9-2AED85ED8A07}"/>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FCF0BBCB-5531-1B44-2FB7-8F6A076808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0576"/>
            <a:ext cx="12223631" cy="6878576"/>
          </a:xfrm>
          <a:prstGeom prst="rect">
            <a:avLst/>
          </a:prstGeom>
        </p:spPr>
      </p:pic>
      <p:pic>
        <p:nvPicPr>
          <p:cNvPr id="7" name="Picture 6" descr="A blue and white logo&#10;&#10;Description automatically generated">
            <a:extLst>
              <a:ext uri="{FF2B5EF4-FFF2-40B4-BE49-F238E27FC236}">
                <a16:creationId xmlns:a16="http://schemas.microsoft.com/office/drawing/2014/main" id="{B8B87F7E-5933-F16C-459B-859ED6ED8110}"/>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a:off x="8270701" y="-52233"/>
            <a:ext cx="3916363" cy="3125633"/>
          </a:xfrm>
          <a:prstGeom prst="rect">
            <a:avLst/>
          </a:prstGeom>
        </p:spPr>
      </p:pic>
      <p:sp>
        <p:nvSpPr>
          <p:cNvPr id="2" name="TextBox 1">
            <a:extLst>
              <a:ext uri="{FF2B5EF4-FFF2-40B4-BE49-F238E27FC236}">
                <a16:creationId xmlns:a16="http://schemas.microsoft.com/office/drawing/2014/main" id="{D9FFA6BB-9C0D-E742-80FF-9B14DE06B6EE}"/>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The Election Rules</a:t>
            </a:r>
          </a:p>
        </p:txBody>
      </p:sp>
    </p:spTree>
    <p:extLst>
      <p:ext uri="{BB962C8B-B14F-4D97-AF65-F5344CB8AC3E}">
        <p14:creationId xmlns:p14="http://schemas.microsoft.com/office/powerpoint/2010/main" val="1330275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D2ABC-1D1D-C209-4A44-B3ACEC8D85B8}"/>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1D39E9B-5D7E-0619-F1CB-738C3DBD9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C83CE065-8430-BFEE-445B-9E566C9C4A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6C81180C-ED82-4863-0A79-D809E5EEEFCA}"/>
              </a:ext>
            </a:extLst>
          </p:cNvPr>
          <p:cNvSpPr txBox="1"/>
          <p:nvPr/>
        </p:nvSpPr>
        <p:spPr>
          <a:xfrm>
            <a:off x="854568" y="1993899"/>
            <a:ext cx="10194432" cy="4801314"/>
          </a:xfrm>
          <a:prstGeom prst="rect">
            <a:avLst/>
          </a:prstGeom>
          <a:noFill/>
        </p:spPr>
        <p:txBody>
          <a:bodyPr wrap="square" rtlCol="0">
            <a:spAutoFit/>
          </a:bodyPr>
          <a:lstStyle/>
          <a:p>
            <a:r>
              <a:rPr lang="en-GB" sz="3200" dirty="0">
                <a:solidFill>
                  <a:schemeClr val="bg1"/>
                </a:solidFill>
              </a:rPr>
              <a:t>We will be running </a:t>
            </a:r>
            <a:r>
              <a:rPr lang="en-GB" sz="3200" b="1" dirty="0">
                <a:solidFill>
                  <a:schemeClr val="bg1"/>
                </a:solidFill>
              </a:rPr>
              <a:t>Speed Meet </a:t>
            </a:r>
            <a:r>
              <a:rPr lang="en-GB" sz="3200" dirty="0">
                <a:solidFill>
                  <a:schemeClr val="bg1"/>
                </a:solidFill>
              </a:rPr>
              <a:t>sessions on </a:t>
            </a:r>
          </a:p>
          <a:p>
            <a:r>
              <a:rPr lang="en-GB" sz="3200" b="1" dirty="0">
                <a:solidFill>
                  <a:schemeClr val="bg1"/>
                </a:solidFill>
              </a:rPr>
              <a:t>Tuesday 24</a:t>
            </a:r>
            <a:r>
              <a:rPr lang="en-GB" sz="3200" b="1" baseline="30000" dirty="0">
                <a:solidFill>
                  <a:schemeClr val="bg1"/>
                </a:solidFill>
              </a:rPr>
              <a:t>th</a:t>
            </a:r>
            <a:r>
              <a:rPr lang="en-GB" sz="3200" b="1" dirty="0">
                <a:solidFill>
                  <a:schemeClr val="bg1"/>
                </a:solidFill>
              </a:rPr>
              <a:t> February </a:t>
            </a:r>
            <a:r>
              <a:rPr lang="en-GB" sz="3200" dirty="0">
                <a:solidFill>
                  <a:schemeClr val="bg1"/>
                </a:solidFill>
              </a:rPr>
              <a:t>between</a:t>
            </a:r>
            <a:r>
              <a:rPr lang="en-GB" sz="3200" b="1" dirty="0">
                <a:solidFill>
                  <a:schemeClr val="bg1"/>
                </a:solidFill>
              </a:rPr>
              <a:t> 11am and 4pm </a:t>
            </a:r>
          </a:p>
          <a:p>
            <a:r>
              <a:rPr lang="en-GB" sz="3200" dirty="0">
                <a:solidFill>
                  <a:schemeClr val="bg1"/>
                </a:solidFill>
              </a:rPr>
              <a:t>to give candidates an opportunity to meet with key           HISA  Staff members that are relevant to the role                    that they are running for.</a:t>
            </a:r>
            <a:r>
              <a:rPr lang="en-GB" sz="3200" b="1" dirty="0">
                <a:solidFill>
                  <a:schemeClr val="bg1"/>
                </a:solidFill>
              </a:rPr>
              <a:t> </a:t>
            </a:r>
          </a:p>
          <a:p>
            <a:endParaRPr lang="en-GB" sz="3200" b="1" dirty="0">
              <a:solidFill>
                <a:schemeClr val="bg1"/>
              </a:solidFill>
            </a:endParaRPr>
          </a:p>
          <a:p>
            <a:r>
              <a:rPr lang="en-GB" sz="2800" dirty="0">
                <a:solidFill>
                  <a:schemeClr val="bg1"/>
                </a:solidFill>
              </a:rPr>
              <a:t>Speed Meet session slots need to be booked online in                      advance by </a:t>
            </a:r>
            <a:r>
              <a:rPr lang="en-GB" sz="2800" b="1" dirty="0">
                <a:solidFill>
                  <a:schemeClr val="bg1"/>
                </a:solidFill>
              </a:rPr>
              <a:t>noon (12:00)</a:t>
            </a:r>
            <a:r>
              <a:rPr lang="en-GB" sz="2800" dirty="0">
                <a:solidFill>
                  <a:schemeClr val="bg1"/>
                </a:solidFill>
              </a:rPr>
              <a:t>,</a:t>
            </a:r>
            <a:r>
              <a:rPr lang="en-GB" sz="2800" b="1" dirty="0">
                <a:solidFill>
                  <a:schemeClr val="bg1"/>
                </a:solidFill>
              </a:rPr>
              <a:t> Monday 23</a:t>
            </a:r>
            <a:r>
              <a:rPr lang="en-GB" sz="2800" b="1" baseline="30000" dirty="0">
                <a:solidFill>
                  <a:schemeClr val="bg1"/>
                </a:solidFill>
              </a:rPr>
              <a:t>rd</a:t>
            </a:r>
            <a:r>
              <a:rPr lang="en-GB" sz="2800" b="1" dirty="0">
                <a:solidFill>
                  <a:schemeClr val="bg1"/>
                </a:solidFill>
              </a:rPr>
              <a:t> February</a:t>
            </a:r>
            <a:r>
              <a:rPr lang="en-GB" sz="2800" dirty="0">
                <a:solidFill>
                  <a:schemeClr val="bg1"/>
                </a:solidFill>
              </a:rPr>
              <a:t>.</a:t>
            </a:r>
          </a:p>
          <a:p>
            <a:endParaRPr lang="en-GB" b="1" dirty="0">
              <a:solidFill>
                <a:schemeClr val="bg1"/>
              </a:solidFill>
            </a:endParaRPr>
          </a:p>
          <a:p>
            <a:endParaRPr lang="en-GB" sz="1400"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6B420929-D50E-A447-F41B-BA77630E2AA6}"/>
              </a:ext>
            </a:extLst>
          </p:cNvPr>
          <p:cNvSpPr txBox="1"/>
          <p:nvPr/>
        </p:nvSpPr>
        <p:spPr>
          <a:xfrm>
            <a:off x="854569" y="545432"/>
            <a:ext cx="7756031" cy="984885"/>
          </a:xfrm>
          <a:prstGeom prst="rect">
            <a:avLst/>
          </a:prstGeom>
          <a:noFill/>
        </p:spPr>
        <p:txBody>
          <a:bodyPr wrap="square" rtlCol="0">
            <a:spAutoFit/>
          </a:bodyPr>
          <a:lstStyle/>
          <a:p>
            <a:r>
              <a:rPr lang="en-GB" sz="5800" b="1" dirty="0">
                <a:solidFill>
                  <a:schemeClr val="bg1"/>
                </a:solidFill>
              </a:rPr>
              <a:t>HISA Staff Speed Meet</a:t>
            </a:r>
          </a:p>
        </p:txBody>
      </p:sp>
    </p:spTree>
    <p:extLst>
      <p:ext uri="{BB962C8B-B14F-4D97-AF65-F5344CB8AC3E}">
        <p14:creationId xmlns:p14="http://schemas.microsoft.com/office/powerpoint/2010/main" val="11490608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E7AB3-9BFA-254F-874D-1F74D8B7724C}"/>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7D8A36D-D072-CDD1-4FAB-0FE67A233A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C11033A2-F615-B45E-64FD-4514138E4E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B35C76B0-9B2E-1EBC-0F13-45315F16310C}"/>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Manifesto Deadline</a:t>
            </a:r>
          </a:p>
        </p:txBody>
      </p:sp>
      <p:sp>
        <p:nvSpPr>
          <p:cNvPr id="13" name="TextBox 12">
            <a:extLst>
              <a:ext uri="{FF2B5EF4-FFF2-40B4-BE49-F238E27FC236}">
                <a16:creationId xmlns:a16="http://schemas.microsoft.com/office/drawing/2014/main" id="{8B57842C-D605-3AB5-E5BB-24F453ED53B6}"/>
              </a:ext>
            </a:extLst>
          </p:cNvPr>
          <p:cNvSpPr txBox="1"/>
          <p:nvPr/>
        </p:nvSpPr>
        <p:spPr>
          <a:xfrm>
            <a:off x="854568" y="1993899"/>
            <a:ext cx="9845516" cy="4524315"/>
          </a:xfrm>
          <a:prstGeom prst="rect">
            <a:avLst/>
          </a:prstGeom>
          <a:noFill/>
        </p:spPr>
        <p:txBody>
          <a:bodyPr wrap="square" rtlCol="0">
            <a:spAutoFit/>
          </a:bodyPr>
          <a:lstStyle/>
          <a:p>
            <a:pPr algn="l"/>
            <a:r>
              <a:rPr lang="en-GB" sz="3200" b="1" i="0" dirty="0">
                <a:solidFill>
                  <a:schemeClr val="bg1"/>
                </a:solidFill>
                <a:effectLst/>
                <a:latin typeface="Inter"/>
              </a:rPr>
              <a:t>All candidates </a:t>
            </a:r>
            <a:r>
              <a:rPr lang="en-GB" sz="3200" i="0" dirty="0">
                <a:solidFill>
                  <a:schemeClr val="bg1"/>
                </a:solidFill>
                <a:effectLst/>
                <a:latin typeface="Inter"/>
              </a:rPr>
              <a:t>are</a:t>
            </a:r>
            <a:r>
              <a:rPr lang="en-GB" sz="3200" b="1" i="0" dirty="0">
                <a:solidFill>
                  <a:schemeClr val="bg1"/>
                </a:solidFill>
                <a:effectLst/>
                <a:latin typeface="Inter"/>
              </a:rPr>
              <a:t> required </a:t>
            </a:r>
            <a:r>
              <a:rPr lang="en-GB" sz="3200" i="0" dirty="0">
                <a:solidFill>
                  <a:schemeClr val="bg1"/>
                </a:solidFill>
                <a:effectLst/>
                <a:latin typeface="Inter"/>
              </a:rPr>
              <a:t>to</a:t>
            </a:r>
            <a:r>
              <a:rPr lang="en-GB" sz="3200" b="1" i="0" dirty="0">
                <a:solidFill>
                  <a:schemeClr val="bg1"/>
                </a:solidFill>
                <a:effectLst/>
                <a:latin typeface="Inter"/>
              </a:rPr>
              <a:t> upload a </a:t>
            </a:r>
            <a:r>
              <a:rPr lang="en-GB" sz="3200" b="1" dirty="0">
                <a:solidFill>
                  <a:schemeClr val="bg1"/>
                </a:solidFill>
                <a:latin typeface="Inter"/>
              </a:rPr>
              <a:t>photo </a:t>
            </a:r>
          </a:p>
          <a:p>
            <a:pPr algn="l"/>
            <a:r>
              <a:rPr lang="en-GB" sz="3200" dirty="0">
                <a:solidFill>
                  <a:schemeClr val="bg1"/>
                </a:solidFill>
                <a:latin typeface="Inter"/>
              </a:rPr>
              <a:t>to their nomination on the </a:t>
            </a:r>
            <a:r>
              <a:rPr lang="en-GB" sz="3200" b="1" dirty="0">
                <a:solidFill>
                  <a:schemeClr val="bg1"/>
                </a:solidFill>
                <a:latin typeface="Inter"/>
              </a:rPr>
              <a:t>HISA website </a:t>
            </a:r>
            <a:r>
              <a:rPr lang="en-GB" sz="3200" dirty="0">
                <a:solidFill>
                  <a:schemeClr val="bg1"/>
                </a:solidFill>
                <a:latin typeface="Inter"/>
              </a:rPr>
              <a:t>by </a:t>
            </a:r>
          </a:p>
          <a:p>
            <a:pPr algn="l"/>
            <a:r>
              <a:rPr lang="en-GB" sz="3200" b="1" dirty="0">
                <a:solidFill>
                  <a:schemeClr val="bg1"/>
                </a:solidFill>
                <a:latin typeface="Inter"/>
              </a:rPr>
              <a:t>noon (12</a:t>
            </a:r>
            <a:r>
              <a:rPr lang="en-GB" sz="3200" b="1" dirty="0">
                <a:solidFill>
                  <a:schemeClr val="bg1"/>
                </a:solidFill>
                <a:latin typeface="Inter"/>
                <a:sym typeface="Wingdings" panose="05000000000000000000" pitchFamily="2" charset="2"/>
              </a:rPr>
              <a:t>:00)</a:t>
            </a:r>
            <a:r>
              <a:rPr lang="en-GB" sz="3200" dirty="0">
                <a:solidFill>
                  <a:schemeClr val="bg1"/>
                </a:solidFill>
                <a:latin typeface="Inter"/>
                <a:sym typeface="Wingdings" panose="05000000000000000000" pitchFamily="2" charset="2"/>
              </a:rPr>
              <a:t>, </a:t>
            </a:r>
            <a:r>
              <a:rPr lang="en-GB" sz="3200" b="1" dirty="0">
                <a:solidFill>
                  <a:schemeClr val="bg1"/>
                </a:solidFill>
                <a:latin typeface="Inter"/>
                <a:sym typeface="Wingdings" panose="05000000000000000000" pitchFamily="2" charset="2"/>
              </a:rPr>
              <a:t>Thursday 26</a:t>
            </a:r>
            <a:r>
              <a:rPr lang="en-GB" sz="3200" b="1" baseline="30000" dirty="0">
                <a:solidFill>
                  <a:schemeClr val="bg1"/>
                </a:solidFill>
                <a:latin typeface="Inter"/>
                <a:sym typeface="Wingdings" panose="05000000000000000000" pitchFamily="2" charset="2"/>
              </a:rPr>
              <a:t>th</a:t>
            </a:r>
            <a:r>
              <a:rPr lang="en-GB" sz="3200" b="1" dirty="0">
                <a:solidFill>
                  <a:schemeClr val="bg1"/>
                </a:solidFill>
                <a:latin typeface="Inter"/>
                <a:sym typeface="Wingdings" panose="05000000000000000000" pitchFamily="2" charset="2"/>
              </a:rPr>
              <a:t> February 2026</a:t>
            </a:r>
            <a:r>
              <a:rPr lang="en-GB" sz="3200" dirty="0">
                <a:solidFill>
                  <a:schemeClr val="bg1"/>
                </a:solidFill>
                <a:latin typeface="Inter"/>
                <a:sym typeface="Wingdings" panose="05000000000000000000" pitchFamily="2" charset="2"/>
              </a:rPr>
              <a:t>.</a:t>
            </a:r>
            <a:endParaRPr lang="en-GB" sz="3200" i="0" dirty="0">
              <a:solidFill>
                <a:schemeClr val="bg1"/>
              </a:solidFill>
              <a:effectLst/>
              <a:latin typeface="Inter"/>
            </a:endParaRPr>
          </a:p>
          <a:p>
            <a:endParaRPr lang="en-GB" sz="1200" dirty="0">
              <a:solidFill>
                <a:schemeClr val="bg1"/>
              </a:solidFill>
              <a:latin typeface="Inter"/>
            </a:endParaRPr>
          </a:p>
          <a:p>
            <a:r>
              <a:rPr lang="en-GB" sz="2800" dirty="0">
                <a:solidFill>
                  <a:schemeClr val="bg1"/>
                </a:solidFill>
              </a:rPr>
              <a:t>Candidates for </a:t>
            </a:r>
            <a:r>
              <a:rPr lang="en-GB" sz="2800" b="1" dirty="0">
                <a:solidFill>
                  <a:schemeClr val="bg1"/>
                </a:solidFill>
              </a:rPr>
              <a:t>Cross-Campus Officer </a:t>
            </a:r>
            <a:r>
              <a:rPr lang="en-GB" sz="2800" dirty="0">
                <a:solidFill>
                  <a:schemeClr val="bg1"/>
                </a:solidFill>
              </a:rPr>
              <a:t>roles</a:t>
            </a:r>
            <a:r>
              <a:rPr lang="en-GB" sz="2800" b="1" dirty="0">
                <a:solidFill>
                  <a:schemeClr val="bg1"/>
                </a:solidFill>
              </a:rPr>
              <a:t> </a:t>
            </a:r>
            <a:r>
              <a:rPr lang="en-GB" sz="2800" dirty="0">
                <a:solidFill>
                  <a:schemeClr val="bg1"/>
                </a:solidFill>
              </a:rPr>
              <a:t>are also </a:t>
            </a:r>
            <a:r>
              <a:rPr lang="en-GB" sz="2800" b="1" dirty="0">
                <a:solidFill>
                  <a:schemeClr val="bg1"/>
                </a:solidFill>
              </a:rPr>
              <a:t>required </a:t>
            </a:r>
            <a:r>
              <a:rPr lang="en-GB" sz="2800" dirty="0">
                <a:solidFill>
                  <a:schemeClr val="bg1"/>
                </a:solidFill>
              </a:rPr>
              <a:t>to</a:t>
            </a:r>
            <a:r>
              <a:rPr lang="en-GB" sz="2800" b="1" dirty="0">
                <a:solidFill>
                  <a:schemeClr val="bg1"/>
                </a:solidFill>
              </a:rPr>
              <a:t> add a manifesto </a:t>
            </a:r>
            <a:r>
              <a:rPr lang="en-GB" sz="2800" dirty="0">
                <a:solidFill>
                  <a:schemeClr val="bg1"/>
                </a:solidFill>
              </a:rPr>
              <a:t>to their nomination on the HISA website by noon (12:00), Thursday 26</a:t>
            </a:r>
            <a:r>
              <a:rPr lang="en-GB" sz="2800" baseline="30000" dirty="0">
                <a:solidFill>
                  <a:schemeClr val="bg1"/>
                </a:solidFill>
              </a:rPr>
              <a:t>th</a:t>
            </a:r>
            <a:r>
              <a:rPr lang="en-GB" sz="2800" dirty="0">
                <a:solidFill>
                  <a:schemeClr val="bg1"/>
                </a:solidFill>
              </a:rPr>
              <a:t> February.</a:t>
            </a:r>
          </a:p>
          <a:p>
            <a:endParaRPr lang="en-GB" sz="1200" dirty="0">
              <a:solidFill>
                <a:schemeClr val="bg1"/>
              </a:solidFill>
            </a:endParaRPr>
          </a:p>
          <a:p>
            <a:r>
              <a:rPr lang="en-GB" sz="2800" dirty="0">
                <a:solidFill>
                  <a:schemeClr val="bg1"/>
                </a:solidFill>
              </a:rPr>
              <a:t>Candidates</a:t>
            </a:r>
            <a:r>
              <a:rPr lang="en-GB" sz="2800" b="1" dirty="0">
                <a:solidFill>
                  <a:schemeClr val="bg1"/>
                </a:solidFill>
              </a:rPr>
              <a:t> </a:t>
            </a:r>
            <a:r>
              <a:rPr lang="en-GB" sz="2800" dirty="0">
                <a:solidFill>
                  <a:schemeClr val="bg1"/>
                </a:solidFill>
              </a:rPr>
              <a:t>for</a:t>
            </a:r>
            <a:r>
              <a:rPr lang="en-GB" sz="2800" b="1" dirty="0">
                <a:solidFill>
                  <a:schemeClr val="bg1"/>
                </a:solidFill>
              </a:rPr>
              <a:t> Local Officer </a:t>
            </a:r>
            <a:r>
              <a:rPr lang="en-GB" sz="2800" dirty="0">
                <a:solidFill>
                  <a:schemeClr val="bg1"/>
                </a:solidFill>
              </a:rPr>
              <a:t>roles</a:t>
            </a:r>
            <a:r>
              <a:rPr lang="en-GB" sz="2800" b="1" dirty="0">
                <a:solidFill>
                  <a:schemeClr val="bg1"/>
                </a:solidFill>
              </a:rPr>
              <a:t> can add a manifesto </a:t>
            </a:r>
          </a:p>
          <a:p>
            <a:r>
              <a:rPr lang="en-GB" sz="2800" dirty="0">
                <a:solidFill>
                  <a:schemeClr val="bg1"/>
                </a:solidFill>
              </a:rPr>
              <a:t>to their nomination on the HISA website up until </a:t>
            </a:r>
          </a:p>
          <a:p>
            <a:r>
              <a:rPr lang="en-GB" sz="2800" dirty="0">
                <a:solidFill>
                  <a:schemeClr val="bg1"/>
                </a:solidFill>
              </a:rPr>
              <a:t>noon (12:00), Thursday 26</a:t>
            </a:r>
            <a:r>
              <a:rPr lang="en-GB" sz="2800" baseline="30000" dirty="0">
                <a:solidFill>
                  <a:schemeClr val="bg1"/>
                </a:solidFill>
              </a:rPr>
              <a:t>th</a:t>
            </a:r>
            <a:r>
              <a:rPr lang="en-GB" sz="2800" dirty="0">
                <a:solidFill>
                  <a:schemeClr val="bg1"/>
                </a:solidFill>
              </a:rPr>
              <a:t> February.  </a:t>
            </a:r>
          </a:p>
        </p:txBody>
      </p:sp>
    </p:spTree>
    <p:extLst>
      <p:ext uri="{BB962C8B-B14F-4D97-AF65-F5344CB8AC3E}">
        <p14:creationId xmlns:p14="http://schemas.microsoft.com/office/powerpoint/2010/main" val="39966848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A7A5C-D76A-A988-D491-A1421575188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CD5807F-34A5-D294-6CED-0379B3EEEA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B3D73789-0929-D830-ACDD-D7D3B1EE46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C92F30BC-4FC3-1CFE-5F8B-A6DA557869C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Manifesto Deadline</a:t>
            </a:r>
          </a:p>
        </p:txBody>
      </p:sp>
      <p:sp>
        <p:nvSpPr>
          <p:cNvPr id="13" name="TextBox 12">
            <a:extLst>
              <a:ext uri="{FF2B5EF4-FFF2-40B4-BE49-F238E27FC236}">
                <a16:creationId xmlns:a16="http://schemas.microsoft.com/office/drawing/2014/main" id="{9EC14D34-8202-40A3-AAC8-E91D37382556}"/>
              </a:ext>
            </a:extLst>
          </p:cNvPr>
          <p:cNvSpPr txBox="1"/>
          <p:nvPr/>
        </p:nvSpPr>
        <p:spPr>
          <a:xfrm>
            <a:off x="854568" y="1993899"/>
            <a:ext cx="9845516" cy="4739759"/>
          </a:xfrm>
          <a:prstGeom prst="rect">
            <a:avLst/>
          </a:prstGeom>
          <a:noFill/>
        </p:spPr>
        <p:txBody>
          <a:bodyPr wrap="square" rtlCol="0">
            <a:spAutoFit/>
          </a:bodyPr>
          <a:lstStyle/>
          <a:p>
            <a:pPr algn="l"/>
            <a:r>
              <a:rPr lang="en-GB" sz="3200" i="0" dirty="0">
                <a:solidFill>
                  <a:schemeClr val="bg1"/>
                </a:solidFill>
                <a:effectLst/>
                <a:latin typeface="Inter"/>
              </a:rPr>
              <a:t>There are </a:t>
            </a:r>
            <a:r>
              <a:rPr lang="en-GB" sz="3200" b="1" i="0" dirty="0">
                <a:solidFill>
                  <a:schemeClr val="bg1"/>
                </a:solidFill>
                <a:effectLst/>
                <a:latin typeface="Inter"/>
              </a:rPr>
              <a:t>no minimum </a:t>
            </a:r>
            <a:r>
              <a:rPr lang="en-GB" sz="3200" i="0" dirty="0">
                <a:solidFill>
                  <a:schemeClr val="bg1"/>
                </a:solidFill>
                <a:effectLst/>
                <a:latin typeface="Inter"/>
              </a:rPr>
              <a:t>or </a:t>
            </a:r>
            <a:r>
              <a:rPr lang="en-GB" sz="3200" b="1" i="0" dirty="0">
                <a:solidFill>
                  <a:schemeClr val="bg1"/>
                </a:solidFill>
                <a:effectLst/>
                <a:latin typeface="Inter"/>
              </a:rPr>
              <a:t>maximum word </a:t>
            </a:r>
          </a:p>
          <a:p>
            <a:pPr algn="l"/>
            <a:r>
              <a:rPr lang="en-GB" sz="3200" b="1" i="0" dirty="0">
                <a:solidFill>
                  <a:schemeClr val="bg1"/>
                </a:solidFill>
                <a:effectLst/>
                <a:latin typeface="Inter"/>
              </a:rPr>
              <a:t>counts</a:t>
            </a:r>
            <a:r>
              <a:rPr lang="en-GB" sz="3200" i="0" dirty="0">
                <a:solidFill>
                  <a:schemeClr val="bg1"/>
                </a:solidFill>
                <a:effectLst/>
                <a:latin typeface="Inter"/>
              </a:rPr>
              <a:t> for manifestos on the HISA website.</a:t>
            </a:r>
          </a:p>
          <a:p>
            <a:pPr algn="l"/>
            <a:endParaRPr lang="en-GB" dirty="0">
              <a:solidFill>
                <a:schemeClr val="bg1"/>
              </a:solidFill>
              <a:latin typeface="Inter"/>
            </a:endParaRPr>
          </a:p>
          <a:p>
            <a:pPr algn="l"/>
            <a:r>
              <a:rPr lang="en-GB" sz="3200" dirty="0">
                <a:solidFill>
                  <a:schemeClr val="bg1"/>
                </a:solidFill>
                <a:latin typeface="Inter"/>
              </a:rPr>
              <a:t>Manifestos on the HISA website can include </a:t>
            </a:r>
            <a:endParaRPr lang="en-GB" sz="3200" b="1" dirty="0">
              <a:solidFill>
                <a:schemeClr val="bg1"/>
              </a:solidFill>
              <a:latin typeface="Inter"/>
            </a:endParaRPr>
          </a:p>
          <a:p>
            <a:pPr algn="l"/>
            <a:r>
              <a:rPr lang="en-GB" sz="3200" b="1" dirty="0">
                <a:solidFill>
                  <a:schemeClr val="bg1"/>
                </a:solidFill>
                <a:latin typeface="Inter"/>
              </a:rPr>
              <a:t>images</a:t>
            </a:r>
            <a:r>
              <a:rPr lang="en-GB" sz="3200" dirty="0">
                <a:solidFill>
                  <a:schemeClr val="bg1"/>
                </a:solidFill>
                <a:latin typeface="Inter"/>
              </a:rPr>
              <a:t>, </a:t>
            </a:r>
            <a:r>
              <a:rPr lang="en-GB" sz="3200" b="1" dirty="0">
                <a:solidFill>
                  <a:schemeClr val="bg1"/>
                </a:solidFill>
                <a:latin typeface="Inter"/>
              </a:rPr>
              <a:t>graphics</a:t>
            </a:r>
            <a:r>
              <a:rPr lang="en-GB" sz="3200" dirty="0">
                <a:solidFill>
                  <a:schemeClr val="bg1"/>
                </a:solidFill>
                <a:latin typeface="Inter"/>
              </a:rPr>
              <a:t>, </a:t>
            </a:r>
            <a:r>
              <a:rPr lang="en-GB" sz="3200" b="1" dirty="0">
                <a:solidFill>
                  <a:schemeClr val="bg1"/>
                </a:solidFill>
                <a:latin typeface="Inter"/>
              </a:rPr>
              <a:t>tables</a:t>
            </a:r>
            <a:r>
              <a:rPr lang="en-GB" sz="3200" dirty="0">
                <a:solidFill>
                  <a:schemeClr val="bg1"/>
                </a:solidFill>
                <a:latin typeface="Inter"/>
              </a:rPr>
              <a:t>, </a:t>
            </a:r>
            <a:r>
              <a:rPr lang="en-GB" sz="3200" b="1" dirty="0">
                <a:solidFill>
                  <a:schemeClr val="bg1"/>
                </a:solidFill>
                <a:latin typeface="Inter"/>
              </a:rPr>
              <a:t>text</a:t>
            </a:r>
            <a:r>
              <a:rPr lang="en-GB" sz="3200" dirty="0">
                <a:solidFill>
                  <a:schemeClr val="bg1"/>
                </a:solidFill>
                <a:latin typeface="Inter"/>
              </a:rPr>
              <a:t>, and </a:t>
            </a:r>
            <a:r>
              <a:rPr lang="en-GB" sz="3200" b="1" dirty="0">
                <a:solidFill>
                  <a:schemeClr val="bg1"/>
                </a:solidFill>
                <a:latin typeface="Inter"/>
              </a:rPr>
              <a:t>videos</a:t>
            </a:r>
            <a:r>
              <a:rPr lang="en-GB" sz="3200" dirty="0">
                <a:solidFill>
                  <a:schemeClr val="bg1"/>
                </a:solidFill>
                <a:latin typeface="Inter"/>
              </a:rPr>
              <a:t>.</a:t>
            </a:r>
          </a:p>
          <a:p>
            <a:pPr algn="l"/>
            <a:endParaRPr lang="en-GB" dirty="0">
              <a:solidFill>
                <a:schemeClr val="bg1"/>
              </a:solidFill>
              <a:latin typeface="Inter"/>
            </a:endParaRPr>
          </a:p>
          <a:p>
            <a:pPr algn="l"/>
            <a:r>
              <a:rPr lang="en-GB" sz="3200" dirty="0">
                <a:solidFill>
                  <a:schemeClr val="bg1"/>
                </a:solidFill>
                <a:latin typeface="Inter"/>
              </a:rPr>
              <a:t>M</a:t>
            </a:r>
            <a:r>
              <a:rPr lang="en-GB" sz="3200" i="0" dirty="0">
                <a:solidFill>
                  <a:schemeClr val="bg1"/>
                </a:solidFill>
                <a:effectLst/>
                <a:latin typeface="Inter"/>
              </a:rPr>
              <a:t>anifestos on the HISA website can contain </a:t>
            </a:r>
          </a:p>
          <a:p>
            <a:pPr algn="l"/>
            <a:r>
              <a:rPr lang="en-GB" sz="3200" i="0" dirty="0">
                <a:solidFill>
                  <a:schemeClr val="bg1"/>
                </a:solidFill>
                <a:effectLst/>
                <a:latin typeface="Inter"/>
              </a:rPr>
              <a:t>both </a:t>
            </a:r>
            <a:r>
              <a:rPr lang="en-GB" sz="3200" b="1" i="0" dirty="0">
                <a:solidFill>
                  <a:schemeClr val="bg1"/>
                </a:solidFill>
                <a:effectLst/>
                <a:latin typeface="Inter"/>
              </a:rPr>
              <a:t>attachments</a:t>
            </a:r>
            <a:r>
              <a:rPr lang="en-GB" sz="3200" i="0" dirty="0">
                <a:solidFill>
                  <a:schemeClr val="bg1"/>
                </a:solidFill>
                <a:effectLst/>
                <a:latin typeface="Inter"/>
              </a:rPr>
              <a:t> and </a:t>
            </a:r>
            <a:r>
              <a:rPr lang="en-GB" sz="3200" b="1" i="0" dirty="0">
                <a:solidFill>
                  <a:schemeClr val="bg1"/>
                </a:solidFill>
                <a:effectLst/>
                <a:latin typeface="Inter"/>
              </a:rPr>
              <a:t>hyperlinks</a:t>
            </a:r>
            <a:r>
              <a:rPr lang="en-GB" sz="3200" i="0" dirty="0">
                <a:solidFill>
                  <a:schemeClr val="bg1"/>
                </a:solidFill>
                <a:effectLst/>
                <a:latin typeface="Inter"/>
              </a:rPr>
              <a:t>.</a:t>
            </a:r>
          </a:p>
          <a:p>
            <a:pPr algn="l"/>
            <a:endParaRPr lang="en-GB" dirty="0">
              <a:solidFill>
                <a:schemeClr val="bg1"/>
              </a:solidFill>
              <a:latin typeface="Inter"/>
            </a:endParaRPr>
          </a:p>
          <a:p>
            <a:pPr algn="l"/>
            <a:endParaRPr lang="en-GB" sz="2800" b="1" dirty="0">
              <a:solidFill>
                <a:schemeClr val="bg1"/>
              </a:solidFill>
              <a:latin typeface="Inter"/>
            </a:endParaRPr>
          </a:p>
          <a:p>
            <a:pPr algn="l"/>
            <a:endParaRPr lang="en-GB" sz="2800" dirty="0">
              <a:solidFill>
                <a:schemeClr val="bg1"/>
              </a:solidFill>
            </a:endParaRPr>
          </a:p>
        </p:txBody>
      </p:sp>
    </p:spTree>
    <p:extLst>
      <p:ext uri="{BB962C8B-B14F-4D97-AF65-F5344CB8AC3E}">
        <p14:creationId xmlns:p14="http://schemas.microsoft.com/office/powerpoint/2010/main" val="2490116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B84EC-D72A-7581-E3EE-2019DD0B045E}"/>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3E231FF-1638-D483-E44D-A7A681B1DF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B009E2E-BCBB-15F8-11ED-BA46D39C63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95E1965B-16B9-F74F-F0BE-0948A0C4A88E}"/>
              </a:ext>
            </a:extLst>
          </p:cNvPr>
          <p:cNvSpPr txBox="1"/>
          <p:nvPr/>
        </p:nvSpPr>
        <p:spPr>
          <a:xfrm>
            <a:off x="854569" y="545432"/>
            <a:ext cx="7756031" cy="984885"/>
          </a:xfrm>
          <a:prstGeom prst="rect">
            <a:avLst/>
          </a:prstGeom>
          <a:noFill/>
        </p:spPr>
        <p:txBody>
          <a:bodyPr wrap="square" rtlCol="0">
            <a:spAutoFit/>
          </a:bodyPr>
          <a:lstStyle/>
          <a:p>
            <a:r>
              <a:rPr lang="en-GB" sz="5800" b="1" dirty="0">
                <a:solidFill>
                  <a:schemeClr val="bg1"/>
                </a:solidFill>
              </a:rPr>
              <a:t>Statement Deadline </a:t>
            </a:r>
          </a:p>
        </p:txBody>
      </p:sp>
      <p:sp>
        <p:nvSpPr>
          <p:cNvPr id="13" name="TextBox 12">
            <a:extLst>
              <a:ext uri="{FF2B5EF4-FFF2-40B4-BE49-F238E27FC236}">
                <a16:creationId xmlns:a16="http://schemas.microsoft.com/office/drawing/2014/main" id="{6D4892B9-A4E7-DA24-E654-25911774B093}"/>
              </a:ext>
            </a:extLst>
          </p:cNvPr>
          <p:cNvSpPr txBox="1"/>
          <p:nvPr/>
        </p:nvSpPr>
        <p:spPr>
          <a:xfrm>
            <a:off x="854568" y="1993899"/>
            <a:ext cx="9845516" cy="4616648"/>
          </a:xfrm>
          <a:prstGeom prst="rect">
            <a:avLst/>
          </a:prstGeom>
          <a:noFill/>
        </p:spPr>
        <p:txBody>
          <a:bodyPr wrap="square" rtlCol="0">
            <a:spAutoFit/>
          </a:bodyPr>
          <a:lstStyle/>
          <a:p>
            <a:r>
              <a:rPr lang="en-GB" sz="2800" b="1" dirty="0">
                <a:solidFill>
                  <a:schemeClr val="bg1"/>
                </a:solidFill>
              </a:rPr>
              <a:t>All candidates </a:t>
            </a:r>
            <a:r>
              <a:rPr lang="en-GB" sz="2800" dirty="0">
                <a:solidFill>
                  <a:schemeClr val="bg1"/>
                </a:solidFill>
              </a:rPr>
              <a:t>are</a:t>
            </a:r>
            <a:r>
              <a:rPr lang="en-GB" sz="2800" b="1" dirty="0">
                <a:solidFill>
                  <a:schemeClr val="bg1"/>
                </a:solidFill>
              </a:rPr>
              <a:t> required </a:t>
            </a:r>
            <a:r>
              <a:rPr lang="en-GB" sz="2800" dirty="0">
                <a:solidFill>
                  <a:schemeClr val="bg1"/>
                </a:solidFill>
              </a:rPr>
              <a:t>to</a:t>
            </a:r>
            <a:r>
              <a:rPr lang="en-GB" sz="2800" b="1" dirty="0">
                <a:solidFill>
                  <a:schemeClr val="bg1"/>
                </a:solidFill>
              </a:rPr>
              <a:t> submit a statement                           </a:t>
            </a:r>
            <a:r>
              <a:rPr lang="en-GB" sz="2800" dirty="0">
                <a:solidFill>
                  <a:schemeClr val="bg1"/>
                </a:solidFill>
              </a:rPr>
              <a:t>for the </a:t>
            </a:r>
            <a:r>
              <a:rPr lang="en-GB" sz="2800" b="1" dirty="0">
                <a:solidFill>
                  <a:schemeClr val="bg1"/>
                </a:solidFill>
              </a:rPr>
              <a:t>2026 Student Elections Candidates Guide </a:t>
            </a:r>
            <a:r>
              <a:rPr lang="en-GB" sz="2800" dirty="0">
                <a:solidFill>
                  <a:schemeClr val="bg1"/>
                </a:solidFill>
              </a:rPr>
              <a:t>by</a:t>
            </a:r>
            <a:r>
              <a:rPr lang="en-GB" sz="2800" b="1" dirty="0">
                <a:solidFill>
                  <a:schemeClr val="bg1"/>
                </a:solidFill>
              </a:rPr>
              <a:t>                 noon (12</a:t>
            </a:r>
            <a:r>
              <a:rPr lang="en-GB" sz="2800" b="1" dirty="0">
                <a:solidFill>
                  <a:schemeClr val="bg1"/>
                </a:solidFill>
                <a:sym typeface="Wingdings" panose="05000000000000000000" pitchFamily="2" charset="2"/>
              </a:rPr>
              <a:t>:00)</a:t>
            </a:r>
            <a:r>
              <a:rPr lang="en-GB" sz="2800" dirty="0">
                <a:solidFill>
                  <a:schemeClr val="bg1"/>
                </a:solidFill>
                <a:sym typeface="Wingdings" panose="05000000000000000000" pitchFamily="2" charset="2"/>
              </a:rPr>
              <a:t>, </a:t>
            </a:r>
            <a:r>
              <a:rPr lang="en-GB" sz="2800" b="1" dirty="0">
                <a:solidFill>
                  <a:schemeClr val="bg1"/>
                </a:solidFill>
                <a:sym typeface="Wingdings" panose="05000000000000000000" pitchFamily="2" charset="2"/>
              </a:rPr>
              <a:t>Thursday 26</a:t>
            </a:r>
            <a:r>
              <a:rPr lang="en-GB" sz="2800" b="1" baseline="30000" dirty="0">
                <a:solidFill>
                  <a:schemeClr val="bg1"/>
                </a:solidFill>
                <a:sym typeface="Wingdings" panose="05000000000000000000" pitchFamily="2" charset="2"/>
              </a:rPr>
              <a:t>th</a:t>
            </a:r>
            <a:r>
              <a:rPr lang="en-GB" sz="2800" b="1" dirty="0">
                <a:solidFill>
                  <a:schemeClr val="bg1"/>
                </a:solidFill>
                <a:sym typeface="Wingdings" panose="05000000000000000000" pitchFamily="2" charset="2"/>
              </a:rPr>
              <a:t> February 2026.</a:t>
            </a:r>
            <a:r>
              <a:rPr lang="en-GB" sz="2800" b="1" dirty="0">
                <a:solidFill>
                  <a:schemeClr val="bg1"/>
                </a:solidFill>
              </a:rPr>
              <a:t> </a:t>
            </a:r>
          </a:p>
          <a:p>
            <a:endParaRPr lang="en-GB" dirty="0">
              <a:solidFill>
                <a:schemeClr val="bg1"/>
              </a:solidFill>
            </a:endParaRPr>
          </a:p>
          <a:p>
            <a:r>
              <a:rPr lang="en-GB" sz="2400" dirty="0">
                <a:solidFill>
                  <a:schemeClr val="bg1"/>
                </a:solidFill>
              </a:rPr>
              <a:t>Statements for the Candidates Guide must not contain any text  formatting (Bullet Points, Bold, Italics, and Underlining) and must                 be submitted in the form of a single sentence or paragraph.</a:t>
            </a:r>
          </a:p>
          <a:p>
            <a:endParaRPr lang="en-GB" dirty="0">
              <a:solidFill>
                <a:schemeClr val="bg1"/>
              </a:solidFill>
            </a:endParaRPr>
          </a:p>
          <a:p>
            <a:r>
              <a:rPr lang="en-GB" sz="2400" dirty="0">
                <a:solidFill>
                  <a:schemeClr val="bg1"/>
                </a:solidFill>
              </a:rPr>
              <a:t>Statements for the Candidates Guide must also be no                                          longer than </a:t>
            </a:r>
            <a:r>
              <a:rPr lang="en-GB" sz="2400" b="1" dirty="0">
                <a:solidFill>
                  <a:schemeClr val="bg1"/>
                </a:solidFill>
              </a:rPr>
              <a:t>280 characters </a:t>
            </a:r>
            <a:r>
              <a:rPr lang="en-GB" sz="2400" dirty="0">
                <a:solidFill>
                  <a:schemeClr val="bg1"/>
                </a:solidFill>
              </a:rPr>
              <a:t>in length.</a:t>
            </a:r>
          </a:p>
          <a:p>
            <a:endParaRPr lang="en-GB" dirty="0">
              <a:solidFill>
                <a:schemeClr val="bg1"/>
              </a:solidFill>
            </a:endParaRPr>
          </a:p>
          <a:p>
            <a:r>
              <a:rPr lang="en-GB" dirty="0">
                <a:solidFill>
                  <a:schemeClr val="bg1"/>
                </a:solidFill>
              </a:rPr>
              <a:t>Statements for the Candidates Guide must be submitted                                                                               online at </a:t>
            </a:r>
            <a:r>
              <a:rPr lang="en-GB" b="1" dirty="0">
                <a:solidFill>
                  <a:schemeClr val="bg1"/>
                </a:solidFill>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https://form.jotform.com/260403008933348</a:t>
            </a:r>
            <a:r>
              <a:rPr lang="en-GB" dirty="0">
                <a:solidFill>
                  <a:schemeClr val="bg1"/>
                </a:solidFill>
                <a:ea typeface="Calibri" panose="020F0502020204030204" pitchFamily="34" charset="0"/>
                <a:cs typeface="Arial" panose="020B0604020202020204" pitchFamily="34" charset="0"/>
              </a:rPr>
              <a:t>.</a:t>
            </a:r>
            <a:endParaRPr lang="en-GB" dirty="0">
              <a:solidFill>
                <a:schemeClr val="bg1"/>
              </a:solidFill>
            </a:endParaRPr>
          </a:p>
        </p:txBody>
      </p:sp>
    </p:spTree>
    <p:extLst>
      <p:ext uri="{BB962C8B-B14F-4D97-AF65-F5344CB8AC3E}">
        <p14:creationId xmlns:p14="http://schemas.microsoft.com/office/powerpoint/2010/main" val="2428791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62565-C7E7-F348-2BC1-1E55D5A05782}"/>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986FA8D5-9020-210A-5351-C1A55BD9BA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D4504B60-3671-5E49-3B36-637795626D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EFA56E1B-AA5B-530F-9513-BA56D2487802}"/>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Manifesto Launch</a:t>
            </a:r>
          </a:p>
        </p:txBody>
      </p:sp>
      <p:sp>
        <p:nvSpPr>
          <p:cNvPr id="2" name="TextBox 1">
            <a:extLst>
              <a:ext uri="{FF2B5EF4-FFF2-40B4-BE49-F238E27FC236}">
                <a16:creationId xmlns:a16="http://schemas.microsoft.com/office/drawing/2014/main" id="{B9438402-D5FA-EAB3-5E57-5632B03A62F5}"/>
              </a:ext>
            </a:extLst>
          </p:cNvPr>
          <p:cNvSpPr txBox="1"/>
          <p:nvPr/>
        </p:nvSpPr>
        <p:spPr>
          <a:xfrm>
            <a:off x="854569" y="1958563"/>
            <a:ext cx="11050843" cy="5447645"/>
          </a:xfrm>
          <a:prstGeom prst="rect">
            <a:avLst/>
          </a:prstGeom>
          <a:noFill/>
        </p:spPr>
        <p:txBody>
          <a:bodyPr wrap="square" rtlCol="0">
            <a:spAutoFit/>
          </a:bodyPr>
          <a:lstStyle/>
          <a:p>
            <a:r>
              <a:rPr lang="en-GB" sz="3200" dirty="0">
                <a:solidFill>
                  <a:schemeClr val="bg1"/>
                </a:solidFill>
              </a:rPr>
              <a:t>HISA will officially </a:t>
            </a:r>
            <a:r>
              <a:rPr lang="en-GB" sz="3200" b="1" dirty="0">
                <a:solidFill>
                  <a:schemeClr val="bg1"/>
                </a:solidFill>
              </a:rPr>
              <a:t>announce the list of candidates </a:t>
            </a:r>
          </a:p>
          <a:p>
            <a:r>
              <a:rPr lang="en-GB" sz="3200" dirty="0">
                <a:solidFill>
                  <a:schemeClr val="bg1"/>
                </a:solidFill>
              </a:rPr>
              <a:t>for the 2026 Student Elections on its </a:t>
            </a:r>
            <a:r>
              <a:rPr lang="en-GB" sz="3200" b="1" dirty="0">
                <a:solidFill>
                  <a:schemeClr val="bg1"/>
                </a:solidFill>
              </a:rPr>
              <a:t>website</a:t>
            </a:r>
            <a:r>
              <a:rPr lang="en-GB" sz="3200" dirty="0">
                <a:solidFill>
                  <a:schemeClr val="bg1"/>
                </a:solidFill>
              </a:rPr>
              <a:t> and </a:t>
            </a:r>
            <a:r>
              <a:rPr lang="en-GB" sz="3200" b="1" dirty="0">
                <a:solidFill>
                  <a:schemeClr val="bg1"/>
                </a:solidFill>
              </a:rPr>
              <a:t>social</a:t>
            </a:r>
            <a:r>
              <a:rPr lang="en-GB" sz="3200" dirty="0">
                <a:solidFill>
                  <a:schemeClr val="bg1"/>
                </a:solidFill>
              </a:rPr>
              <a:t> </a:t>
            </a:r>
          </a:p>
          <a:p>
            <a:r>
              <a:rPr lang="en-GB" sz="3200" b="1" dirty="0">
                <a:solidFill>
                  <a:schemeClr val="bg1"/>
                </a:solidFill>
              </a:rPr>
              <a:t>media channels </a:t>
            </a:r>
            <a:r>
              <a:rPr lang="en-GB" sz="3200" dirty="0">
                <a:solidFill>
                  <a:schemeClr val="bg1"/>
                </a:solidFill>
              </a:rPr>
              <a:t>on </a:t>
            </a:r>
            <a:r>
              <a:rPr lang="en-GB" sz="3200" b="1" dirty="0">
                <a:solidFill>
                  <a:schemeClr val="bg1"/>
                </a:solidFill>
              </a:rPr>
              <a:t>Monday 2</a:t>
            </a:r>
            <a:r>
              <a:rPr lang="en-GB" sz="3200" b="1" baseline="30000" dirty="0">
                <a:solidFill>
                  <a:schemeClr val="bg1"/>
                </a:solidFill>
              </a:rPr>
              <a:t>nd</a:t>
            </a:r>
            <a:r>
              <a:rPr lang="en-GB" sz="3200" b="1" dirty="0">
                <a:solidFill>
                  <a:schemeClr val="bg1"/>
                </a:solidFill>
              </a:rPr>
              <a:t> March at noon (12:00)</a:t>
            </a:r>
            <a:r>
              <a:rPr lang="en-GB" sz="3200" dirty="0">
                <a:solidFill>
                  <a:schemeClr val="bg1"/>
                </a:solidFill>
              </a:rPr>
              <a:t>.</a:t>
            </a:r>
          </a:p>
          <a:p>
            <a:endParaRPr lang="en-GB" dirty="0">
              <a:solidFill>
                <a:schemeClr val="bg1"/>
              </a:solidFill>
            </a:endParaRPr>
          </a:p>
          <a:p>
            <a:r>
              <a:rPr lang="en-GB" sz="3200" dirty="0">
                <a:solidFill>
                  <a:schemeClr val="bg1"/>
                </a:solidFill>
              </a:rPr>
              <a:t>Candidate </a:t>
            </a:r>
            <a:r>
              <a:rPr lang="en-GB" sz="3200" b="1" dirty="0">
                <a:solidFill>
                  <a:schemeClr val="bg1"/>
                </a:solidFill>
              </a:rPr>
              <a:t>photos</a:t>
            </a:r>
            <a:r>
              <a:rPr lang="en-GB" sz="3200" dirty="0">
                <a:solidFill>
                  <a:schemeClr val="bg1"/>
                </a:solidFill>
              </a:rPr>
              <a:t> and </a:t>
            </a:r>
            <a:r>
              <a:rPr lang="en-GB" sz="3200" b="1" dirty="0">
                <a:solidFill>
                  <a:schemeClr val="bg1"/>
                </a:solidFill>
              </a:rPr>
              <a:t>manifestos</a:t>
            </a:r>
            <a:r>
              <a:rPr lang="en-GB" sz="3200" dirty="0">
                <a:solidFill>
                  <a:schemeClr val="bg1"/>
                </a:solidFill>
              </a:rPr>
              <a:t> added to the HISA </a:t>
            </a:r>
          </a:p>
          <a:p>
            <a:r>
              <a:rPr lang="en-GB" sz="3200" dirty="0">
                <a:solidFill>
                  <a:schemeClr val="bg1"/>
                </a:solidFill>
              </a:rPr>
              <a:t>website will become visible for students (and staff members) to view via </a:t>
            </a:r>
            <a:r>
              <a:rPr lang="en-GB" sz="3200" b="1" dirty="0">
                <a:solidFill>
                  <a:schemeClr val="bg1"/>
                </a:solidFill>
              </a:rPr>
              <a:t>https://hisa.uhi.ac.uk/elections</a:t>
            </a:r>
            <a:r>
              <a:rPr lang="en-GB" sz="3200" dirty="0">
                <a:solidFill>
                  <a:schemeClr val="bg1"/>
                </a:solidFill>
              </a:rPr>
              <a:t>. </a:t>
            </a:r>
          </a:p>
          <a:p>
            <a:endParaRPr lang="en-GB" b="1" dirty="0">
              <a:solidFill>
                <a:schemeClr val="bg1"/>
              </a:solidFill>
            </a:endParaRPr>
          </a:p>
          <a:p>
            <a:r>
              <a:rPr lang="en-GB" sz="3200" dirty="0">
                <a:solidFill>
                  <a:schemeClr val="bg1"/>
                </a:solidFill>
              </a:rPr>
              <a:t>All UHI students will receive an electronic </a:t>
            </a:r>
          </a:p>
          <a:p>
            <a:r>
              <a:rPr lang="en-GB" sz="3200" dirty="0">
                <a:solidFill>
                  <a:schemeClr val="bg1"/>
                </a:solidFill>
              </a:rPr>
              <a:t>copy of the </a:t>
            </a:r>
            <a:r>
              <a:rPr lang="en-GB" sz="3200" b="1" dirty="0">
                <a:solidFill>
                  <a:schemeClr val="bg1"/>
                </a:solidFill>
              </a:rPr>
              <a:t>Candidates Guide </a:t>
            </a:r>
            <a:r>
              <a:rPr lang="en-GB" sz="3200" dirty="0">
                <a:solidFill>
                  <a:schemeClr val="bg1"/>
                </a:solidFill>
              </a:rPr>
              <a:t>via</a:t>
            </a:r>
            <a:r>
              <a:rPr lang="en-GB" sz="3200" b="1" dirty="0">
                <a:solidFill>
                  <a:schemeClr val="bg1"/>
                </a:solidFill>
              </a:rPr>
              <a:t> email</a:t>
            </a:r>
            <a:r>
              <a:rPr lang="en-GB" sz="3200" dirty="0">
                <a:solidFill>
                  <a:schemeClr val="bg1"/>
                </a:solidFill>
              </a:rPr>
              <a:t>.</a:t>
            </a:r>
          </a:p>
          <a:p>
            <a:endParaRPr lang="en-GB" sz="2800" dirty="0">
              <a:solidFill>
                <a:schemeClr val="bg1"/>
              </a:solidFill>
            </a:endParaRPr>
          </a:p>
          <a:p>
            <a:endParaRPr lang="en-GB" sz="2800" dirty="0">
              <a:solidFill>
                <a:schemeClr val="bg1"/>
              </a:solidFill>
            </a:endParaRPr>
          </a:p>
        </p:txBody>
      </p:sp>
    </p:spTree>
    <p:extLst>
      <p:ext uri="{BB962C8B-B14F-4D97-AF65-F5344CB8AC3E}">
        <p14:creationId xmlns:p14="http://schemas.microsoft.com/office/powerpoint/2010/main" val="227684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54177-8233-1A4A-1AFE-7704A989E0CA}"/>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8A50832D-0EF8-A598-DE26-2AF3A770D9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20DCB490-7D8F-E037-17AD-641F2C8FED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25983299-2246-5A74-9BF2-A5CFD5359B40}"/>
              </a:ext>
            </a:extLst>
          </p:cNvPr>
          <p:cNvSpPr txBox="1"/>
          <p:nvPr/>
        </p:nvSpPr>
        <p:spPr>
          <a:xfrm>
            <a:off x="854568" y="1993899"/>
            <a:ext cx="10194432" cy="5416868"/>
          </a:xfrm>
          <a:prstGeom prst="rect">
            <a:avLst/>
          </a:prstGeom>
          <a:noFill/>
        </p:spPr>
        <p:txBody>
          <a:bodyPr wrap="square" rtlCol="0">
            <a:spAutoFit/>
          </a:bodyPr>
          <a:lstStyle/>
          <a:p>
            <a:r>
              <a:rPr lang="en-GB" sz="2800" dirty="0">
                <a:solidFill>
                  <a:schemeClr val="bg1"/>
                </a:solidFill>
              </a:rPr>
              <a:t>The Deputy Returning Officer (DRO) will be holding</a:t>
            </a:r>
          </a:p>
          <a:p>
            <a:r>
              <a:rPr lang="en-GB" sz="2800" b="1" dirty="0">
                <a:solidFill>
                  <a:schemeClr val="bg1"/>
                </a:solidFill>
              </a:rPr>
              <a:t>Candidates Catch-Ups </a:t>
            </a:r>
            <a:r>
              <a:rPr lang="en-GB" sz="2800" dirty="0">
                <a:solidFill>
                  <a:schemeClr val="bg1"/>
                </a:solidFill>
              </a:rPr>
              <a:t>between </a:t>
            </a:r>
            <a:r>
              <a:rPr lang="en-GB" sz="2800" b="1" dirty="0">
                <a:solidFill>
                  <a:schemeClr val="bg1"/>
                </a:solidFill>
              </a:rPr>
              <a:t>9.15am </a:t>
            </a:r>
            <a:r>
              <a:rPr lang="en-GB" sz="2800" dirty="0">
                <a:solidFill>
                  <a:schemeClr val="bg1"/>
                </a:solidFill>
              </a:rPr>
              <a:t>and </a:t>
            </a:r>
            <a:r>
              <a:rPr lang="en-GB" sz="2800" b="1" dirty="0">
                <a:solidFill>
                  <a:schemeClr val="bg1"/>
                </a:solidFill>
              </a:rPr>
              <a:t>9.45am                            </a:t>
            </a:r>
            <a:r>
              <a:rPr lang="en-GB" sz="2800" dirty="0">
                <a:solidFill>
                  <a:schemeClr val="bg1"/>
                </a:solidFill>
              </a:rPr>
              <a:t>on Tuesday 10</a:t>
            </a:r>
            <a:r>
              <a:rPr lang="en-GB" sz="2800" baseline="30000" dirty="0">
                <a:solidFill>
                  <a:schemeClr val="bg1"/>
                </a:solidFill>
              </a:rPr>
              <a:t>th</a:t>
            </a:r>
            <a:r>
              <a:rPr lang="en-GB" sz="2800" dirty="0">
                <a:solidFill>
                  <a:schemeClr val="bg1"/>
                </a:solidFill>
              </a:rPr>
              <a:t> March, Wednesday 11</a:t>
            </a:r>
            <a:r>
              <a:rPr lang="en-GB" sz="2800" baseline="30000" dirty="0">
                <a:solidFill>
                  <a:schemeClr val="bg1"/>
                </a:solidFill>
              </a:rPr>
              <a:t>th</a:t>
            </a:r>
            <a:r>
              <a:rPr lang="en-GB" sz="2800" dirty="0">
                <a:solidFill>
                  <a:schemeClr val="bg1"/>
                </a:solidFill>
              </a:rPr>
              <a:t> March, and </a:t>
            </a:r>
          </a:p>
          <a:p>
            <a:r>
              <a:rPr lang="en-GB" sz="2800" dirty="0">
                <a:solidFill>
                  <a:schemeClr val="bg1"/>
                </a:solidFill>
              </a:rPr>
              <a:t>Thursday 12</a:t>
            </a:r>
            <a:r>
              <a:rPr lang="en-GB" sz="2800" baseline="30000" dirty="0">
                <a:solidFill>
                  <a:schemeClr val="bg1"/>
                </a:solidFill>
              </a:rPr>
              <a:t>th</a:t>
            </a:r>
            <a:r>
              <a:rPr lang="en-GB" sz="2800" dirty="0">
                <a:solidFill>
                  <a:schemeClr val="bg1"/>
                </a:solidFill>
              </a:rPr>
              <a:t> March. </a:t>
            </a:r>
          </a:p>
          <a:p>
            <a:endParaRPr lang="en-GB" dirty="0">
              <a:solidFill>
                <a:schemeClr val="bg1"/>
              </a:solidFill>
            </a:endParaRPr>
          </a:p>
          <a:p>
            <a:r>
              <a:rPr lang="en-GB" sz="2800" dirty="0">
                <a:solidFill>
                  <a:schemeClr val="bg1"/>
                </a:solidFill>
              </a:rPr>
              <a:t>Candidates Catch-Ups will include…</a:t>
            </a:r>
          </a:p>
          <a:p>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Updates on the voting stats</a:t>
            </a:r>
          </a:p>
          <a:p>
            <a:pPr marL="342900" indent="-342900">
              <a:buFont typeface="Wingdings" panose="05000000000000000000" pitchFamily="2" charset="2"/>
              <a:buChar char="§"/>
            </a:pPr>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Updates on any election rulings &amp; clarifications</a:t>
            </a:r>
          </a:p>
          <a:p>
            <a:pPr marL="342900" indent="-342900">
              <a:buFont typeface="Wingdings" panose="05000000000000000000" pitchFamily="2" charset="2"/>
              <a:buChar char="§"/>
            </a:pPr>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Campaigning Tips</a:t>
            </a:r>
          </a:p>
          <a:p>
            <a:endParaRPr lang="en-GB" sz="3200"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416B5552-F109-E309-C40F-ABEB213BF088}"/>
              </a:ext>
            </a:extLst>
          </p:cNvPr>
          <p:cNvSpPr txBox="1"/>
          <p:nvPr/>
        </p:nvSpPr>
        <p:spPr>
          <a:xfrm>
            <a:off x="854569" y="545432"/>
            <a:ext cx="7756031" cy="938719"/>
          </a:xfrm>
          <a:prstGeom prst="rect">
            <a:avLst/>
          </a:prstGeom>
          <a:noFill/>
        </p:spPr>
        <p:txBody>
          <a:bodyPr wrap="square" rtlCol="0">
            <a:spAutoFit/>
          </a:bodyPr>
          <a:lstStyle/>
          <a:p>
            <a:r>
              <a:rPr lang="en-GB" sz="5500" b="1" dirty="0">
                <a:solidFill>
                  <a:schemeClr val="bg1"/>
                </a:solidFill>
              </a:rPr>
              <a:t>Candidates Catch-Ups</a:t>
            </a:r>
          </a:p>
        </p:txBody>
      </p:sp>
    </p:spTree>
    <p:extLst>
      <p:ext uri="{BB962C8B-B14F-4D97-AF65-F5344CB8AC3E}">
        <p14:creationId xmlns:p14="http://schemas.microsoft.com/office/powerpoint/2010/main" val="25052651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0B53A-22A0-0F70-51F1-D5CFD03457E1}"/>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A4981380-03F8-E904-2E0D-5480B9604B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8EBC966-C9AE-0C07-E6FD-1FC4A4F39C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C0A4439F-F0DD-525C-77BE-7F214D117321}"/>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Timeline</a:t>
            </a:r>
          </a:p>
        </p:txBody>
      </p:sp>
      <p:sp>
        <p:nvSpPr>
          <p:cNvPr id="3" name="TextBox 2">
            <a:extLst>
              <a:ext uri="{FF2B5EF4-FFF2-40B4-BE49-F238E27FC236}">
                <a16:creationId xmlns:a16="http://schemas.microsoft.com/office/drawing/2014/main" id="{CD4FBC6A-BFC8-EADB-2818-E228A648905A}"/>
              </a:ext>
            </a:extLst>
          </p:cNvPr>
          <p:cNvSpPr txBox="1"/>
          <p:nvPr/>
        </p:nvSpPr>
        <p:spPr>
          <a:xfrm>
            <a:off x="854567" y="1993899"/>
            <a:ext cx="10326779" cy="4431983"/>
          </a:xfrm>
          <a:prstGeom prst="rect">
            <a:avLst/>
          </a:prstGeom>
          <a:noFill/>
        </p:spPr>
        <p:txBody>
          <a:bodyPr wrap="square" rtlCol="0">
            <a:spAutoFit/>
          </a:bodyPr>
          <a:lstStyle/>
          <a:p>
            <a:endParaRPr lang="en-GB" sz="1400" b="1" dirty="0">
              <a:solidFill>
                <a:schemeClr val="bg1"/>
              </a:solidFill>
            </a:endParaRPr>
          </a:p>
          <a:p>
            <a:r>
              <a:rPr lang="en-GB" sz="2800" b="1" dirty="0">
                <a:solidFill>
                  <a:schemeClr val="bg1"/>
                </a:solidFill>
              </a:rPr>
              <a:t>Candidate Workshops: </a:t>
            </a:r>
            <a:r>
              <a:rPr lang="en-GB" sz="2800" dirty="0">
                <a:solidFill>
                  <a:schemeClr val="bg1"/>
                </a:solidFill>
              </a:rPr>
              <a:t>Friday 20</a:t>
            </a:r>
            <a:r>
              <a:rPr lang="en-GB" sz="2800" baseline="30000" dirty="0">
                <a:solidFill>
                  <a:schemeClr val="bg1"/>
                </a:solidFill>
              </a:rPr>
              <a:t>th</a:t>
            </a:r>
            <a:r>
              <a:rPr lang="en-GB" sz="2800" dirty="0">
                <a:solidFill>
                  <a:schemeClr val="bg1"/>
                </a:solidFill>
              </a:rPr>
              <a:t> February</a:t>
            </a:r>
          </a:p>
          <a:p>
            <a:r>
              <a:rPr lang="en-GB" sz="2800" dirty="0">
                <a:solidFill>
                  <a:schemeClr val="bg1"/>
                </a:solidFill>
              </a:rPr>
              <a:t>                                                    Monday 23</a:t>
            </a:r>
            <a:r>
              <a:rPr lang="en-GB" sz="2800" baseline="30000" dirty="0">
                <a:solidFill>
                  <a:schemeClr val="bg1"/>
                </a:solidFill>
              </a:rPr>
              <a:t>rd</a:t>
            </a:r>
            <a:r>
              <a:rPr lang="en-GB" sz="2800" dirty="0">
                <a:solidFill>
                  <a:schemeClr val="bg1"/>
                </a:solidFill>
              </a:rPr>
              <a:t> February</a:t>
            </a:r>
          </a:p>
          <a:p>
            <a:endParaRPr lang="en-GB" dirty="0">
              <a:solidFill>
                <a:schemeClr val="bg1"/>
              </a:solidFill>
            </a:endParaRPr>
          </a:p>
          <a:p>
            <a:r>
              <a:rPr lang="en-GB" sz="2800" b="1" dirty="0">
                <a:solidFill>
                  <a:schemeClr val="bg1"/>
                </a:solidFill>
              </a:rPr>
              <a:t>HISA Speed Date: </a:t>
            </a:r>
            <a:r>
              <a:rPr lang="en-GB" sz="2800" dirty="0">
                <a:solidFill>
                  <a:schemeClr val="bg1"/>
                </a:solidFill>
              </a:rPr>
              <a:t>Tuesday 24</a:t>
            </a:r>
            <a:r>
              <a:rPr lang="en-GB" sz="2800" baseline="30000" dirty="0">
                <a:solidFill>
                  <a:schemeClr val="bg1"/>
                </a:solidFill>
              </a:rPr>
              <a:t>th</a:t>
            </a:r>
            <a:r>
              <a:rPr lang="en-GB" sz="2800" dirty="0">
                <a:solidFill>
                  <a:schemeClr val="bg1"/>
                </a:solidFill>
              </a:rPr>
              <a:t> February</a:t>
            </a:r>
          </a:p>
          <a:p>
            <a:endParaRPr lang="en-GB" dirty="0">
              <a:solidFill>
                <a:schemeClr val="bg1"/>
              </a:solidFill>
            </a:endParaRPr>
          </a:p>
          <a:p>
            <a:r>
              <a:rPr lang="en-GB" sz="2800" b="1" dirty="0">
                <a:solidFill>
                  <a:schemeClr val="bg1"/>
                </a:solidFill>
              </a:rPr>
              <a:t>Manifesto Deadline: </a:t>
            </a:r>
            <a:r>
              <a:rPr lang="en-GB" sz="2800" dirty="0">
                <a:solidFill>
                  <a:schemeClr val="bg1"/>
                </a:solidFill>
              </a:rPr>
              <a:t>Thursday 26</a:t>
            </a:r>
            <a:r>
              <a:rPr lang="en-GB" sz="2800" baseline="30000" dirty="0">
                <a:solidFill>
                  <a:schemeClr val="bg1"/>
                </a:solidFill>
              </a:rPr>
              <a:t>th</a:t>
            </a:r>
            <a:r>
              <a:rPr lang="en-GB" sz="2800" dirty="0">
                <a:solidFill>
                  <a:schemeClr val="bg1"/>
                </a:solidFill>
              </a:rPr>
              <a:t> February, Noon (12:00) </a:t>
            </a:r>
          </a:p>
          <a:p>
            <a:endParaRPr lang="en-GB" dirty="0">
              <a:solidFill>
                <a:schemeClr val="bg1"/>
              </a:solidFill>
            </a:endParaRPr>
          </a:p>
          <a:p>
            <a:r>
              <a:rPr lang="en-GB" sz="2800" b="1" dirty="0">
                <a:solidFill>
                  <a:schemeClr val="bg1"/>
                </a:solidFill>
              </a:rPr>
              <a:t>Online Campaigning Starts: </a:t>
            </a:r>
            <a:r>
              <a:rPr lang="en-GB" sz="2800" dirty="0">
                <a:solidFill>
                  <a:schemeClr val="bg1"/>
                </a:solidFill>
              </a:rPr>
              <a:t>Monday 2</a:t>
            </a:r>
            <a:r>
              <a:rPr lang="en-GB" sz="2800" baseline="30000" dirty="0">
                <a:solidFill>
                  <a:schemeClr val="bg1"/>
                </a:solidFill>
              </a:rPr>
              <a:t>nd</a:t>
            </a:r>
            <a:r>
              <a:rPr lang="en-GB" sz="2800" dirty="0">
                <a:solidFill>
                  <a:schemeClr val="bg1"/>
                </a:solidFill>
              </a:rPr>
              <a:t> March, 10am </a:t>
            </a:r>
          </a:p>
          <a:p>
            <a:endParaRPr lang="en-GB" dirty="0">
              <a:solidFill>
                <a:schemeClr val="bg1"/>
              </a:solidFill>
            </a:endParaRPr>
          </a:p>
          <a:p>
            <a:r>
              <a:rPr lang="en-GB" sz="2800" b="1" dirty="0">
                <a:solidFill>
                  <a:schemeClr val="bg1"/>
                </a:solidFill>
              </a:rPr>
              <a:t>Manifestos Launch: </a:t>
            </a:r>
            <a:r>
              <a:rPr lang="en-GB" sz="2800" dirty="0">
                <a:solidFill>
                  <a:schemeClr val="bg1"/>
                </a:solidFill>
              </a:rPr>
              <a:t>Monday 2</a:t>
            </a:r>
            <a:r>
              <a:rPr lang="en-GB" sz="2800" baseline="30000" dirty="0">
                <a:solidFill>
                  <a:schemeClr val="bg1"/>
                </a:solidFill>
              </a:rPr>
              <a:t>nd</a:t>
            </a:r>
            <a:r>
              <a:rPr lang="en-GB" sz="2800" dirty="0">
                <a:solidFill>
                  <a:schemeClr val="bg1"/>
                </a:solidFill>
              </a:rPr>
              <a:t> March, Noon (12:00) </a:t>
            </a:r>
          </a:p>
          <a:p>
            <a:endParaRPr lang="en-GB" sz="2800" dirty="0">
              <a:solidFill>
                <a:schemeClr val="bg1"/>
              </a:solidFill>
            </a:endParaRPr>
          </a:p>
        </p:txBody>
      </p:sp>
    </p:spTree>
    <p:extLst>
      <p:ext uri="{BB962C8B-B14F-4D97-AF65-F5344CB8AC3E}">
        <p14:creationId xmlns:p14="http://schemas.microsoft.com/office/powerpoint/2010/main" val="6788409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36141-1DB8-B263-CDE9-8CF8D734A0A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18EB08A8-1D3A-AEDA-08B4-C0A0E6210D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2B62A5FB-E070-4467-D09C-61F204E005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A4C0643D-F1E5-5D55-B532-21EFACFF156C}"/>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Timeline</a:t>
            </a:r>
          </a:p>
        </p:txBody>
      </p:sp>
      <p:sp>
        <p:nvSpPr>
          <p:cNvPr id="3" name="TextBox 2">
            <a:extLst>
              <a:ext uri="{FF2B5EF4-FFF2-40B4-BE49-F238E27FC236}">
                <a16:creationId xmlns:a16="http://schemas.microsoft.com/office/drawing/2014/main" id="{6094197A-EEA5-5A55-BCA5-7F76B8652F8A}"/>
              </a:ext>
            </a:extLst>
          </p:cNvPr>
          <p:cNvSpPr txBox="1"/>
          <p:nvPr/>
        </p:nvSpPr>
        <p:spPr>
          <a:xfrm>
            <a:off x="854567" y="1993899"/>
            <a:ext cx="10326779" cy="3570208"/>
          </a:xfrm>
          <a:prstGeom prst="rect">
            <a:avLst/>
          </a:prstGeom>
          <a:noFill/>
        </p:spPr>
        <p:txBody>
          <a:bodyPr wrap="square" rtlCol="0">
            <a:spAutoFit/>
          </a:bodyPr>
          <a:lstStyle/>
          <a:p>
            <a:endParaRPr lang="en-GB" sz="1400" dirty="0">
              <a:solidFill>
                <a:schemeClr val="bg1"/>
              </a:solidFill>
            </a:endParaRPr>
          </a:p>
          <a:p>
            <a:r>
              <a:rPr lang="en-GB" sz="2800" b="1" dirty="0">
                <a:solidFill>
                  <a:schemeClr val="bg1"/>
                </a:solidFill>
              </a:rPr>
              <a:t>In-Person Campaigning Starts: </a:t>
            </a:r>
            <a:r>
              <a:rPr lang="en-GB" sz="2800" dirty="0">
                <a:solidFill>
                  <a:schemeClr val="bg1"/>
                </a:solidFill>
              </a:rPr>
              <a:t>Monday 9</a:t>
            </a:r>
            <a:r>
              <a:rPr lang="en-GB" sz="2800" baseline="30000" dirty="0">
                <a:solidFill>
                  <a:schemeClr val="bg1"/>
                </a:solidFill>
              </a:rPr>
              <a:t>th</a:t>
            </a:r>
            <a:r>
              <a:rPr lang="en-GB" sz="2800" dirty="0">
                <a:solidFill>
                  <a:schemeClr val="bg1"/>
                </a:solidFill>
              </a:rPr>
              <a:t> March, 9am</a:t>
            </a:r>
          </a:p>
          <a:p>
            <a:endParaRPr lang="en-GB" dirty="0">
              <a:solidFill>
                <a:schemeClr val="bg1"/>
              </a:solidFill>
            </a:endParaRPr>
          </a:p>
          <a:p>
            <a:r>
              <a:rPr lang="en-GB" sz="2800" b="1" dirty="0">
                <a:solidFill>
                  <a:schemeClr val="bg1"/>
                </a:solidFill>
              </a:rPr>
              <a:t>Voting Opens: </a:t>
            </a:r>
            <a:r>
              <a:rPr lang="en-GB" sz="2800" dirty="0">
                <a:solidFill>
                  <a:schemeClr val="bg1"/>
                </a:solidFill>
              </a:rPr>
              <a:t>Monday 9</a:t>
            </a:r>
            <a:r>
              <a:rPr lang="en-GB" sz="2800" baseline="30000" dirty="0">
                <a:solidFill>
                  <a:schemeClr val="bg1"/>
                </a:solidFill>
              </a:rPr>
              <a:t>th</a:t>
            </a:r>
            <a:r>
              <a:rPr lang="en-GB" sz="2800" dirty="0">
                <a:solidFill>
                  <a:schemeClr val="bg1"/>
                </a:solidFill>
              </a:rPr>
              <a:t> March, 10am</a:t>
            </a:r>
          </a:p>
          <a:p>
            <a:endParaRPr lang="en-GB" dirty="0">
              <a:solidFill>
                <a:schemeClr val="bg1"/>
              </a:solidFill>
            </a:endParaRPr>
          </a:p>
          <a:p>
            <a:r>
              <a:rPr lang="en-GB" sz="2800" b="1" dirty="0">
                <a:solidFill>
                  <a:schemeClr val="bg1"/>
                </a:solidFill>
              </a:rPr>
              <a:t>Voting Closes:</a:t>
            </a:r>
            <a:r>
              <a:rPr lang="en-GB" sz="2800" dirty="0">
                <a:solidFill>
                  <a:schemeClr val="bg1"/>
                </a:solidFill>
              </a:rPr>
              <a:t>, Thursday 12</a:t>
            </a:r>
            <a:r>
              <a:rPr lang="en-GB" sz="2800" baseline="30000" dirty="0">
                <a:solidFill>
                  <a:schemeClr val="bg1"/>
                </a:solidFill>
              </a:rPr>
              <a:t>th</a:t>
            </a:r>
            <a:r>
              <a:rPr lang="en-GB" sz="2800" dirty="0">
                <a:solidFill>
                  <a:schemeClr val="bg1"/>
                </a:solidFill>
              </a:rPr>
              <a:t> March, 4pm</a:t>
            </a:r>
          </a:p>
          <a:p>
            <a:endParaRPr lang="en-GB" dirty="0">
              <a:solidFill>
                <a:schemeClr val="bg1"/>
              </a:solidFill>
            </a:endParaRPr>
          </a:p>
          <a:p>
            <a:r>
              <a:rPr lang="en-GB" sz="2800" b="1" dirty="0">
                <a:solidFill>
                  <a:schemeClr val="bg1"/>
                </a:solidFill>
              </a:rPr>
              <a:t>Election Expenses Deadline: </a:t>
            </a:r>
            <a:r>
              <a:rPr lang="en-GB" sz="2800" dirty="0">
                <a:solidFill>
                  <a:schemeClr val="bg1"/>
                </a:solidFill>
              </a:rPr>
              <a:t>Thursday 12</a:t>
            </a:r>
            <a:r>
              <a:rPr lang="en-GB" sz="2800" baseline="30000" dirty="0">
                <a:solidFill>
                  <a:schemeClr val="bg1"/>
                </a:solidFill>
              </a:rPr>
              <a:t>th</a:t>
            </a:r>
            <a:r>
              <a:rPr lang="en-GB" sz="2800" dirty="0">
                <a:solidFill>
                  <a:schemeClr val="bg1"/>
                </a:solidFill>
              </a:rPr>
              <a:t> March, 4pm</a:t>
            </a:r>
          </a:p>
          <a:p>
            <a:endParaRPr lang="en-GB" dirty="0">
              <a:solidFill>
                <a:schemeClr val="bg1"/>
              </a:solidFill>
            </a:endParaRPr>
          </a:p>
          <a:p>
            <a:r>
              <a:rPr lang="en-GB" sz="2800" b="1" dirty="0">
                <a:solidFill>
                  <a:schemeClr val="bg1"/>
                </a:solidFill>
              </a:rPr>
              <a:t>Election Results Announcement: </a:t>
            </a:r>
            <a:r>
              <a:rPr lang="en-GB" sz="2800" dirty="0">
                <a:solidFill>
                  <a:schemeClr val="bg1"/>
                </a:solidFill>
              </a:rPr>
              <a:t>Friday 13</a:t>
            </a:r>
            <a:r>
              <a:rPr lang="en-GB" sz="2800" baseline="30000" dirty="0">
                <a:solidFill>
                  <a:schemeClr val="bg1"/>
                </a:solidFill>
              </a:rPr>
              <a:t>th</a:t>
            </a:r>
            <a:r>
              <a:rPr lang="en-GB" sz="2800" dirty="0">
                <a:solidFill>
                  <a:schemeClr val="bg1"/>
                </a:solidFill>
              </a:rPr>
              <a:t> March, 5pm</a:t>
            </a:r>
          </a:p>
        </p:txBody>
      </p:sp>
    </p:spTree>
    <p:extLst>
      <p:ext uri="{BB962C8B-B14F-4D97-AF65-F5344CB8AC3E}">
        <p14:creationId xmlns:p14="http://schemas.microsoft.com/office/powerpoint/2010/main" val="13765777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C74C4-3CCC-BC83-F500-594A5E72DB38}"/>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05057CD4-66A8-A633-D835-3B636E8CD4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4711A120-8D86-01E1-E14A-D4E4F64269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AB18EEB-4D65-00CF-56A9-A6445057484E}"/>
              </a:ext>
            </a:extLst>
          </p:cNvPr>
          <p:cNvSpPr txBox="1"/>
          <p:nvPr/>
        </p:nvSpPr>
        <p:spPr>
          <a:xfrm>
            <a:off x="854568" y="1993899"/>
            <a:ext cx="10194432" cy="5632311"/>
          </a:xfrm>
          <a:prstGeom prst="rect">
            <a:avLst/>
          </a:prstGeom>
          <a:noFill/>
        </p:spPr>
        <p:txBody>
          <a:bodyPr wrap="square" rtlCol="0">
            <a:spAutoFit/>
          </a:bodyPr>
          <a:lstStyle/>
          <a:p>
            <a:r>
              <a:rPr lang="en-GB" sz="2800" b="1" dirty="0">
                <a:solidFill>
                  <a:schemeClr val="bg1"/>
                </a:solidFill>
              </a:rPr>
              <a:t>Candidate Resources</a:t>
            </a:r>
          </a:p>
          <a:p>
            <a:endParaRPr lang="en-GB" sz="1200" b="1" dirty="0">
              <a:solidFill>
                <a:schemeClr val="bg1"/>
              </a:solidFill>
            </a:endParaRPr>
          </a:p>
          <a:p>
            <a:r>
              <a:rPr lang="en-GB" sz="2400" dirty="0">
                <a:solidFill>
                  <a:schemeClr val="bg1"/>
                </a:solidFill>
              </a:rPr>
              <a:t>The Candidate Resources page contains a copy of the 2026 Student Elections Candidate Pack, the Campaigns Catalogue, Election Expenses From, and manifesto writing resources.</a:t>
            </a:r>
          </a:p>
          <a:p>
            <a:r>
              <a:rPr lang="en-GB" sz="1200" dirty="0">
                <a:solidFill>
                  <a:schemeClr val="bg1"/>
                </a:solidFill>
              </a:rPr>
              <a:t>  </a:t>
            </a:r>
            <a:endParaRPr lang="en-GB" sz="800" dirty="0">
              <a:solidFill>
                <a:schemeClr val="bg1"/>
              </a:solidFill>
            </a:endParaRPr>
          </a:p>
          <a:p>
            <a:r>
              <a:rPr lang="en-GB" sz="2400" b="1" dirty="0">
                <a:solidFill>
                  <a:schemeClr val="bg1"/>
                </a:solidFill>
              </a:rPr>
              <a:t>https://hisa.uhi.ac.uk/candidateresources</a:t>
            </a:r>
          </a:p>
          <a:p>
            <a:endParaRPr lang="en-GB" b="1" dirty="0">
              <a:solidFill>
                <a:schemeClr val="bg1"/>
              </a:solidFill>
            </a:endParaRPr>
          </a:p>
          <a:p>
            <a:r>
              <a:rPr lang="en-GB" sz="2800" b="1" dirty="0">
                <a:solidFill>
                  <a:schemeClr val="bg1"/>
                </a:solidFill>
              </a:rPr>
              <a:t>Election Rules</a:t>
            </a:r>
          </a:p>
          <a:p>
            <a:endParaRPr lang="en-GB" sz="1200" dirty="0">
              <a:solidFill>
                <a:schemeClr val="bg1"/>
              </a:solidFill>
            </a:endParaRPr>
          </a:p>
          <a:p>
            <a:r>
              <a:rPr lang="en-GB" sz="2400" dirty="0">
                <a:solidFill>
                  <a:schemeClr val="bg1"/>
                </a:solidFill>
              </a:rPr>
              <a:t>The Election Rules page contains a copy of the election rules </a:t>
            </a:r>
          </a:p>
          <a:p>
            <a:r>
              <a:rPr lang="en-GB" sz="2400" dirty="0">
                <a:solidFill>
                  <a:schemeClr val="bg1"/>
                </a:solidFill>
              </a:rPr>
              <a:t>And rulings, as well as information about the Returning Officers</a:t>
            </a:r>
          </a:p>
          <a:p>
            <a:r>
              <a:rPr lang="en-GB" sz="2400" dirty="0">
                <a:solidFill>
                  <a:schemeClr val="bg1"/>
                </a:solidFill>
              </a:rPr>
              <a:t>and election complaints.</a:t>
            </a:r>
          </a:p>
          <a:p>
            <a:endParaRPr lang="en-GB" sz="800" b="1" dirty="0">
              <a:solidFill>
                <a:schemeClr val="bg1"/>
              </a:solidFill>
            </a:endParaRPr>
          </a:p>
          <a:p>
            <a:r>
              <a:rPr lang="en-GB" sz="2400" b="1" dirty="0">
                <a:solidFill>
                  <a:schemeClr val="bg1"/>
                </a:solidFill>
              </a:rPr>
              <a:t>https://hisa.uhi.ac.uk/electionrules</a:t>
            </a:r>
          </a:p>
          <a:p>
            <a:endParaRPr lang="en-GB" sz="3200" b="1" dirty="0">
              <a:solidFill>
                <a:schemeClr val="bg1"/>
              </a:solidFill>
            </a:endParaRPr>
          </a:p>
          <a:p>
            <a:pPr algn="l"/>
            <a:endParaRPr lang="en-GB" b="0" i="0" dirty="0">
              <a:solidFill>
                <a:schemeClr val="bg1"/>
              </a:solidFill>
              <a:effectLst/>
            </a:endParaRPr>
          </a:p>
        </p:txBody>
      </p:sp>
      <p:sp>
        <p:nvSpPr>
          <p:cNvPr id="23" name="TextBox 22">
            <a:extLst>
              <a:ext uri="{FF2B5EF4-FFF2-40B4-BE49-F238E27FC236}">
                <a16:creationId xmlns:a16="http://schemas.microsoft.com/office/drawing/2014/main" id="{DBF0E663-9BA1-BE71-FF69-ABFB44A03720}"/>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More Information</a:t>
            </a:r>
          </a:p>
        </p:txBody>
      </p:sp>
    </p:spTree>
    <p:extLst>
      <p:ext uri="{BB962C8B-B14F-4D97-AF65-F5344CB8AC3E}">
        <p14:creationId xmlns:p14="http://schemas.microsoft.com/office/powerpoint/2010/main" val="26177871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FE614-11B3-4745-A9B3-0F5257F05944}"/>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412E7212-5FE9-1895-AD06-D454C4B2F3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0576"/>
            <a:ext cx="12223631" cy="6878576"/>
          </a:xfrm>
          <a:prstGeom prst="rect">
            <a:avLst/>
          </a:prstGeom>
        </p:spPr>
      </p:pic>
      <p:pic>
        <p:nvPicPr>
          <p:cNvPr id="7" name="Picture 6" descr="A blue and white logo&#10;&#10;Description automatically generated">
            <a:extLst>
              <a:ext uri="{FF2B5EF4-FFF2-40B4-BE49-F238E27FC236}">
                <a16:creationId xmlns:a16="http://schemas.microsoft.com/office/drawing/2014/main" id="{7E23C532-6CAB-B842-A899-2D4254DAF779}"/>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a:off x="8270701" y="-52233"/>
            <a:ext cx="3916363" cy="3125633"/>
          </a:xfrm>
          <a:prstGeom prst="rect">
            <a:avLst/>
          </a:prstGeom>
        </p:spPr>
      </p:pic>
      <p:sp>
        <p:nvSpPr>
          <p:cNvPr id="2" name="TextBox 1">
            <a:extLst>
              <a:ext uri="{FF2B5EF4-FFF2-40B4-BE49-F238E27FC236}">
                <a16:creationId xmlns:a16="http://schemas.microsoft.com/office/drawing/2014/main" id="{E3EC6919-3933-7D02-C60D-953AB105F6B5}"/>
              </a:ext>
            </a:extLst>
          </p:cNvPr>
          <p:cNvSpPr txBox="1"/>
          <p:nvPr/>
        </p:nvSpPr>
        <p:spPr>
          <a:xfrm>
            <a:off x="-2" y="3033991"/>
            <a:ext cx="12187066" cy="1323439"/>
          </a:xfrm>
          <a:prstGeom prst="rect">
            <a:avLst/>
          </a:prstGeom>
          <a:noFill/>
        </p:spPr>
        <p:txBody>
          <a:bodyPr wrap="square" rtlCol="0">
            <a:spAutoFit/>
          </a:bodyPr>
          <a:lstStyle/>
          <a:p>
            <a:pPr algn="ctr"/>
            <a:r>
              <a:rPr lang="en-GB" sz="8000" b="1" dirty="0">
                <a:solidFill>
                  <a:schemeClr val="bg1"/>
                </a:solidFill>
              </a:rPr>
              <a:t>Any Questions?</a:t>
            </a:r>
          </a:p>
        </p:txBody>
      </p:sp>
    </p:spTree>
    <p:extLst>
      <p:ext uri="{BB962C8B-B14F-4D97-AF65-F5344CB8AC3E}">
        <p14:creationId xmlns:p14="http://schemas.microsoft.com/office/powerpoint/2010/main" val="672505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F25F6-E763-897D-8362-6E67BAD06E7B}"/>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ABB403F-6F9C-B2DC-47CC-82A11C3EC1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2E6D3F2B-FBB1-9DD9-D041-23C25C2539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92C5DDA9-450D-1EFB-EF4B-4F5E01784D78}"/>
              </a:ext>
            </a:extLst>
          </p:cNvPr>
          <p:cNvSpPr txBox="1"/>
          <p:nvPr/>
        </p:nvSpPr>
        <p:spPr>
          <a:xfrm>
            <a:off x="854569" y="1985845"/>
            <a:ext cx="8479932" cy="3816429"/>
          </a:xfrm>
          <a:prstGeom prst="rect">
            <a:avLst/>
          </a:prstGeom>
          <a:noFill/>
        </p:spPr>
        <p:txBody>
          <a:bodyPr wrap="square" rtlCol="0">
            <a:spAutoFit/>
          </a:bodyPr>
          <a:lstStyle/>
          <a:p>
            <a:r>
              <a:rPr lang="en-GB" sz="3600" b="1" dirty="0">
                <a:solidFill>
                  <a:schemeClr val="bg1"/>
                </a:solidFill>
              </a:rPr>
              <a:t>HISA </a:t>
            </a:r>
            <a:r>
              <a:rPr lang="en-GB" sz="3600" dirty="0">
                <a:solidFill>
                  <a:schemeClr val="bg1"/>
                </a:solidFill>
              </a:rPr>
              <a:t>has Election Rules in place to ensure that its election are fair and open.</a:t>
            </a:r>
          </a:p>
          <a:p>
            <a:endParaRPr lang="en-GB" sz="2000" dirty="0">
              <a:solidFill>
                <a:schemeClr val="bg1"/>
              </a:solidFill>
            </a:endParaRPr>
          </a:p>
          <a:p>
            <a:r>
              <a:rPr lang="en-GB" sz="2800" dirty="0">
                <a:solidFill>
                  <a:schemeClr val="bg1"/>
                </a:solidFill>
              </a:rPr>
              <a:t>All candidates and their campaign team members are expected and required to conduct their campaign activities within the election rules.</a:t>
            </a:r>
          </a:p>
          <a:p>
            <a:endParaRPr lang="en-GB" sz="2000" dirty="0">
              <a:solidFill>
                <a:schemeClr val="bg1"/>
              </a:solidFill>
            </a:endParaRPr>
          </a:p>
          <a:p>
            <a:r>
              <a:rPr lang="en-GB" sz="2400" dirty="0">
                <a:solidFill>
                  <a:schemeClr val="bg1"/>
                </a:solidFill>
              </a:rPr>
              <a:t>A full version of our election rules can be found online @ </a:t>
            </a:r>
            <a:r>
              <a:rPr lang="en-GB" sz="2400" b="1" dirty="0">
                <a:solidFill>
                  <a:schemeClr val="bg1"/>
                </a:solidFill>
              </a:rPr>
              <a:t>https://www.hisa.uhi.ac.uk/electionrules</a:t>
            </a:r>
          </a:p>
        </p:txBody>
      </p:sp>
      <p:sp>
        <p:nvSpPr>
          <p:cNvPr id="23" name="TextBox 22">
            <a:extLst>
              <a:ext uri="{FF2B5EF4-FFF2-40B4-BE49-F238E27FC236}">
                <a16:creationId xmlns:a16="http://schemas.microsoft.com/office/drawing/2014/main" id="{0B35A06D-1E48-D5D6-4F71-34B6334FDED7}"/>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Election Rules</a:t>
            </a:r>
            <a:endParaRPr lang="en-GB" b="1" dirty="0">
              <a:solidFill>
                <a:schemeClr val="bg1"/>
              </a:solidFill>
            </a:endParaRPr>
          </a:p>
        </p:txBody>
      </p:sp>
    </p:spTree>
    <p:extLst>
      <p:ext uri="{BB962C8B-B14F-4D97-AF65-F5344CB8AC3E}">
        <p14:creationId xmlns:p14="http://schemas.microsoft.com/office/powerpoint/2010/main" val="544620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B9D63-8548-F6D0-29E8-467215792D66}"/>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0DDE74DC-DAE6-1E2E-B2B8-CD69A2F985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3AE70DF7-A4ED-0137-708E-4C022205FB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90A184C-9F58-534E-DDD1-D5791957570E}"/>
              </a:ext>
            </a:extLst>
          </p:cNvPr>
          <p:cNvSpPr txBox="1"/>
          <p:nvPr/>
        </p:nvSpPr>
        <p:spPr>
          <a:xfrm>
            <a:off x="854569" y="1985845"/>
            <a:ext cx="6740031" cy="4231928"/>
          </a:xfrm>
          <a:prstGeom prst="rect">
            <a:avLst/>
          </a:prstGeom>
          <a:noFill/>
        </p:spPr>
        <p:txBody>
          <a:bodyPr wrap="square" rtlCol="0">
            <a:spAutoFit/>
          </a:bodyPr>
          <a:lstStyle/>
          <a:p>
            <a:r>
              <a:rPr lang="en-GB" sz="3200" b="1" dirty="0">
                <a:solidFill>
                  <a:schemeClr val="bg1"/>
                </a:solidFill>
              </a:rPr>
              <a:t>HISA’s </a:t>
            </a:r>
            <a:r>
              <a:rPr lang="en-GB" sz="3200" dirty="0">
                <a:solidFill>
                  <a:schemeClr val="bg1"/>
                </a:solidFill>
              </a:rPr>
              <a:t>Election Rules are broken into nine sections: </a:t>
            </a:r>
          </a:p>
          <a:p>
            <a:endParaRPr lang="en-GB" sz="1200" dirty="0">
              <a:solidFill>
                <a:schemeClr val="bg1"/>
              </a:solidFill>
            </a:endParaRPr>
          </a:p>
          <a:p>
            <a:pPr marL="457200" indent="-457200">
              <a:buFont typeface="Wingdings" panose="05000000000000000000" pitchFamily="2" charset="2"/>
              <a:buChar char="§"/>
            </a:pPr>
            <a:r>
              <a:rPr lang="en-GB" sz="2600" dirty="0">
                <a:solidFill>
                  <a:schemeClr val="bg1"/>
                </a:solidFill>
              </a:rPr>
              <a:t>General Rules (GR)</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Nominations Rules (NM)</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General Campaigning Rules (GC)</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Online Campaigning Rules (OC)</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700" dirty="0">
                <a:solidFill>
                  <a:schemeClr val="bg1"/>
                </a:solidFill>
              </a:rPr>
              <a:t>Physical Campaigning Rules (PC) </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Candidate Expenses Rules (CE)</a:t>
            </a:r>
          </a:p>
          <a:p>
            <a:pPr marL="457200" indent="-457200">
              <a:buFont typeface="Wingdings" panose="05000000000000000000" pitchFamily="2" charset="2"/>
              <a:buChar char="§"/>
            </a:pPr>
            <a:endParaRPr lang="en-GB" sz="600" dirty="0">
              <a:solidFill>
                <a:schemeClr val="bg1"/>
              </a:solidFill>
            </a:endParaRPr>
          </a:p>
        </p:txBody>
      </p:sp>
      <p:sp>
        <p:nvSpPr>
          <p:cNvPr id="23" name="TextBox 22">
            <a:extLst>
              <a:ext uri="{FF2B5EF4-FFF2-40B4-BE49-F238E27FC236}">
                <a16:creationId xmlns:a16="http://schemas.microsoft.com/office/drawing/2014/main" id="{88E1787B-486D-2E2A-9B17-AC15B938B98C}"/>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Election Rules</a:t>
            </a:r>
            <a:endParaRPr lang="en-GB" b="1" dirty="0">
              <a:solidFill>
                <a:schemeClr val="bg1"/>
              </a:solidFill>
            </a:endParaRPr>
          </a:p>
        </p:txBody>
      </p:sp>
      <p:sp>
        <p:nvSpPr>
          <p:cNvPr id="2" name="TextBox 1">
            <a:extLst>
              <a:ext uri="{FF2B5EF4-FFF2-40B4-BE49-F238E27FC236}">
                <a16:creationId xmlns:a16="http://schemas.microsoft.com/office/drawing/2014/main" id="{75D527D8-D53C-31A8-E202-EFBBA8D8885C}"/>
              </a:ext>
            </a:extLst>
          </p:cNvPr>
          <p:cNvSpPr txBox="1"/>
          <p:nvPr/>
        </p:nvSpPr>
        <p:spPr>
          <a:xfrm>
            <a:off x="6700837" y="3047750"/>
            <a:ext cx="5491163" cy="1569660"/>
          </a:xfrm>
          <a:prstGeom prst="rect">
            <a:avLst/>
          </a:prstGeom>
          <a:noFill/>
        </p:spPr>
        <p:txBody>
          <a:bodyPr wrap="square" rtlCol="0">
            <a:spAutoFit/>
          </a:bodyPr>
          <a:lstStyle/>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Vote Count Rules (VC)</a:t>
            </a:r>
          </a:p>
          <a:p>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Elections Complaints (EC)</a:t>
            </a:r>
          </a:p>
          <a:p>
            <a:pPr marL="457200" indent="-457200">
              <a:buFont typeface="Wingdings" panose="05000000000000000000" pitchFamily="2" charset="2"/>
              <a:buChar char="§"/>
            </a:pPr>
            <a:endParaRPr lang="en-GB" sz="600" dirty="0">
              <a:solidFill>
                <a:schemeClr val="bg1"/>
              </a:solidFill>
            </a:endParaRPr>
          </a:p>
          <a:p>
            <a:pPr marL="457200" indent="-457200">
              <a:buFont typeface="Wingdings" panose="05000000000000000000" pitchFamily="2" charset="2"/>
              <a:buChar char="§"/>
            </a:pPr>
            <a:r>
              <a:rPr lang="en-GB" sz="2600" dirty="0">
                <a:solidFill>
                  <a:schemeClr val="bg1"/>
                </a:solidFill>
              </a:rPr>
              <a:t>Election Appeals Rules (NR)</a:t>
            </a:r>
          </a:p>
        </p:txBody>
      </p:sp>
    </p:spTree>
    <p:extLst>
      <p:ext uri="{BB962C8B-B14F-4D97-AF65-F5344CB8AC3E}">
        <p14:creationId xmlns:p14="http://schemas.microsoft.com/office/powerpoint/2010/main" val="3994568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9C9AE-99BB-F1DB-F08E-A58F1419B07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748C5F83-FCCA-86BC-8213-DE292C8C4E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271B890-AC85-8E2E-0933-1C0AFF39A6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81C5392B-C755-8419-75F8-C926193E0226}"/>
              </a:ext>
            </a:extLst>
          </p:cNvPr>
          <p:cNvSpPr txBox="1"/>
          <p:nvPr/>
        </p:nvSpPr>
        <p:spPr>
          <a:xfrm>
            <a:off x="854568" y="2109303"/>
            <a:ext cx="10727832" cy="3970318"/>
          </a:xfrm>
          <a:prstGeom prst="rect">
            <a:avLst/>
          </a:prstGeom>
          <a:noFill/>
        </p:spPr>
        <p:txBody>
          <a:bodyPr wrap="square" rtlCol="0">
            <a:spAutoFit/>
          </a:bodyPr>
          <a:lstStyle/>
          <a:p>
            <a:r>
              <a:rPr lang="en-GB" sz="2400" b="1" dirty="0">
                <a:solidFill>
                  <a:schemeClr val="bg1"/>
                </a:solidFill>
              </a:rPr>
              <a:t>(GR02) </a:t>
            </a:r>
            <a:r>
              <a:rPr lang="en-GB" sz="2400" dirty="0">
                <a:solidFill>
                  <a:schemeClr val="bg1"/>
                </a:solidFill>
              </a:rPr>
              <a:t>Candidates will be held responsible for the actions of any member of their campaign team. This includes both campaigning activity and campaigns expenditure.</a:t>
            </a:r>
          </a:p>
          <a:p>
            <a:endParaRPr lang="en-GB" dirty="0">
              <a:solidFill>
                <a:schemeClr val="bg1"/>
              </a:solidFill>
            </a:endParaRPr>
          </a:p>
          <a:p>
            <a:r>
              <a:rPr lang="en-GB" sz="2400" b="1" dirty="0">
                <a:solidFill>
                  <a:schemeClr val="bg1"/>
                </a:solidFill>
              </a:rPr>
              <a:t>(</a:t>
            </a:r>
            <a:r>
              <a:rPr lang="en-GB" sz="2400" b="1" dirty="0">
                <a:solidFill>
                  <a:schemeClr val="bg1"/>
                </a:solidFill>
                <a:ea typeface="SimSun" panose="02010600030101010101" pitchFamily="2" charset="-122"/>
                <a:cs typeface="Helvetica" panose="020B0604020202020204" pitchFamily="34" charset="0"/>
              </a:rPr>
              <a:t>GC06) </a:t>
            </a:r>
            <a:r>
              <a:rPr lang="en-GB" sz="2400" dirty="0">
                <a:solidFill>
                  <a:schemeClr val="bg1"/>
                </a:solidFill>
                <a:ea typeface="SimSun" panose="02010600030101010101" pitchFamily="2" charset="-122"/>
                <a:cs typeface="Helvetica" panose="020B0604020202020204" pitchFamily="34" charset="0"/>
              </a:rPr>
              <a:t>Personal attacks on other candidates are not permitted. Candidates must ensure that criticisms made of other candidates must be related to manifesto points or policy, and not of their character, appearance or belief system. Candidates must also adhere to UHI’s Student’s Code of Conduct.</a:t>
            </a:r>
          </a:p>
          <a:p>
            <a:endParaRPr lang="en-GB" dirty="0">
              <a:solidFill>
                <a:schemeClr val="bg1"/>
              </a:solidFill>
            </a:endParaRPr>
          </a:p>
          <a:p>
            <a:r>
              <a:rPr lang="en-GB" sz="2400" b="1" dirty="0">
                <a:solidFill>
                  <a:schemeClr val="bg1"/>
                </a:solidFill>
              </a:rPr>
              <a:t>(OC01) </a:t>
            </a:r>
            <a:r>
              <a:rPr lang="en-GB" sz="2400" dirty="0">
                <a:solidFill>
                  <a:schemeClr val="bg1"/>
                </a:solidFill>
              </a:rPr>
              <a:t>No online campaigning must take place before the date                                       and time outlined in the relevant Candidates Nomination Pack.</a:t>
            </a:r>
            <a:endParaRPr lang="en-GB" sz="2200" dirty="0">
              <a:solidFill>
                <a:schemeClr val="bg1"/>
              </a:solidFill>
              <a:ea typeface="SimSun" panose="02010600030101010101" pitchFamily="2" charset="-122"/>
              <a:cs typeface="Helvetica" panose="020B0604020202020204" pitchFamily="34" charset="0"/>
            </a:endParaRPr>
          </a:p>
        </p:txBody>
      </p:sp>
      <p:sp>
        <p:nvSpPr>
          <p:cNvPr id="23" name="TextBox 22">
            <a:extLst>
              <a:ext uri="{FF2B5EF4-FFF2-40B4-BE49-F238E27FC236}">
                <a16:creationId xmlns:a16="http://schemas.microsoft.com/office/drawing/2014/main" id="{ED4273B5-8C87-0708-2B30-EC0AF4282138}"/>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Rules</a:t>
            </a:r>
            <a:endParaRPr lang="en-GB" b="1" dirty="0">
              <a:solidFill>
                <a:schemeClr val="bg1"/>
              </a:solidFill>
            </a:endParaRPr>
          </a:p>
        </p:txBody>
      </p:sp>
    </p:spTree>
    <p:extLst>
      <p:ext uri="{BB962C8B-B14F-4D97-AF65-F5344CB8AC3E}">
        <p14:creationId xmlns:p14="http://schemas.microsoft.com/office/powerpoint/2010/main" val="453068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E67E1-945F-CCD2-CB44-A5E32262FF64}"/>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116E39E8-BFA2-AAB2-7C26-90A52ABED3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6233E1F7-4B97-A36F-B427-1E3A707470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E1C93E2-E8F7-7A8E-D897-F64A5D575010}"/>
              </a:ext>
            </a:extLst>
          </p:cNvPr>
          <p:cNvSpPr txBox="1"/>
          <p:nvPr/>
        </p:nvSpPr>
        <p:spPr>
          <a:xfrm>
            <a:off x="854568" y="2109303"/>
            <a:ext cx="10727832" cy="2585323"/>
          </a:xfrm>
          <a:prstGeom prst="rect">
            <a:avLst/>
          </a:prstGeom>
          <a:noFill/>
        </p:spPr>
        <p:txBody>
          <a:bodyPr wrap="square" rtlCol="0">
            <a:spAutoFit/>
          </a:bodyPr>
          <a:lstStyle/>
          <a:p>
            <a:r>
              <a:rPr lang="en-GB" sz="2400" b="1" dirty="0">
                <a:solidFill>
                  <a:schemeClr val="bg1"/>
                </a:solidFill>
              </a:rPr>
              <a:t>(PC01) </a:t>
            </a:r>
            <a:r>
              <a:rPr lang="en-GB" sz="2400" dirty="0">
                <a:solidFill>
                  <a:schemeClr val="bg1"/>
                </a:solidFill>
                <a:effectLst/>
              </a:rPr>
              <a:t>No physical campaigning must take place before the date </a:t>
            </a:r>
          </a:p>
          <a:p>
            <a:r>
              <a:rPr lang="en-GB" sz="2400" dirty="0">
                <a:solidFill>
                  <a:schemeClr val="bg1"/>
                </a:solidFill>
                <a:effectLst/>
              </a:rPr>
              <a:t>and time outlined in the relevant Candidates Nomination Pack.</a:t>
            </a:r>
          </a:p>
          <a:p>
            <a:endParaRPr lang="en-GB" b="1" dirty="0">
              <a:solidFill>
                <a:schemeClr val="bg1"/>
              </a:solidFill>
            </a:endParaRPr>
          </a:p>
          <a:p>
            <a:r>
              <a:rPr lang="en-GB" sz="2400" b="1" dirty="0">
                <a:solidFill>
                  <a:schemeClr val="bg1"/>
                </a:solidFill>
              </a:rPr>
              <a:t>(PC03) </a:t>
            </a:r>
            <a:r>
              <a:rPr lang="en-GB" sz="2400" dirty="0">
                <a:solidFill>
                  <a:schemeClr val="bg1"/>
                </a:solidFill>
              </a:rPr>
              <a:t>Candidates and their campaign teams must not disrupt timetabled learning and teaching on campus. Permission to conduct ‘lecture shouts’ </a:t>
            </a:r>
          </a:p>
          <a:p>
            <a:r>
              <a:rPr lang="en-GB" sz="2400" dirty="0">
                <a:solidFill>
                  <a:schemeClr val="bg1"/>
                </a:solidFill>
              </a:rPr>
              <a:t>at the beginning or the end of lectures should be sought in advance from</a:t>
            </a:r>
          </a:p>
          <a:p>
            <a:r>
              <a:rPr lang="en-GB" sz="2400" dirty="0">
                <a:solidFill>
                  <a:schemeClr val="bg1"/>
                </a:solidFill>
              </a:rPr>
              <a:t>the relevant lecturer/ teacher.</a:t>
            </a:r>
            <a:endParaRPr lang="en-GB" b="0" i="0" dirty="0">
              <a:solidFill>
                <a:schemeClr val="bg1"/>
              </a:solidFill>
              <a:effectLst/>
            </a:endParaRPr>
          </a:p>
        </p:txBody>
      </p:sp>
      <p:sp>
        <p:nvSpPr>
          <p:cNvPr id="23" name="TextBox 22">
            <a:extLst>
              <a:ext uri="{FF2B5EF4-FFF2-40B4-BE49-F238E27FC236}">
                <a16:creationId xmlns:a16="http://schemas.microsoft.com/office/drawing/2014/main" id="{AA6789F4-D486-0D5D-FC56-BCD44E2F6EB7}"/>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Rules</a:t>
            </a:r>
            <a:endParaRPr lang="en-GB" b="1" dirty="0">
              <a:solidFill>
                <a:schemeClr val="bg1"/>
              </a:solidFill>
            </a:endParaRPr>
          </a:p>
        </p:txBody>
      </p:sp>
    </p:spTree>
    <p:extLst>
      <p:ext uri="{BB962C8B-B14F-4D97-AF65-F5344CB8AC3E}">
        <p14:creationId xmlns:p14="http://schemas.microsoft.com/office/powerpoint/2010/main" val="3508761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5F39C-FC2A-815E-9152-4639588FABB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791418A7-6B26-EB2D-85C2-7711CC687D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97C3690-8627-D7A0-967C-DB8A9962A0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7DBC4464-A52C-0FDD-43E8-62D321229918}"/>
              </a:ext>
            </a:extLst>
          </p:cNvPr>
          <p:cNvSpPr txBox="1"/>
          <p:nvPr/>
        </p:nvSpPr>
        <p:spPr>
          <a:xfrm>
            <a:off x="854568" y="1993899"/>
            <a:ext cx="10003932" cy="3693319"/>
          </a:xfrm>
          <a:prstGeom prst="rect">
            <a:avLst/>
          </a:prstGeom>
          <a:noFill/>
        </p:spPr>
        <p:txBody>
          <a:bodyPr wrap="square" rtlCol="0">
            <a:spAutoFit/>
          </a:bodyPr>
          <a:lstStyle/>
          <a:p>
            <a:r>
              <a:rPr lang="en-GB" sz="2400" b="1" dirty="0">
                <a:solidFill>
                  <a:schemeClr val="bg1"/>
                </a:solidFill>
              </a:rPr>
              <a:t>(PC04) </a:t>
            </a:r>
            <a:r>
              <a:rPr lang="en-GB" sz="2400" dirty="0">
                <a:solidFill>
                  <a:schemeClr val="bg1"/>
                </a:solidFill>
              </a:rPr>
              <a:t>Candidates and their campaign teams can assume                                 that they have permission to campaign as well as to display                                             and distribute campaigning material around UHI campuses                                        and learning centres, however they must be prepared to cease                                       any campaigning and/ or remove any campaigning materials from                                a particular area if asked to do so by either a HISA Elections Team              member or UHI staff member. </a:t>
            </a:r>
          </a:p>
          <a:p>
            <a:endParaRPr lang="en-GB" b="1" dirty="0">
              <a:solidFill>
                <a:schemeClr val="bg1"/>
              </a:solidFill>
            </a:endParaRPr>
          </a:p>
          <a:p>
            <a:r>
              <a:rPr lang="en-GB" sz="2400" b="1" dirty="0">
                <a:solidFill>
                  <a:schemeClr val="bg1"/>
                </a:solidFill>
              </a:rPr>
              <a:t>(PC05) </a:t>
            </a:r>
            <a:r>
              <a:rPr lang="en-GB" sz="2400" dirty="0">
                <a:solidFill>
                  <a:schemeClr val="bg1"/>
                </a:solidFill>
              </a:rPr>
              <a:t>Candidates and their campaign teams may only alter,                               move or remove their own physical campaign materials. </a:t>
            </a:r>
          </a:p>
        </p:txBody>
      </p:sp>
      <p:sp>
        <p:nvSpPr>
          <p:cNvPr id="23" name="TextBox 22">
            <a:extLst>
              <a:ext uri="{FF2B5EF4-FFF2-40B4-BE49-F238E27FC236}">
                <a16:creationId xmlns:a16="http://schemas.microsoft.com/office/drawing/2014/main" id="{8E681D03-62C6-3258-6054-824B1B0CB52F}"/>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Rules</a:t>
            </a:r>
            <a:endParaRPr lang="en-GB" b="1" dirty="0">
              <a:solidFill>
                <a:schemeClr val="bg1"/>
              </a:solidFill>
            </a:endParaRPr>
          </a:p>
        </p:txBody>
      </p:sp>
    </p:spTree>
    <p:extLst>
      <p:ext uri="{BB962C8B-B14F-4D97-AF65-F5344CB8AC3E}">
        <p14:creationId xmlns:p14="http://schemas.microsoft.com/office/powerpoint/2010/main" val="495816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397C2-DCA6-BA7D-4E8D-DE1AF616381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ECEC9A13-0FC5-02ED-39FC-8ED083FD12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554DF71-5F60-67D9-32DC-6DFFF90513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3797EC24-E9D6-66A4-9ADB-C30DEB4553CA}"/>
              </a:ext>
            </a:extLst>
          </p:cNvPr>
          <p:cNvSpPr txBox="1"/>
          <p:nvPr/>
        </p:nvSpPr>
        <p:spPr>
          <a:xfrm>
            <a:off x="854568" y="1993899"/>
            <a:ext cx="10209672" cy="4339650"/>
          </a:xfrm>
          <a:prstGeom prst="rect">
            <a:avLst/>
          </a:prstGeom>
          <a:noFill/>
        </p:spPr>
        <p:txBody>
          <a:bodyPr wrap="square" rtlCol="0">
            <a:spAutoFit/>
          </a:bodyPr>
          <a:lstStyle/>
          <a:p>
            <a:r>
              <a:rPr lang="en-GB" sz="2400" b="1" dirty="0">
                <a:solidFill>
                  <a:schemeClr val="bg1"/>
                </a:solidFill>
              </a:rPr>
              <a:t>(PC08) </a:t>
            </a:r>
            <a:r>
              <a:rPr lang="en-GB" sz="2400" dirty="0">
                <a:solidFill>
                  <a:schemeClr val="bg1"/>
                </a:solidFill>
              </a:rPr>
              <a:t>Candidates must not display or use the Students’ Association’s            logo or any UHI logo on their physical or electronic campaign materials.</a:t>
            </a:r>
          </a:p>
          <a:p>
            <a:endParaRPr lang="en-GB" b="1" dirty="0">
              <a:solidFill>
                <a:schemeClr val="bg1"/>
              </a:solidFill>
            </a:endParaRPr>
          </a:p>
          <a:p>
            <a:r>
              <a:rPr lang="en-GB" sz="2400" b="1" dirty="0">
                <a:solidFill>
                  <a:schemeClr val="bg1"/>
                </a:solidFill>
              </a:rPr>
              <a:t>(PC10) </a:t>
            </a:r>
            <a:r>
              <a:rPr lang="en-GB" sz="2400" dirty="0">
                <a:solidFill>
                  <a:schemeClr val="bg1"/>
                </a:solidFill>
                <a:effectLst/>
              </a:rPr>
              <a:t>Candidates and their campaign teams may not use laptops, tablets and smartphones to collect votes during the voting period.</a:t>
            </a:r>
          </a:p>
          <a:p>
            <a:endParaRPr lang="en-GB" dirty="0">
              <a:solidFill>
                <a:schemeClr val="bg1"/>
              </a:solidFill>
            </a:endParaRPr>
          </a:p>
          <a:p>
            <a:r>
              <a:rPr lang="en-GB" sz="2400" b="1" dirty="0">
                <a:solidFill>
                  <a:schemeClr val="bg1"/>
                </a:solidFill>
                <a:effectLst/>
              </a:rPr>
              <a:t>(PC11) </a:t>
            </a:r>
            <a:r>
              <a:rPr lang="en-GB" sz="2400" b="0" dirty="0">
                <a:solidFill>
                  <a:schemeClr val="bg1"/>
                </a:solidFill>
                <a:effectLst/>
              </a:rPr>
              <a:t>Candidates and their campaign teams must respect that every student has the right to cast their vote freely and confidentially. Once a student starts the process of voting on a device (i.e. logging on to the Students’ Association website) candidates and campaigners should </a:t>
            </a:r>
          </a:p>
          <a:p>
            <a:r>
              <a:rPr lang="en-GB" sz="2400" b="0" dirty="0">
                <a:solidFill>
                  <a:schemeClr val="bg1"/>
                </a:solidFill>
                <a:effectLst/>
              </a:rPr>
              <a:t>move at least two metres away to give them privacy and should </a:t>
            </a:r>
          </a:p>
          <a:p>
            <a:r>
              <a:rPr lang="en-GB" sz="2400" b="0" dirty="0">
                <a:solidFill>
                  <a:schemeClr val="bg1"/>
                </a:solidFill>
                <a:effectLst/>
              </a:rPr>
              <a:t>make no further attempts to influence their vote in any way.</a:t>
            </a:r>
          </a:p>
        </p:txBody>
      </p:sp>
      <p:sp>
        <p:nvSpPr>
          <p:cNvPr id="23" name="TextBox 22">
            <a:extLst>
              <a:ext uri="{FF2B5EF4-FFF2-40B4-BE49-F238E27FC236}">
                <a16:creationId xmlns:a16="http://schemas.microsoft.com/office/drawing/2014/main" id="{0D3DB734-BD33-BAF6-C363-6919A405243C}"/>
              </a:ext>
            </a:extLst>
          </p:cNvPr>
          <p:cNvSpPr txBox="1"/>
          <p:nvPr/>
        </p:nvSpPr>
        <p:spPr>
          <a:xfrm>
            <a:off x="854569" y="545432"/>
            <a:ext cx="7756031" cy="1015663"/>
          </a:xfrm>
          <a:prstGeom prst="rect">
            <a:avLst/>
          </a:prstGeom>
          <a:noFill/>
        </p:spPr>
        <p:txBody>
          <a:bodyPr wrap="square" rtlCol="0">
            <a:spAutoFit/>
          </a:bodyPr>
          <a:lstStyle/>
          <a:p>
            <a:r>
              <a:rPr lang="en-GB" sz="6000" b="1" dirty="0">
                <a:solidFill>
                  <a:schemeClr val="bg1"/>
                </a:solidFill>
              </a:rPr>
              <a:t>Election Rules</a:t>
            </a:r>
            <a:endParaRPr lang="en-GB" b="1" dirty="0">
              <a:solidFill>
                <a:schemeClr val="bg1"/>
              </a:solidFill>
            </a:endParaRPr>
          </a:p>
        </p:txBody>
      </p:sp>
    </p:spTree>
    <p:extLst>
      <p:ext uri="{BB962C8B-B14F-4D97-AF65-F5344CB8AC3E}">
        <p14:creationId xmlns:p14="http://schemas.microsoft.com/office/powerpoint/2010/main" val="3568080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18951</TotalTime>
  <Words>6174</Words>
  <Application>Microsoft Office PowerPoint</Application>
  <PresentationFormat>Widescreen</PresentationFormat>
  <Paragraphs>614</Paragraphs>
  <Slides>39</Slides>
  <Notes>39</Notes>
  <HiddenSlides>0</HiddenSlides>
  <MMClips>1</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39</vt:i4>
      </vt:variant>
    </vt:vector>
  </HeadingPairs>
  <TitlesOfParts>
    <vt:vector size="53" baseType="lpstr">
      <vt:lpstr>SimSun</vt:lpstr>
      <vt:lpstr>Aptos</vt:lpstr>
      <vt:lpstr>Aptos Display</vt:lpstr>
      <vt:lpstr>Arial</vt:lpstr>
      <vt:lpstr>Calibri</vt:lpstr>
      <vt:lpstr>Helvetica</vt:lpstr>
      <vt:lpstr>Inter</vt:lpstr>
      <vt:lpstr>Open Sans</vt:lpstr>
      <vt:lpstr>Poppins</vt:lpstr>
      <vt:lpstr>Roboto</vt:lpstr>
      <vt:lpstr>Segoe UI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Stalker</dc:creator>
  <cp:lastModifiedBy>Paul Stalker</cp:lastModifiedBy>
  <cp:revision>6</cp:revision>
  <dcterms:created xsi:type="dcterms:W3CDTF">2025-01-16T16:12:52Z</dcterms:created>
  <dcterms:modified xsi:type="dcterms:W3CDTF">2026-02-20T17:36:11Z</dcterms:modified>
</cp:coreProperties>
</file>